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64" r:id="rId2"/>
    <p:sldId id="280" r:id="rId3"/>
    <p:sldId id="259" r:id="rId4"/>
    <p:sldId id="297" r:id="rId5"/>
    <p:sldId id="291" r:id="rId6"/>
    <p:sldId id="260" r:id="rId7"/>
    <p:sldId id="300" r:id="rId8"/>
    <p:sldId id="282" r:id="rId9"/>
    <p:sldId id="292" r:id="rId10"/>
    <p:sldId id="278" r:id="rId11"/>
    <p:sldId id="293" r:id="rId12"/>
    <p:sldId id="299" r:id="rId13"/>
    <p:sldId id="294" r:id="rId14"/>
    <p:sldId id="295" r:id="rId15"/>
    <p:sldId id="302" r:id="rId16"/>
    <p:sldId id="289" r:id="rId17"/>
    <p:sldId id="272" r:id="rId18"/>
    <p:sldId id="296" r:id="rId19"/>
    <p:sldId id="26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8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842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842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842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A58A5D7-874B-43B5-9343-99B071D8A4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68065-8ADA-4FCF-B0A0-CB7E819974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3FB8F-4A05-4D61-8C43-BCBFBAEE02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DC99-6087-43D4-B7AA-151696AA13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AD330-E2B1-4750-A90A-7C52816452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E65C-0011-4EB5-A1B3-BC2CA63092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A175B-6E96-4005-AA63-92D0ABDD87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3C166-14F5-4FC2-A77C-7DB6FA744F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78244-0A65-4827-A042-CC29179368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EC738-C086-41F1-9B41-464CFBA5EB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A9686-28F1-4D34-92BD-E7E0718F0F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7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7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87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0B4ACED-5542-4116-A641-921B7A191B8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630362"/>
          </a:xfrm>
        </p:spPr>
        <p:txBody>
          <a:bodyPr/>
          <a:lstStyle/>
          <a:p>
            <a:r>
              <a:rPr lang="ru-RU" sz="4800" b="1"/>
              <a:t>Развитие мелкой моторики</a:t>
            </a:r>
          </a:p>
        </p:txBody>
      </p:sp>
      <p:pic>
        <p:nvPicPr>
          <p:cNvPr id="14340" name="Picture 4" descr="C:\Documents and Settings\222\&amp;Mcy;&amp;ocy;&amp;icy; &amp;dcy;&amp;ocy;&amp;kcy;&amp;ucy;&amp;mcy;&amp;iecy;&amp;ncy;&amp;tcy;&amp;ycy;\&amp;Mcy;&amp;ocy;&amp;icy; &amp;rcy;&amp;icy;&amp;scy;&amp;ucy;&amp;ncy;&amp;kcy;&amp;icy;\2008-04 (&amp;acy;&amp;pcy;&amp;rcy;)\&amp;scy;&amp;kcy;&amp;acy;&amp;ncy;&amp;icy;&amp;rcy;&amp;ocy;&amp;vcy;&amp;acy;&amp;ncy;&amp;icy;&amp;iecy;0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876800"/>
            <a:ext cx="1914525" cy="1790700"/>
          </a:xfrm>
          <a:prstGeom prst="rect">
            <a:avLst/>
          </a:prstGeom>
          <a:noFill/>
        </p:spPr>
      </p:pic>
      <p:pic>
        <p:nvPicPr>
          <p:cNvPr id="14343" name="Picture 7" descr="C:\Documents and Settings\222\&amp;Mcy;&amp;ocy;&amp;icy; &amp;dcy;&amp;ocy;&amp;kcy;&amp;ucy;&amp;mcy;&amp;iecy;&amp;ncy;&amp;tcy;&amp;ycy;\&amp;Mcy;&amp;ocy;&amp;icy; &amp;rcy;&amp;icy;&amp;scy;&amp;ucy;&amp;ncy;&amp;kcy;&amp;icy;\2008-04 (&amp;acy;&amp;pcy;&amp;rcy;)\&amp;scy;&amp;kcy;&amp;acy;&amp;ncy;&amp;icy;&amp;rcy;&amp;ocy;&amp;vcy;&amp;acy;&amp;ncy;&amp;icy;&amp;iecy;0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4876800"/>
            <a:ext cx="2019300" cy="1790700"/>
          </a:xfrm>
          <a:prstGeom prst="rect">
            <a:avLst/>
          </a:prstGeom>
          <a:noFill/>
        </p:spPr>
      </p:pic>
      <p:pic>
        <p:nvPicPr>
          <p:cNvPr id="14344" name="Picture 8" descr="C:\Documents and Settings\222\&amp;Mcy;&amp;ocy;&amp;icy; &amp;dcy;&amp;ocy;&amp;kcy;&amp;ucy;&amp;mcy;&amp;iecy;&amp;ncy;&amp;tcy;&amp;ycy;\&amp;Mcy;&amp;ocy;&amp;icy; &amp;rcy;&amp;icy;&amp;scy;&amp;ucy;&amp;ncy;&amp;kcy;&amp;icy;\2008-04 (&amp;acy;&amp;pcy;&amp;rcy;)\&amp;scy;&amp;kcy;&amp;acy;&amp;ncy;&amp;icy;&amp;rcy;&amp;ocy;&amp;vcy;&amp;acy;&amp;ncy;&amp;icy;&amp;iecy;00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4876800"/>
            <a:ext cx="2133600" cy="1790700"/>
          </a:xfrm>
          <a:prstGeom prst="rect">
            <a:avLst/>
          </a:prstGeom>
          <a:noFill/>
        </p:spPr>
      </p:pic>
      <p:pic>
        <p:nvPicPr>
          <p:cNvPr id="14345" name="Picture 9" descr="C:\Documents and Settings\222\&amp;Mcy;&amp;ocy;&amp;icy; &amp;dcy;&amp;ocy;&amp;kcy;&amp;ucy;&amp;mcy;&amp;iecy;&amp;ncy;&amp;tcy;&amp;ycy;\&amp;Mcy;&amp;ocy;&amp;icy; &amp;rcy;&amp;icy;&amp;scy;&amp;ucy;&amp;ncy;&amp;kcy;&amp;icy;\2008-04 (&amp;acy;&amp;pcy;&amp;rcy;)\&amp;scy;&amp;kcy;&amp;acy;&amp;ncy;&amp;icy;&amp;rcy;&amp;ocy;&amp;vcy;&amp;acy;&amp;ncy;&amp;icy;&amp;iecy;00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2590800"/>
            <a:ext cx="2124075" cy="17335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048000"/>
            <a:ext cx="6246813" cy="17811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800">
                <a:latin typeface="Times New Roman" pitchFamily="18" charset="0"/>
              </a:rPr>
              <a:t>Пальчиковый театр : развивать речь  ;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latin typeface="Times New Roman" pitchFamily="18" charset="0"/>
              </a:rPr>
              <a:t>Способствует овладению – навыками мелкой моторики ;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latin typeface="Times New Roman" pitchFamily="18" charset="0"/>
              </a:rPr>
              <a:t> Развивает внимание , память , мышление , воображение ;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latin typeface="Times New Roman" pitchFamily="18" charset="0"/>
              </a:rPr>
              <a:t>Снимает тревожность ;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latin typeface="Times New Roman" pitchFamily="18" charset="0"/>
              </a:rPr>
              <a:t>Повышает работоспособность  головного мозга .</a:t>
            </a:r>
          </a:p>
          <a:p>
            <a:pPr>
              <a:buFont typeface="Wingdings" pitchFamily="2" charset="2"/>
              <a:buNone/>
            </a:pPr>
            <a:endParaRPr lang="ru-RU" sz="1800">
              <a:latin typeface="Times New Roman" pitchFamily="18" charset="0"/>
            </a:endParaRPr>
          </a:p>
        </p:txBody>
      </p:sp>
      <p:pic>
        <p:nvPicPr>
          <p:cNvPr id="28678" name="Picture 6" descr="slide-12-6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52400"/>
            <a:ext cx="4495800" cy="2895600"/>
          </a:xfrm>
          <a:prstGeom prst="rect">
            <a:avLst/>
          </a:prstGeom>
          <a:noFill/>
        </p:spPr>
      </p:pic>
      <p:pic>
        <p:nvPicPr>
          <p:cNvPr id="28679" name="Picture 7" descr="img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800600"/>
            <a:ext cx="3048000" cy="1905000"/>
          </a:xfrm>
          <a:prstGeom prst="rect">
            <a:avLst/>
          </a:prstGeom>
          <a:noFill/>
        </p:spPr>
      </p:pic>
      <p:pic>
        <p:nvPicPr>
          <p:cNvPr id="28680" name="Picture 8" descr="http://s53.radikal.ru/i141/1005/81/de8310981bc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4800600"/>
            <a:ext cx="3124200" cy="1905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slide-14-6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4648200" cy="3429000"/>
          </a:xfrm>
          <a:prstGeom prst="rect">
            <a:avLst/>
          </a:prstGeom>
          <a:noFill/>
        </p:spPr>
      </p:pic>
      <p:pic>
        <p:nvPicPr>
          <p:cNvPr id="49158" name="Picture 6" descr="CIMG77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457200"/>
            <a:ext cx="3505200" cy="2438400"/>
          </a:xfrm>
          <a:prstGeom prst="rect">
            <a:avLst/>
          </a:prstGeom>
          <a:noFill/>
        </p:spPr>
      </p:pic>
      <p:pic>
        <p:nvPicPr>
          <p:cNvPr id="49159" name="Picture 7" descr="slide-19-6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581400"/>
            <a:ext cx="4572000" cy="3124200"/>
          </a:xfrm>
          <a:prstGeom prst="rect">
            <a:avLst/>
          </a:prstGeom>
          <a:noFill/>
        </p:spPr>
      </p:pic>
      <p:pic>
        <p:nvPicPr>
          <p:cNvPr id="49165" name="Picture 13" descr="9%2520277%2520%255B1280x768%255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886200"/>
            <a:ext cx="3733800" cy="27432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3" name="Picture 5" descr="2012-09-06%2520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733800"/>
            <a:ext cx="4191000" cy="2895600"/>
          </a:xfrm>
          <a:prstGeom prst="rect">
            <a:avLst/>
          </a:prstGeom>
          <a:noFill/>
        </p:spPr>
      </p:pic>
      <p:pic>
        <p:nvPicPr>
          <p:cNvPr id="191495" name="Picture 7" descr="2012-09-06%2520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733800"/>
            <a:ext cx="4343400" cy="2895600"/>
          </a:xfrm>
          <a:prstGeom prst="rect">
            <a:avLst/>
          </a:prstGeom>
          <a:noFill/>
        </p:spPr>
      </p:pic>
      <p:sp>
        <p:nvSpPr>
          <p:cNvPr id="191499" name="Rectangle 11"/>
          <p:cNvSpPr>
            <a:spLocks noChangeArrowheads="1"/>
          </p:cNvSpPr>
          <p:nvPr/>
        </p:nvSpPr>
        <p:spPr bwMode="auto">
          <a:xfrm>
            <a:off x="152400" y="762000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Игры с прищепками</a:t>
            </a:r>
          </a:p>
        </p:txBody>
      </p:sp>
      <p:pic>
        <p:nvPicPr>
          <p:cNvPr id="191504" name="Picture 16" descr="5%2520019%2520%255B1280x768%255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048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H:\CIMG0470.JP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3733800"/>
            <a:ext cx="3657600" cy="2971800"/>
          </a:xfrm>
          <a:noFill/>
          <a:ln/>
        </p:spPr>
      </p:pic>
      <p:pic>
        <p:nvPicPr>
          <p:cNvPr id="50181" name="Picture 5" descr="CIMG77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733800"/>
            <a:ext cx="3810000" cy="2971800"/>
          </a:xfrm>
          <a:prstGeom prst="rect">
            <a:avLst/>
          </a:prstGeom>
          <a:noFill/>
        </p:spPr>
      </p:pic>
      <p:pic>
        <p:nvPicPr>
          <p:cNvPr id="50183" name="Picture 7" descr="slide-15-638"/>
          <p:cNvPicPr>
            <a:picLocks noChangeAspect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>
          <a:xfrm>
            <a:off x="152400" y="152400"/>
            <a:ext cx="4724400" cy="3200400"/>
          </a:xfrm>
          <a:noFill/>
          <a:ln/>
        </p:spPr>
      </p:pic>
      <p:pic>
        <p:nvPicPr>
          <p:cNvPr id="50187" name="Picture 11" descr="ravzitie-melkoy-motoriki-dom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381000"/>
            <a:ext cx="3810000" cy="27813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slide-6-638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52400"/>
            <a:ext cx="4876800" cy="3276600"/>
          </a:xfrm>
          <a:noFill/>
          <a:ln/>
        </p:spPr>
      </p:pic>
      <p:pic>
        <p:nvPicPr>
          <p:cNvPr id="51205" name="Picture 5" descr="CIMG7710.JPG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0" y="304800"/>
            <a:ext cx="3276600" cy="2743200"/>
          </a:xfrm>
          <a:noFill/>
          <a:ln/>
        </p:spPr>
      </p:pic>
      <p:pic>
        <p:nvPicPr>
          <p:cNvPr id="51209" name="Picture 9" descr="1392704509_izobrazhenie-0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886200"/>
            <a:ext cx="4340225" cy="2865438"/>
          </a:xfrm>
          <a:prstGeom prst="rect">
            <a:avLst/>
          </a:prstGeom>
          <a:noFill/>
        </p:spPr>
      </p:pic>
      <p:pic>
        <p:nvPicPr>
          <p:cNvPr id="51210" name="Picture 10" descr="logoped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3886200"/>
            <a:ext cx="3962400" cy="2819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6" name="Picture 16" descr="slide_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9154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7" name="Picture 11" descr="http://luntiki.ru/uploads/images/5/3/4/6/3/3d969494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495800"/>
            <a:ext cx="2819400" cy="2209800"/>
          </a:xfrm>
          <a:prstGeom prst="rect">
            <a:avLst/>
          </a:prstGeom>
          <a:noFill/>
        </p:spPr>
      </p:pic>
      <p:pic>
        <p:nvPicPr>
          <p:cNvPr id="39954" name="Picture 18" descr="slide-4-638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14400" y="152400"/>
            <a:ext cx="6553200" cy="4114800"/>
          </a:xfrm>
          <a:noFill/>
          <a:ln/>
        </p:spPr>
      </p:pic>
      <p:pic>
        <p:nvPicPr>
          <p:cNvPr id="39955" name="Picture 19" descr="http://stat8.blog.ru/lr/0920a900c89f3bfc4a9b59746efee8b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4495800"/>
            <a:ext cx="2971800" cy="2209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/>
          <a:lstStyle/>
          <a:p>
            <a:r>
              <a:rPr lang="ru-RU" sz="2800"/>
              <a:t>Вспомните пословицы , поговорки, высказывания о руках .</a:t>
            </a:r>
          </a:p>
        </p:txBody>
      </p:sp>
      <p:pic>
        <p:nvPicPr>
          <p:cNvPr id="22536" name="Picture 8" descr="slide-23-6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7315200" cy="5181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>
                <a:latin typeface="Times New Roman" pitchFamily="18" charset="0"/>
              </a:rPr>
              <a:t>Развитие кисти рук и координации движений пальцев рук – задача комплексная , охватывающая , многие сферы деятельности ребенка 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>
                <a:latin typeface="Times New Roman" pitchFamily="18" charset="0"/>
              </a:rPr>
              <a:t>Она является одним из аспектов проблемы обеспечения полноценного развития в дошкольном возрасте 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>
                <a:latin typeface="Times New Roman" pitchFamily="18" charset="0"/>
              </a:rPr>
              <a:t>И поскольку общее моторное отставание наблюдается исследователями у большинства  современных детей , слабую руку дошкольника нужно и необходимо развивать : каждый день , каждый час , каждую минуту 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slide-26-6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</p:spPr>
      </p:pic>
      <p:pic>
        <p:nvPicPr>
          <p:cNvPr id="18437" name="Picture 5" descr="slide-26-6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8534400" cy="1371600"/>
          </a:xfrm>
        </p:spPr>
        <p:txBody>
          <a:bodyPr/>
          <a:lstStyle/>
          <a:p>
            <a:r>
              <a:rPr lang="ru-RU" sz="2400" b="1"/>
              <a:t>« Ум ребенка находится на кончиках его пальцев »</a:t>
            </a:r>
            <a:br>
              <a:rPr lang="ru-RU" sz="2400" b="1"/>
            </a:br>
            <a:endParaRPr lang="ru-RU" sz="2400" b="1"/>
          </a:p>
        </p:txBody>
      </p:sp>
      <p:pic>
        <p:nvPicPr>
          <p:cNvPr id="30725" name="Picture 5" descr="slide-3-6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752600"/>
            <a:ext cx="6076950" cy="45624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un104солныш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7513" y="0"/>
            <a:ext cx="23764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sun104солныш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7513" y="0"/>
            <a:ext cx="23764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28600" y="1219200"/>
            <a:ext cx="556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latin typeface="Arial" charset="0"/>
              </a:rPr>
              <a:t>Тема :</a:t>
            </a:r>
          </a:p>
          <a:p>
            <a:r>
              <a:rPr lang="ru-RU" sz="2000" b="1">
                <a:latin typeface="Arial" charset="0"/>
              </a:rPr>
              <a:t>« Играя пальчиками , развиваем речь »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28600" y="2081213"/>
            <a:ext cx="6553200" cy="365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</a:rPr>
              <a:t>Развивая мелкую моторику пальцев ,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мы воздействуем на внутренние органы человека :            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-Большой палец – отвечает за голову ,</a:t>
            </a:r>
          </a:p>
          <a:p>
            <a:pPr algn="ctr">
              <a:buFontTx/>
              <a:buChar char="-"/>
            </a:pPr>
            <a:r>
              <a:rPr lang="ru-RU" sz="2000">
                <a:latin typeface="Times New Roman" pitchFamily="18" charset="0"/>
              </a:rPr>
              <a:t>Указательный – за желудок ,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- Средний – за кишечник ,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- Безымянный –за  печень ,</a:t>
            </a:r>
          </a:p>
          <a:p>
            <a:pPr algn="ctr"/>
            <a:r>
              <a:rPr lang="ru-RU" sz="2000">
                <a:latin typeface="Times New Roman" pitchFamily="18" charset="0"/>
              </a:rPr>
              <a:t>- Мизинец – за сердце</a:t>
            </a:r>
            <a:r>
              <a:rPr lang="ru-RU" sz="2800">
                <a:latin typeface="Times New Roman" pitchFamily="18" charset="0"/>
              </a:rPr>
              <a:t> .</a:t>
            </a:r>
          </a:p>
          <a:p>
            <a:pPr algn="ctr"/>
            <a:r>
              <a:rPr lang="ru-RU" sz="2000">
                <a:latin typeface="Times New Roman" pitchFamily="18" charset="0"/>
              </a:rPr>
              <a:t> </a:t>
            </a:r>
          </a:p>
          <a:p>
            <a:pPr algn="ctr"/>
            <a:endParaRPr lang="ru-RU" sz="2000">
              <a:latin typeface="Times New Roman" pitchFamily="18" charset="0"/>
            </a:endParaRPr>
          </a:p>
          <a:p>
            <a:pPr algn="ctr"/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      Цели: </a:t>
            </a:r>
            <a:endParaRPr lang="ru-RU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 -  Повышение педагогической культуры родителей ;</a:t>
            </a:r>
          </a:p>
          <a:p>
            <a:pPr>
              <a:lnSpc>
                <a:spcPct val="80000"/>
              </a:lnSpc>
            </a:pPr>
            <a:r>
              <a:rPr lang="ru-RU" sz="2400"/>
              <a:t>Познакомить родителей с условиями , влияющими на формирование речи детей;</a:t>
            </a:r>
          </a:p>
          <a:p>
            <a:pPr>
              <a:lnSpc>
                <a:spcPct val="80000"/>
              </a:lnSpc>
            </a:pPr>
            <a:r>
              <a:rPr lang="ru-RU" sz="2400"/>
              <a:t>Вовлечь родителей в процесс формирования речи детей посредством развития мелкой моторики .</a:t>
            </a:r>
            <a:endParaRPr lang="ru-RU" sz="24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/>
              <a:t>        Задачи :</a:t>
            </a:r>
            <a:endParaRPr lang="ru-RU" sz="2400"/>
          </a:p>
          <a:p>
            <a:pPr>
              <a:lnSpc>
                <a:spcPct val="80000"/>
              </a:lnSpc>
            </a:pPr>
            <a:r>
              <a:rPr lang="ru-RU" sz="2400"/>
              <a:t>1. Вызвать у детей и родителей позитивное отношение к детскому саду; Желание заниматься с ребенком.</a:t>
            </a:r>
          </a:p>
          <a:p>
            <a:pPr>
              <a:lnSpc>
                <a:spcPct val="80000"/>
              </a:lnSpc>
            </a:pPr>
            <a:r>
              <a:rPr lang="ru-RU" sz="2400"/>
              <a:t>2. Развивать у детей ориентировку в пространстве , мелкую моторику рук , упражняться в играх с ребенком .</a:t>
            </a:r>
          </a:p>
          <a:p>
            <a:pPr>
              <a:lnSpc>
                <a:spcPct val="80000"/>
              </a:lnSpc>
            </a:pPr>
            <a:r>
              <a:rPr lang="ru-RU" sz="2400"/>
              <a:t>3. Закрепить знание знакомых песенок и стихов.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001000" cy="3124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Ребенок постоянно изучает , постигает окружающий мир 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Основной метод накопление информации – прикосновения.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Ребенку необходимо все хватать , трогать , гладить и пробовать на вкус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Роль взрослого помочь ему в этом дать необходимый стимул развития.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Поэтому начинать работу по развитию мелкой моторики нужно с самого раннего возраста.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В младшем дошкольном возрасте можно выполнять простые упражнения , сопровождаемые стихотворным текстом.</a:t>
            </a:r>
          </a:p>
        </p:txBody>
      </p:sp>
      <p:pic>
        <p:nvPicPr>
          <p:cNvPr id="43012" name="Picture 4" descr="CIMG77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038600"/>
            <a:ext cx="3657600" cy="2590800"/>
          </a:xfrm>
          <a:prstGeom prst="rect">
            <a:avLst/>
          </a:prstGeom>
          <a:noFill/>
        </p:spPr>
      </p:pic>
      <p:pic>
        <p:nvPicPr>
          <p:cNvPr id="43015" name="Picture 7" descr="CIMG79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114800"/>
            <a:ext cx="32766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1" name="Picture 15" descr="&amp;Icy;&amp;gcy;&amp;rcy;&amp;ucy;&amp;shcy;&amp;kcy;&amp;icy; &amp;dcy;&amp;lcy;&amp;yacy; &amp;rcy;&amp;acy;&amp;zcy;&amp;vcy;&amp;icy;&amp;tcy;&amp;icy;&amp;yacy; &amp;mcy;&amp;iecy;&amp;lcy;&amp;kcy;&amp;ocy;&amp;jcy; &amp;mcy;&amp;ocy;&amp;tcy;&amp;ocy;&amp;rcy;&amp;icy;&amp;kcy;&amp;icy; &amp;rcy;&amp;ucy;&amp;kcy; &amp;ucy; &amp;dcy;&amp;iecy;&amp;tcy;&amp;iecy;&amp;jcy; 1-3 &amp;gcy;&amp;ocy;&amp;d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429000"/>
            <a:ext cx="4762500" cy="3114675"/>
          </a:xfrm>
          <a:prstGeom prst="rect">
            <a:avLst/>
          </a:prstGeom>
          <a:noFill/>
        </p:spPr>
      </p:pic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152400" y="762000"/>
            <a:ext cx="8534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latin typeface="Arial" charset="0"/>
              </a:rPr>
              <a:t>Пальчиковая гимнастика решает множество задач в развитии ребенка :</a:t>
            </a:r>
            <a:endParaRPr lang="ru-RU">
              <a:latin typeface="Arial" charset="0"/>
            </a:endParaRPr>
          </a:p>
          <a:p>
            <a:pPr algn="ctr">
              <a:buFontTx/>
              <a:buChar char="-"/>
            </a:pPr>
            <a:r>
              <a:rPr lang="ru-RU">
                <a:latin typeface="Arial" charset="0"/>
              </a:rPr>
              <a:t>Способствует овладению навыками мелкой моторики ; </a:t>
            </a:r>
          </a:p>
          <a:p>
            <a:pPr algn="ctr"/>
            <a:r>
              <a:rPr lang="ru-RU">
                <a:latin typeface="Arial" charset="0"/>
              </a:rPr>
              <a:t>- Помогает развивать речь ;</a:t>
            </a:r>
          </a:p>
          <a:p>
            <a:pPr algn="ctr"/>
            <a:r>
              <a:rPr lang="ru-RU">
                <a:latin typeface="Arial" charset="0"/>
              </a:rPr>
              <a:t>- Повышает работоспособность головного мозга ;</a:t>
            </a:r>
          </a:p>
          <a:p>
            <a:pPr algn="ctr"/>
            <a:r>
              <a:rPr lang="ru-RU">
                <a:latin typeface="Arial" charset="0"/>
              </a:rPr>
              <a:t>- Развивает психические процессы  : внимание , память , мышление , воображение ;</a:t>
            </a:r>
          </a:p>
          <a:p>
            <a:pPr algn="ctr"/>
            <a:r>
              <a:rPr lang="ru-RU">
                <a:latin typeface="Arial" charset="0"/>
              </a:rPr>
              <a:t>- Развивает тактильную чувствительность ;</a:t>
            </a:r>
          </a:p>
          <a:p>
            <a:pPr algn="ctr"/>
            <a:r>
              <a:rPr lang="ru-RU">
                <a:latin typeface="Arial" charset="0"/>
              </a:rPr>
              <a:t>- Снимает тревожность .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7" name="Picture 5" descr="slide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85800"/>
            <a:ext cx="7153275" cy="536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slide-5-6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04800"/>
            <a:ext cx="5029200" cy="3505200"/>
          </a:xfrm>
          <a:prstGeom prst="rect">
            <a:avLst/>
          </a:prstGeom>
          <a:noFill/>
        </p:spPr>
      </p:pic>
      <p:pic>
        <p:nvPicPr>
          <p:cNvPr id="32774" name="Picture 6" descr="http://im5.asset.yvimg.kz/userimages/ashira/VhV5rSjQcFRKpjxYLf6N2Fl1QOGA5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267200"/>
            <a:ext cx="3505200" cy="2438400"/>
          </a:xfrm>
          <a:prstGeom prst="rect">
            <a:avLst/>
          </a:prstGeom>
          <a:noFill/>
        </p:spPr>
      </p:pic>
      <p:pic>
        <p:nvPicPr>
          <p:cNvPr id="32778" name="Picture 10" descr="SDC11480.JPG"/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257800" y="4267200"/>
            <a:ext cx="3581400" cy="2438400"/>
          </a:xfrm>
          <a:noFill/>
          <a:ln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429000"/>
            <a:ext cx="8229600" cy="914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Развивает пространственную ориентировку , внимание , формируют навыки самообслуживания 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</a:rPr>
              <a:t>Развивают творческие способности , глазомер , укрепляют пальцы рук.</a:t>
            </a:r>
          </a:p>
        </p:txBody>
      </p:sp>
      <p:pic>
        <p:nvPicPr>
          <p:cNvPr id="48132" name="Picture 4" descr="CIMG75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419600"/>
            <a:ext cx="3124200" cy="2286000"/>
          </a:xfrm>
          <a:prstGeom prst="rect">
            <a:avLst/>
          </a:prstGeom>
          <a:noFill/>
        </p:spPr>
      </p:pic>
      <p:pic>
        <p:nvPicPr>
          <p:cNvPr id="48133" name="Picture 5" descr="H:\CIMG04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419600"/>
            <a:ext cx="3124200" cy="2286000"/>
          </a:xfrm>
          <a:prstGeom prst="rect">
            <a:avLst/>
          </a:prstGeom>
          <a:noFill/>
        </p:spPr>
      </p:pic>
      <p:pic>
        <p:nvPicPr>
          <p:cNvPr id="48134" name="Picture 6" descr="slide-8-6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152400"/>
            <a:ext cx="4953000" cy="3200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</TotalTime>
  <Words>385</Words>
  <Application>Microsoft PowerPoint</Application>
  <PresentationFormat>On-screen Show (4:3)</PresentationFormat>
  <Paragraphs>48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Tahoma</vt:lpstr>
      <vt:lpstr>Wingdings</vt:lpstr>
      <vt:lpstr>Times New Roman</vt:lpstr>
      <vt:lpstr>Текстура</vt:lpstr>
      <vt:lpstr>Развитие мелкой моторики</vt:lpstr>
      <vt:lpstr>« Ум ребенка находится на кончиках его пальцев »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Вспомните пословицы , поговорки, высказывания о руках .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Windows User</cp:lastModifiedBy>
  <cp:revision>13</cp:revision>
  <cp:lastPrinted>1601-01-01T00:00:00Z</cp:lastPrinted>
  <dcterms:created xsi:type="dcterms:W3CDTF">1601-01-01T00:00:00Z</dcterms:created>
  <dcterms:modified xsi:type="dcterms:W3CDTF">2017-02-01T22:40:28Z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