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4B4A16-95B4-412E-AE2C-151D557BF5F9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A62AAC4-0908-4F7B-B8D5-FED89955DC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0%D0%B1%D1%81%D1%82%D1%80%D0%B0%D0%BA%D1%86%D0%B8%D1%8F" TargetMode="External"/><Relationship Id="rId13" Type="http://schemas.openxmlformats.org/officeDocument/2006/relationships/hyperlink" Target="https://ru.wikipedia.org/wiki/3D-%D0%B4%D0%B8%D1%81%D0%BF%D0%BB%D0%B5%D0%B9" TargetMode="External"/><Relationship Id="rId3" Type="http://schemas.openxmlformats.org/officeDocument/2006/relationships/hyperlink" Target="https://ru.wikipedia.org/wiki/%D0%A2%D1%80%D1%91%D1%85%D0%BC%D0%B5%D1%80%D0%BD%D0%BE%D0%B5_%D0%BF%D1%80%D0%BE%D1%81%D1%82%D1%80%D0%B0%D0%BD%D1%81%D1%82%D0%B2%D0%BE" TargetMode="External"/><Relationship Id="rId7" Type="http://schemas.openxmlformats.org/officeDocument/2006/relationships/hyperlink" Target="https://ru.wikipedia.org/wiki/%D0%90%D1%81%D1%82%D0%B5%D1%80%D0%BE%D0%B8%D0%B4" TargetMode="External"/><Relationship Id="rId12" Type="http://schemas.openxmlformats.org/officeDocument/2006/relationships/hyperlink" Target="https://ru.wikipedia.org/wiki/%D0%9A%D0%BE%D0%BC%D0%BF%D1%8C%D1%8E%D1%82%D0%B5%D1%80" TargetMode="External"/><Relationship Id="rId2" Type="http://schemas.openxmlformats.org/officeDocument/2006/relationships/hyperlink" Target="https://ru.wikipedia.org/wiki/%D0%9A%D0%BE%D0%BC%D0%BF%D1%8C%D1%8E%D1%82%D0%B5%D1%80%D0%BD%D0%B0%D1%8F_%D0%B3%D1%80%D0%B0%D1%84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2%D1%80%D0%BE%D0%BF%D0%B8%D1%87%D0%B5%D1%81%D0%BA%D0%B8%D0%B9_%D1%86%D0%B8%D0%BA%D0%BB%D0%BE%D0%BD" TargetMode="External"/><Relationship Id="rId11" Type="http://schemas.openxmlformats.org/officeDocument/2006/relationships/hyperlink" Target="https://ru.wikipedia.org/wiki/%D0%9F%D0%BB%D0%BE%D1%81%D0%BA%D0%BE%D1%81%D1%82%D1%8C_(%D0%B3%D0%B5%D0%BE%D0%BC%D0%B5%D1%82%D1%80%D0%B8%D1%8F)" TargetMode="External"/><Relationship Id="rId5" Type="http://schemas.openxmlformats.org/officeDocument/2006/relationships/hyperlink" Target="https://ru.wikipedia.org/wiki/%D0%97%D0%B4%D0%B0%D0%BD%D0%B8%D1%8F" TargetMode="External"/><Relationship Id="rId10" Type="http://schemas.openxmlformats.org/officeDocument/2006/relationships/hyperlink" Target="https://ru.wikipedia.org/wiki/%D0%9F%D1%80%D0%BE%D0%B5%D0%BA%D1%86%D0%B8%D1%8F_(%D0%B3%D0%B5%D0%BE%D0%BC%D0%B5%D1%82%D1%80%D0%B8%D1%8F)" TargetMode="External"/><Relationship Id="rId4" Type="http://schemas.openxmlformats.org/officeDocument/2006/relationships/hyperlink" Target="https://ru.wikipedia.org/wiki/%D0%90%D0%B2%D1%82%D0%BE%D0%BC%D0%BE%D0%B1%D0%B8%D0%BB%D1%8C" TargetMode="External"/><Relationship Id="rId9" Type="http://schemas.openxmlformats.org/officeDocument/2006/relationships/hyperlink" Target="https://ru.wikipedia.org/wiki/%D0%A4%D1%80%D0%B0%D0%BA%D1%82%D0%B0%D0%BB" TargetMode="External"/><Relationship Id="rId14" Type="http://schemas.openxmlformats.org/officeDocument/2006/relationships/hyperlink" Target="https://ru.wikipedia.org/wiki/3D-%D0%BF%D1%80%D0%B8%D0%BD%D1%82%D0%B5%D1%8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Виды 3d моделиров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E:\3d\Виды 3d моделирования_files\1475478928_vidy-3d-modelirova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6096000" cy="41624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4786322"/>
            <a:ext cx="57131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Виды </a:t>
            </a:r>
            <a:r>
              <a:rPr lang="en-US" sz="4000" dirty="0" smtClean="0"/>
              <a:t>3D</a:t>
            </a:r>
            <a:r>
              <a:rPr lang="ru-RU" sz="4000" dirty="0" smtClean="0"/>
              <a:t>-моделирования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Промышленное моделирование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1412776"/>
            <a:ext cx="8100392" cy="5184576"/>
          </a:xfrm>
        </p:spPr>
        <p:txBody>
          <a:bodyPr/>
          <a:lstStyle/>
          <a:p>
            <a:r>
              <a:rPr lang="ru-RU" dirty="0" smtClean="0"/>
              <a:t>Системы Автоматизированного Проектирования (САПР) и или по-английски CAD (</a:t>
            </a:r>
            <a:r>
              <a:rPr lang="ru-RU" dirty="0" err="1" smtClean="0"/>
              <a:t>Computer-Aided</a:t>
            </a:r>
            <a:r>
              <a:rPr lang="ru-RU" dirty="0" smtClean="0"/>
              <a:t> </a:t>
            </a:r>
            <a:r>
              <a:rPr lang="ru-RU" dirty="0" err="1" smtClean="0"/>
              <a:t>Design</a:t>
            </a:r>
            <a:r>
              <a:rPr lang="ru-RU" dirty="0" smtClean="0"/>
              <a:t>) применяют для создания 3d моделей в первую очередь промышленного назначения. Они предназначены для создания точных копий реальных объектов.</a:t>
            </a:r>
            <a:endParaRPr lang="ru-RU" dirty="0"/>
          </a:p>
        </p:txBody>
      </p:sp>
      <p:pic>
        <p:nvPicPr>
          <p:cNvPr id="8194" name="Picture 2" descr="E:\3d\Виды 3d моделирования_files\1475478975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929066"/>
            <a:ext cx="4253053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en-US" dirty="0" smtClean="0"/>
              <a:t>CAD-</a:t>
            </a:r>
            <a:r>
              <a:rPr lang="ru-RU" dirty="0" smtClean="0"/>
              <a:t>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Параметрическое моделирование</a:t>
            </a:r>
          </a:p>
          <a:p>
            <a:r>
              <a:rPr lang="ru-RU" dirty="0" smtClean="0"/>
              <a:t>Параметрическое моделирование осуществляется путем введения требуемых параметров элементов модели, а так же соотношение между ними. Иными словами создается математическая модель с нужными параметрами, изменяя которые можно создать различные комбинации модели и тем самым избежать ошибок, внеся необходимые корректировки.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Является достаточно старым и самым простым способом проектирования промышленных деталей и механизмов.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en-US" dirty="0" smtClean="0"/>
              <a:t>CAD-</a:t>
            </a:r>
            <a:r>
              <a:rPr lang="ru-RU" dirty="0" smtClean="0"/>
              <a:t>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Твердотельное моделирование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при полигональном моделировании куб разрезать пополам, то там внутри будет пустота. При твердотельном моделировании, если разрезать куб, то там не будет пустоты, как если бы разрезали реальный твердый предмет.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построении модели работают сразу со всей оболочкой, а не с отдельными поверхностями. Сначала создается простая форма оболочки, например, сферы, а затем к ней применяют различные операции: резка, объединение с другими телами, </a:t>
            </a:r>
            <a:r>
              <a:rPr lang="ru-RU" dirty="0" err="1" smtClean="0"/>
              <a:t>булевые</a:t>
            </a:r>
            <a:r>
              <a:rPr lang="ru-RU" dirty="0" smtClean="0"/>
              <a:t> операции и др.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Твердотельное моделирование идеально подходит для создания твердых 3d моделей несложной формы: шестеренок, двигателей, и т.д., но не применим к созданию мягких: мятой одежды, животных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</a:t>
            </a:r>
            <a:r>
              <a:rPr lang="en-US" dirty="0" smtClean="0"/>
              <a:t>CAD-</a:t>
            </a:r>
            <a:r>
              <a:rPr lang="ru-RU" dirty="0" smtClean="0"/>
              <a:t>моделирования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Поверхностное моделирование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Поверхностное моделирование, обычно, используется для создания поверхностей сложных форм: автомобилей, самолетов и т.д.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Модель строится из различных поверхностей, которым придают нужную форму, а затем соединяют между собой, например, плавными переходами, а лишнее обрезают. Таким образом, форма нужной оболочки объекта собирается из нескольких поверхностей.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7128792" cy="165618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36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en-US" dirty="0" smtClean="0"/>
              <a:t>3D</a:t>
            </a:r>
            <a:r>
              <a:rPr lang="ru-RU" dirty="0" smtClean="0"/>
              <a:t>-</a:t>
            </a:r>
            <a:r>
              <a:rPr lang="ru-RU" dirty="0" err="1" smtClean="0"/>
              <a:t>моделинг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sz="2900" b="1" dirty="0" smtClean="0"/>
              <a:t>Трёхмерная графика — раздел </a:t>
            </a:r>
            <a:r>
              <a:rPr lang="ru-RU" sz="2900" b="1" dirty="0" smtClean="0">
                <a:hlinkClick r:id="rId2" tooltip="Компьютерная графика"/>
              </a:rPr>
              <a:t>компьютерной графики</a:t>
            </a:r>
            <a:r>
              <a:rPr lang="ru-RU" sz="2900" b="1" dirty="0" smtClean="0"/>
              <a:t>, посвящённый методам создания изображений или видео путём моделирования объёмных объектов в </a:t>
            </a:r>
            <a:r>
              <a:rPr lang="ru-RU" sz="2900" b="1" dirty="0" smtClean="0">
                <a:hlinkClick r:id="rId3" tooltip="Трёхмерное пространство"/>
              </a:rPr>
              <a:t>трёхмерном пространстве</a:t>
            </a:r>
            <a:r>
              <a:rPr lang="ru-RU" sz="2900" b="1" dirty="0" smtClean="0"/>
              <a:t>.</a:t>
            </a:r>
          </a:p>
          <a:p>
            <a:pPr algn="just"/>
            <a:r>
              <a:rPr lang="ru-RU" sz="2900" b="1" dirty="0" smtClean="0"/>
              <a:t>3D-моделирование — это процесс создания трёхмерной модели объекта. Задача 3D-моделирования — разработать визуальный объёмный образ желаемого объекта. При этом модель может как соответствовать объектам из реального мира (</a:t>
            </a:r>
            <a:r>
              <a:rPr lang="ru-RU" sz="2900" b="1" dirty="0" smtClean="0">
                <a:hlinkClick r:id="rId4" tooltip="Автомобиль"/>
              </a:rPr>
              <a:t>автомобили</a:t>
            </a:r>
            <a:r>
              <a:rPr lang="ru-RU" sz="2900" b="1" dirty="0" smtClean="0"/>
              <a:t>, </a:t>
            </a:r>
            <a:r>
              <a:rPr lang="ru-RU" sz="2900" b="1" dirty="0" smtClean="0">
                <a:hlinkClick r:id="rId5" tooltip="Здания"/>
              </a:rPr>
              <a:t>здания</a:t>
            </a:r>
            <a:r>
              <a:rPr lang="ru-RU" sz="2900" b="1" dirty="0" smtClean="0"/>
              <a:t>, </a:t>
            </a:r>
            <a:r>
              <a:rPr lang="ru-RU" sz="2900" b="1" dirty="0" smtClean="0">
                <a:hlinkClick r:id="rId6" tooltip="Тропический циклон"/>
              </a:rPr>
              <a:t>ураган</a:t>
            </a:r>
            <a:r>
              <a:rPr lang="ru-RU" sz="2900" b="1" dirty="0" smtClean="0"/>
              <a:t>, </a:t>
            </a:r>
            <a:r>
              <a:rPr lang="ru-RU" sz="2900" b="1" dirty="0" smtClean="0">
                <a:hlinkClick r:id="rId7" tooltip="Астероид"/>
              </a:rPr>
              <a:t>астероид</a:t>
            </a:r>
            <a:r>
              <a:rPr lang="ru-RU" sz="2900" b="1" dirty="0" smtClean="0"/>
              <a:t>), так и быть полностью </a:t>
            </a:r>
            <a:r>
              <a:rPr lang="ru-RU" sz="2900" b="1" dirty="0" smtClean="0">
                <a:hlinkClick r:id="rId8" tooltip="Абстракция"/>
              </a:rPr>
              <a:t>абстрактной</a:t>
            </a:r>
            <a:r>
              <a:rPr lang="ru-RU" sz="2900" b="1" dirty="0" smtClean="0"/>
              <a:t> (проекция четырёхмерного </a:t>
            </a:r>
            <a:r>
              <a:rPr lang="ru-RU" sz="2900" b="1" dirty="0" smtClean="0">
                <a:hlinkClick r:id="rId9" tooltip="Фрактал"/>
              </a:rPr>
              <a:t>фрактала</a:t>
            </a:r>
            <a:r>
              <a:rPr lang="ru-RU" sz="2900" b="1" dirty="0" smtClean="0"/>
              <a:t>).</a:t>
            </a:r>
          </a:p>
          <a:p>
            <a:pPr algn="just"/>
            <a:r>
              <a:rPr lang="ru-RU" sz="2900" b="1" dirty="0" smtClean="0"/>
              <a:t>Графическое изображение трёхмерных объектов отличается тем, что включает построение </a:t>
            </a:r>
            <a:r>
              <a:rPr lang="ru-RU" sz="2900" b="1" dirty="0" smtClean="0">
                <a:hlinkClick r:id="rId10" tooltip="Проекция (геометрия)"/>
              </a:rPr>
              <a:t>геометрической проекции</a:t>
            </a:r>
            <a:r>
              <a:rPr lang="ru-RU" sz="2900" b="1" dirty="0" smtClean="0"/>
              <a:t> трёхмерной модели </a:t>
            </a:r>
            <a:r>
              <a:rPr lang="ru-RU" sz="2900" b="1" i="1" dirty="0" smtClean="0"/>
              <a:t>сцены</a:t>
            </a:r>
            <a:r>
              <a:rPr lang="ru-RU" sz="2900" b="1" dirty="0" smtClean="0"/>
              <a:t> на </a:t>
            </a:r>
            <a:r>
              <a:rPr lang="ru-RU" sz="2900" b="1" dirty="0" smtClean="0">
                <a:hlinkClick r:id="rId11" tooltip="Плоскость (геометрия)"/>
              </a:rPr>
              <a:t>плоскость</a:t>
            </a:r>
            <a:r>
              <a:rPr lang="ru-RU" sz="2900" b="1" dirty="0" smtClean="0"/>
              <a:t> (например, экран </a:t>
            </a:r>
            <a:r>
              <a:rPr lang="ru-RU" sz="2900" b="1" dirty="0" smtClean="0">
                <a:hlinkClick r:id="rId12" tooltip="Компьютер"/>
              </a:rPr>
              <a:t>компьютера</a:t>
            </a:r>
            <a:r>
              <a:rPr lang="ru-RU" sz="2900" b="1" dirty="0" smtClean="0"/>
              <a:t>) с помощью специализированных программ. Однако с созданием и внедрением </a:t>
            </a:r>
            <a:r>
              <a:rPr lang="ru-RU" sz="2900" b="1" dirty="0" smtClean="0">
                <a:hlinkClick r:id="rId13" tooltip="3D-дисплей"/>
              </a:rPr>
              <a:t>3D-дисплеев</a:t>
            </a:r>
            <a:r>
              <a:rPr lang="ru-RU" sz="2900" b="1" dirty="0" smtClean="0"/>
              <a:t> и </a:t>
            </a:r>
            <a:r>
              <a:rPr lang="ru-RU" sz="2900" b="1" dirty="0" smtClean="0">
                <a:hlinkClick r:id="rId14" tooltip="3D-принтер"/>
              </a:rPr>
              <a:t>3D-принтеров</a:t>
            </a:r>
            <a:r>
              <a:rPr lang="ru-RU" sz="2900" b="1" dirty="0" smtClean="0"/>
              <a:t> трёхмерная графика не обязательно включает в себя проецирование на плоскос</a:t>
            </a:r>
            <a:r>
              <a:rPr lang="ru-RU" dirty="0" smtClean="0"/>
              <a:t>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Полигональное моделирование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1014" cy="4873752"/>
          </a:xfrm>
        </p:spPr>
        <p:txBody>
          <a:bodyPr>
            <a:normAutofit/>
          </a:bodyPr>
          <a:lstStyle/>
          <a:p>
            <a:r>
              <a:rPr lang="ru-RU" dirty="0" smtClean="0"/>
              <a:t>Полигональное моделирование дает возможность производить различные манипуляции с сеткой 3d объекта на уровне подобъектов: вершин, ребер, граней. Сам полигон состоит из граней, но в системах, которые поддерживают многосторонние грани, полигоны и грани будут равнозначны.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r>
              <a:rPr lang="ru-RU" dirty="0"/>
              <a:t>Полигональное моделирование подразделяется на три типа: </a:t>
            </a:r>
            <a:r>
              <a:rPr lang="ru-RU" dirty="0" err="1"/>
              <a:t>низкополигональное</a:t>
            </a:r>
            <a:r>
              <a:rPr lang="ru-RU" dirty="0"/>
              <a:t>, </a:t>
            </a:r>
            <a:r>
              <a:rPr lang="ru-RU" dirty="0" err="1"/>
              <a:t>среднеполигональное</a:t>
            </a:r>
            <a:r>
              <a:rPr lang="ru-RU" dirty="0"/>
              <a:t> и </a:t>
            </a:r>
            <a:r>
              <a:rPr lang="ru-RU" dirty="0" err="1"/>
              <a:t>высокополигональное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E:\3d\Виды 3d моделирования_files\1475478911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0117" y="2276872"/>
            <a:ext cx="6096000" cy="34752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Сплайновое моделирование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Сплайновое моделирование представляет собой создание 3d объектов при помощи кривых линий (сплайнов). Сплайнами могут выступать линии различной формы: окружности, прямоугольники, дуги и </a:t>
            </a:r>
            <a:r>
              <a:rPr lang="ru-RU" dirty="0" err="1" smtClean="0"/>
              <a:t>т.д</a:t>
            </a:r>
            <a:endParaRPr lang="ru-RU" dirty="0" smtClean="0"/>
          </a:p>
          <a:p>
            <a:r>
              <a:rPr lang="ru-RU" dirty="0" smtClean="0"/>
              <a:t>Аналог двухмерной графики - вектор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67600" cy="1296144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Сплайн-модель биты с последующей конвертацией в полигональную сетку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E:\3d\Виды 3d моделирования_files\1475478963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204864"/>
            <a:ext cx="6096000" cy="3686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NURBS </a:t>
            </a:r>
            <a:r>
              <a:rPr lang="ru-RU" b="1" dirty="0" smtClean="0"/>
              <a:t>моделирование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Частный случай </a:t>
            </a:r>
            <a:r>
              <a:rPr lang="ru-RU" dirty="0" err="1" smtClean="0"/>
              <a:t>сплайн-моделирования</a:t>
            </a:r>
            <a:endParaRPr lang="ru-RU" dirty="0" smtClean="0"/>
          </a:p>
          <a:p>
            <a:r>
              <a:rPr lang="ru-RU" dirty="0" smtClean="0"/>
              <a:t>Принцип моделирования состоит в следующем: при помощи B-сплайнов, расположенных по вертикали и горизонтали, строится нужная форма объекта, а затем все это соединяется при помощи полигонов.</a:t>
            </a:r>
            <a:endParaRPr lang="ru-RU" dirty="0"/>
          </a:p>
        </p:txBody>
      </p:sp>
      <p:pic>
        <p:nvPicPr>
          <p:cNvPr id="6146" name="Picture 2" descr="E:\3d\Виды 3d моделирования_files\1475478915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4000504"/>
            <a:ext cx="3929090" cy="2375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3d-</a:t>
            </a:r>
            <a:r>
              <a:rPr lang="ru-RU" b="1" dirty="0" err="1" smtClean="0"/>
              <a:t>скульптинг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3d-скульптинг он же «цифровая скульптура» представляет собой имитацию процесса «лепки» 3d модели, то есть деформирование её полигональной сетки специальными инструментами – кистями. Можно провести аналогию с лепкой фигур руками из пластилина или глины. Только в программах 3d моделирования пальцы заменены на инструмент «кисть», а «пластилином» является полигональная сетка.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3d\Виды 3d моделирования_files\1475478907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908720"/>
            <a:ext cx="662473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</TotalTime>
  <Words>304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PowerPoint</vt:lpstr>
      <vt:lpstr>Что такое 3D-моделинг?</vt:lpstr>
      <vt:lpstr>Полигональное моделирование </vt:lpstr>
      <vt:lpstr>. </vt:lpstr>
      <vt:lpstr>Сплайновое моделирование</vt:lpstr>
      <vt:lpstr>Сплайн-модель биты с последующей конвертацией в полигональную сетку </vt:lpstr>
      <vt:lpstr>NURBS моделирование</vt:lpstr>
      <vt:lpstr>3d-скульптинг </vt:lpstr>
      <vt:lpstr>Презентация PowerPoint</vt:lpstr>
      <vt:lpstr>Промышленное моделирование </vt:lpstr>
      <vt:lpstr>Виды CAD-моделирования</vt:lpstr>
      <vt:lpstr>Виды CAD-моделирования</vt:lpstr>
      <vt:lpstr>Виды CAD-моделирования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Iron</dc:creator>
  <cp:lastModifiedBy>Ахмедоглы</cp:lastModifiedBy>
  <cp:revision>4</cp:revision>
  <dcterms:created xsi:type="dcterms:W3CDTF">2017-10-31T18:52:12Z</dcterms:created>
  <dcterms:modified xsi:type="dcterms:W3CDTF">2020-11-27T17:11:34Z</dcterms:modified>
</cp:coreProperties>
</file>