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2"/>
  </p:notesMasterIdLst>
  <p:sldIdLst>
    <p:sldId id="257" r:id="rId2"/>
    <p:sldId id="302" r:id="rId3"/>
    <p:sldId id="297" r:id="rId4"/>
    <p:sldId id="298" r:id="rId5"/>
    <p:sldId id="330" r:id="rId6"/>
    <p:sldId id="299" r:id="rId7"/>
    <p:sldId id="258" r:id="rId8"/>
    <p:sldId id="323" r:id="rId9"/>
    <p:sldId id="288" r:id="rId10"/>
    <p:sldId id="289" r:id="rId11"/>
    <p:sldId id="325" r:id="rId12"/>
    <p:sldId id="326" r:id="rId13"/>
    <p:sldId id="292" r:id="rId14"/>
    <p:sldId id="294" r:id="rId15"/>
    <p:sldId id="295" r:id="rId16"/>
    <p:sldId id="300" r:id="rId17"/>
    <p:sldId id="327" r:id="rId18"/>
    <p:sldId id="314" r:id="rId19"/>
    <p:sldId id="318" r:id="rId20"/>
    <p:sldId id="319" r:id="rId21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B8D470-DD6F-45A5-BAAE-58432D7BC948}" type="doc">
      <dgm:prSet loTypeId="urn:microsoft.com/office/officeart/2005/8/layout/hList6" loCatId="list" qsTypeId="urn:microsoft.com/office/officeart/2005/8/quickstyle/simple1#4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E02D00B3-AB5A-4FB1-9336-6419D132E88E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sz="2400" b="0" dirty="0" smtClean="0"/>
            <a:t>Младший возраст</a:t>
          </a:r>
          <a:endParaRPr lang="ru-RU" sz="2400" b="0" dirty="0"/>
        </a:p>
      </dgm:t>
    </dgm:pt>
    <dgm:pt modelId="{DF5E11EE-E4C0-4C4C-A495-D7BE93AC41D4}" type="parTrans" cxnId="{73B4186F-F75F-4581-ABEF-7708FDDE1DE6}">
      <dgm:prSet/>
      <dgm:spPr/>
      <dgm:t>
        <a:bodyPr/>
        <a:lstStyle/>
        <a:p>
          <a:endParaRPr lang="ru-RU"/>
        </a:p>
      </dgm:t>
    </dgm:pt>
    <dgm:pt modelId="{0D114063-DCAB-45EA-BE5C-40D63AA700C6}" type="sibTrans" cxnId="{73B4186F-F75F-4581-ABEF-7708FDDE1DE6}">
      <dgm:prSet/>
      <dgm:spPr/>
      <dgm:t>
        <a:bodyPr/>
        <a:lstStyle/>
        <a:p>
          <a:endParaRPr lang="ru-RU"/>
        </a:p>
      </dgm:t>
    </dgm:pt>
    <dgm:pt modelId="{F54A2771-62F6-4382-8081-C9B685930F1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dirty="0" smtClean="0"/>
            <a:t>Деятельность под руководством взрослого</a:t>
          </a:r>
          <a:endParaRPr lang="ru-RU" sz="2400" dirty="0"/>
        </a:p>
      </dgm:t>
    </dgm:pt>
    <dgm:pt modelId="{76B5083F-A737-4D85-9C4D-D40C9D412808}" type="parTrans" cxnId="{189A38FD-1A07-4E53-AF54-FFBC03ADE02D}">
      <dgm:prSet/>
      <dgm:spPr/>
      <dgm:t>
        <a:bodyPr/>
        <a:lstStyle/>
        <a:p>
          <a:endParaRPr lang="ru-RU"/>
        </a:p>
      </dgm:t>
    </dgm:pt>
    <dgm:pt modelId="{2628D8F8-EB2B-426E-8557-5E598BB45CFC}" type="sibTrans" cxnId="{189A38FD-1A07-4E53-AF54-FFBC03ADE02D}">
      <dgm:prSet/>
      <dgm:spPr/>
      <dgm:t>
        <a:bodyPr/>
        <a:lstStyle/>
        <a:p>
          <a:endParaRPr lang="ru-RU"/>
        </a:p>
      </dgm:t>
    </dgm:pt>
    <dgm:pt modelId="{728416D0-E5B1-437D-A036-742DE5BE9F3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2400" dirty="0" smtClean="0"/>
            <a:t>Пример поведения</a:t>
          </a:r>
          <a:endParaRPr lang="ru-RU" sz="2400" dirty="0"/>
        </a:p>
      </dgm:t>
    </dgm:pt>
    <dgm:pt modelId="{F5847B99-4718-4DE9-A8CD-AB2A65CF4E43}" type="parTrans" cxnId="{A75A7636-4520-4197-A65A-FFCF0167A2B5}">
      <dgm:prSet/>
      <dgm:spPr/>
      <dgm:t>
        <a:bodyPr/>
        <a:lstStyle/>
        <a:p>
          <a:endParaRPr lang="ru-RU"/>
        </a:p>
      </dgm:t>
    </dgm:pt>
    <dgm:pt modelId="{B2349002-29DE-4194-B7EA-5A4A7C7628DF}" type="sibTrans" cxnId="{A75A7636-4520-4197-A65A-FFCF0167A2B5}">
      <dgm:prSet/>
      <dgm:spPr/>
      <dgm:t>
        <a:bodyPr/>
        <a:lstStyle/>
        <a:p>
          <a:endParaRPr lang="ru-RU"/>
        </a:p>
      </dgm:t>
    </dgm:pt>
    <dgm:pt modelId="{B467AD5F-029F-42B2-A920-7B2F6446C57B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706BE474-6911-41BA-9C19-634893CC5DE9}" type="parTrans" cxnId="{5FA62682-B345-49BF-8C8D-699326BE569B}">
      <dgm:prSet/>
      <dgm:spPr/>
      <dgm:t>
        <a:bodyPr/>
        <a:lstStyle/>
        <a:p>
          <a:endParaRPr lang="ru-RU"/>
        </a:p>
      </dgm:t>
    </dgm:pt>
    <dgm:pt modelId="{93DED424-3467-4536-94F3-93CC0F79F487}" type="sibTrans" cxnId="{5FA62682-B345-49BF-8C8D-699326BE569B}">
      <dgm:prSet/>
      <dgm:spPr/>
      <dgm:t>
        <a:bodyPr/>
        <a:lstStyle/>
        <a:p>
          <a:endParaRPr lang="ru-RU"/>
        </a:p>
      </dgm:t>
    </dgm:pt>
    <dgm:pt modelId="{647CD03F-2E08-4EBB-8874-9CD7EEDDE684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/>
            <a:t>Сотрудничество со взрослыми в практических делах</a:t>
          </a:r>
          <a:endParaRPr lang="ru-RU" dirty="0"/>
        </a:p>
      </dgm:t>
    </dgm:pt>
    <dgm:pt modelId="{F1BA272C-A712-4102-821F-1D29A575E555}" type="parTrans" cxnId="{5EE5231C-5ACA-4605-8A15-DD51DDAE8AB3}">
      <dgm:prSet/>
      <dgm:spPr/>
      <dgm:t>
        <a:bodyPr/>
        <a:lstStyle/>
        <a:p>
          <a:endParaRPr lang="ru-RU"/>
        </a:p>
      </dgm:t>
    </dgm:pt>
    <dgm:pt modelId="{39BEEDF4-C53C-4912-8E26-CFED5880863B}" type="sibTrans" cxnId="{5EE5231C-5ACA-4605-8A15-DD51DDAE8AB3}">
      <dgm:prSet/>
      <dgm:spPr/>
      <dgm:t>
        <a:bodyPr/>
        <a:lstStyle/>
        <a:p>
          <a:endParaRPr lang="ru-RU"/>
        </a:p>
      </dgm:t>
    </dgm:pt>
    <dgm:pt modelId="{57B17E11-B5A7-478F-9712-02312F82CCB4}">
      <dgm:prSet phldrT="[Текст]"/>
      <dgm:spPr>
        <a:solidFill>
          <a:schemeClr val="accent1"/>
        </a:solidFill>
      </dgm:spPr>
      <dgm:t>
        <a:bodyPr/>
        <a:lstStyle/>
        <a:p>
          <a:r>
            <a:rPr lang="ru-RU" dirty="0" smtClean="0"/>
            <a:t>Активное стремление к познавательному , интеллектуальному общению</a:t>
          </a:r>
          <a:endParaRPr lang="ru-RU" dirty="0"/>
        </a:p>
      </dgm:t>
    </dgm:pt>
    <dgm:pt modelId="{73463C25-3355-4F89-AAF2-CEE6D57BDE3F}" type="parTrans" cxnId="{E02B7599-FC19-4E25-A96F-AEB5C458CB6B}">
      <dgm:prSet/>
      <dgm:spPr/>
      <dgm:t>
        <a:bodyPr/>
        <a:lstStyle/>
        <a:p>
          <a:endParaRPr lang="ru-RU"/>
        </a:p>
      </dgm:t>
    </dgm:pt>
    <dgm:pt modelId="{9B663D0E-B169-4F95-91E0-26E7B41DAD4B}" type="sibTrans" cxnId="{E02B7599-FC19-4E25-A96F-AEB5C458CB6B}">
      <dgm:prSet/>
      <dgm:spPr/>
      <dgm:t>
        <a:bodyPr/>
        <a:lstStyle/>
        <a:p>
          <a:endParaRPr lang="ru-RU"/>
        </a:p>
      </dgm:t>
    </dgm:pt>
    <dgm:pt modelId="{A3EF1B42-2525-4A25-B5AC-2FCE5030C21B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F70DD169-8DDE-4BC2-A076-F70CA7ECBEA1}" type="parTrans" cxnId="{F69E04B2-361D-4429-A2B4-E842467DB3ED}">
      <dgm:prSet/>
      <dgm:spPr/>
      <dgm:t>
        <a:bodyPr/>
        <a:lstStyle/>
        <a:p>
          <a:endParaRPr lang="ru-RU"/>
        </a:p>
      </dgm:t>
    </dgm:pt>
    <dgm:pt modelId="{37DBB7E3-3F1C-4AC8-867D-852195C20732}" type="sibTrans" cxnId="{F69E04B2-361D-4429-A2B4-E842467DB3ED}">
      <dgm:prSet/>
      <dgm:spPr/>
      <dgm:t>
        <a:bodyPr/>
        <a:lstStyle/>
        <a:p>
          <a:endParaRPr lang="ru-RU"/>
        </a:p>
      </dgm:t>
    </dgm:pt>
    <dgm:pt modelId="{77F43222-86BC-49E7-AFC6-817C42AB5212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dirty="0" smtClean="0"/>
            <a:t>Самостоятельная и разнообразная деятельность по интересам</a:t>
          </a:r>
          <a:endParaRPr lang="ru-RU" dirty="0"/>
        </a:p>
      </dgm:t>
    </dgm:pt>
    <dgm:pt modelId="{6ED9EE54-A798-4EEC-8303-D51748EEE95F}" type="parTrans" cxnId="{87B6F13A-61D6-49F8-BAA3-4F8D74A76629}">
      <dgm:prSet/>
      <dgm:spPr/>
      <dgm:t>
        <a:bodyPr/>
        <a:lstStyle/>
        <a:p>
          <a:endParaRPr lang="ru-RU"/>
        </a:p>
      </dgm:t>
    </dgm:pt>
    <dgm:pt modelId="{49462FEF-CD5C-4EA4-86FE-7E4BCEC1C392}" type="sibTrans" cxnId="{87B6F13A-61D6-49F8-BAA3-4F8D74A76629}">
      <dgm:prSet/>
      <dgm:spPr/>
      <dgm:t>
        <a:bodyPr/>
        <a:lstStyle/>
        <a:p>
          <a:endParaRPr lang="ru-RU"/>
        </a:p>
      </dgm:t>
    </dgm:pt>
    <dgm:pt modelId="{E77A7430-7A24-4CB9-856B-2D54DC5D94BF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dirty="0" smtClean="0"/>
            <a:t>Поддерживать проявление индивидуальности в ребенке</a:t>
          </a:r>
          <a:endParaRPr lang="ru-RU" dirty="0"/>
        </a:p>
      </dgm:t>
    </dgm:pt>
    <dgm:pt modelId="{333557B4-D3E7-42C1-BE0A-59EBD9482D49}" type="parTrans" cxnId="{87857152-3501-419C-8903-479E9BBB48F0}">
      <dgm:prSet/>
      <dgm:spPr/>
      <dgm:t>
        <a:bodyPr/>
        <a:lstStyle/>
        <a:p>
          <a:endParaRPr lang="ru-RU"/>
        </a:p>
      </dgm:t>
    </dgm:pt>
    <dgm:pt modelId="{BF20054D-A809-4432-8650-46D397AEFE41}" type="sibTrans" cxnId="{87857152-3501-419C-8903-479E9BBB48F0}">
      <dgm:prSet/>
      <dgm:spPr/>
      <dgm:t>
        <a:bodyPr/>
        <a:lstStyle/>
        <a:p>
          <a:endParaRPr lang="ru-RU"/>
        </a:p>
      </dgm:t>
    </dgm:pt>
    <dgm:pt modelId="{726DBFD0-2CF7-4E05-84CB-3A6F3C8B7E08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dirty="0" smtClean="0"/>
            <a:t>Поддерживать в детях ощущение взросления</a:t>
          </a:r>
          <a:endParaRPr lang="ru-RU" dirty="0"/>
        </a:p>
      </dgm:t>
    </dgm:pt>
    <dgm:pt modelId="{F0790C51-6B89-4C4E-90E0-E0D00A328177}" type="parTrans" cxnId="{B3EC275E-59E8-40F1-AE50-8A2CB27BF809}">
      <dgm:prSet/>
      <dgm:spPr/>
      <dgm:t>
        <a:bodyPr/>
        <a:lstStyle/>
        <a:p>
          <a:endParaRPr lang="ru-RU"/>
        </a:p>
      </dgm:t>
    </dgm:pt>
    <dgm:pt modelId="{EAEF73A4-8467-40F1-AF0B-93C213A1CC8B}" type="sibTrans" cxnId="{B3EC275E-59E8-40F1-AE50-8A2CB27BF809}">
      <dgm:prSet/>
      <dgm:spPr/>
      <dgm:t>
        <a:bodyPr/>
        <a:lstStyle/>
        <a:p>
          <a:endParaRPr lang="ru-RU"/>
        </a:p>
      </dgm:t>
    </dgm:pt>
    <dgm:pt modelId="{D64B214F-4D84-4B5C-9D09-85E0E92EF62B}" type="pres">
      <dgm:prSet presAssocID="{1EB8D470-DD6F-45A5-BAAE-58432D7BC9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63A66B-14D7-4E17-99CC-01009E66D8CF}" type="pres">
      <dgm:prSet presAssocID="{E02D00B3-AB5A-4FB1-9336-6419D132E88E}" presName="node" presStyleLbl="node1" presStyleIdx="0" presStyleCnt="3" custLinFactNeighborX="-51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B21DC7-70B9-4439-8898-9693EB542D11}" type="pres">
      <dgm:prSet presAssocID="{0D114063-DCAB-45EA-BE5C-40D63AA700C6}" presName="sibTrans" presStyleCnt="0"/>
      <dgm:spPr/>
    </dgm:pt>
    <dgm:pt modelId="{D4B271A3-3EFE-4EB2-BA94-011F1A5F84B3}" type="pres">
      <dgm:prSet presAssocID="{B467AD5F-029F-42B2-A920-7B2F6446C5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1432A-2D71-476D-A48C-990BB24D3FC2}" type="pres">
      <dgm:prSet presAssocID="{93DED424-3467-4536-94F3-93CC0F79F487}" presName="sibTrans" presStyleCnt="0"/>
      <dgm:spPr/>
    </dgm:pt>
    <dgm:pt modelId="{AB104702-0EB0-4F58-8230-A08BE9B0D1A0}" type="pres">
      <dgm:prSet presAssocID="{A3EF1B42-2525-4A25-B5AC-2FCE5030C21B}" presName="node" presStyleLbl="node1" presStyleIdx="2" presStyleCnt="3" custLinFactNeighborX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4E3B32-752A-4E5D-8783-FBC14F435852}" type="presOf" srcId="{B467AD5F-029F-42B2-A920-7B2F6446C57B}" destId="{D4B271A3-3EFE-4EB2-BA94-011F1A5F84B3}" srcOrd="0" destOrd="0" presId="urn:microsoft.com/office/officeart/2005/8/layout/hList6"/>
    <dgm:cxn modelId="{5FA62682-B345-49BF-8C8D-699326BE569B}" srcId="{1EB8D470-DD6F-45A5-BAAE-58432D7BC948}" destId="{B467AD5F-029F-42B2-A920-7B2F6446C57B}" srcOrd="1" destOrd="0" parTransId="{706BE474-6911-41BA-9C19-634893CC5DE9}" sibTransId="{93DED424-3467-4536-94F3-93CC0F79F487}"/>
    <dgm:cxn modelId="{59205B91-2AAF-49BF-8BE2-BF9255824B8E}" type="presOf" srcId="{57B17E11-B5A7-478F-9712-02312F82CCB4}" destId="{D4B271A3-3EFE-4EB2-BA94-011F1A5F84B3}" srcOrd="0" destOrd="2" presId="urn:microsoft.com/office/officeart/2005/8/layout/hList6"/>
    <dgm:cxn modelId="{0EAFAA6E-797C-4D44-91B2-966966BBF3AB}" type="presOf" srcId="{E77A7430-7A24-4CB9-856B-2D54DC5D94BF}" destId="{AB104702-0EB0-4F58-8230-A08BE9B0D1A0}" srcOrd="0" destOrd="2" presId="urn:microsoft.com/office/officeart/2005/8/layout/hList6"/>
    <dgm:cxn modelId="{8B58DF4F-60BD-4FFD-A5BF-EBA46BC64774}" type="presOf" srcId="{728416D0-E5B1-437D-A036-742DE5BE9F3A}" destId="{8063A66B-14D7-4E17-99CC-01009E66D8CF}" srcOrd="0" destOrd="2" presId="urn:microsoft.com/office/officeart/2005/8/layout/hList6"/>
    <dgm:cxn modelId="{BEE22B20-AA0D-4BF6-9404-A73E07251E0B}" type="presOf" srcId="{726DBFD0-2CF7-4E05-84CB-3A6F3C8B7E08}" destId="{AB104702-0EB0-4F58-8230-A08BE9B0D1A0}" srcOrd="0" destOrd="3" presId="urn:microsoft.com/office/officeart/2005/8/layout/hList6"/>
    <dgm:cxn modelId="{73B4186F-F75F-4581-ABEF-7708FDDE1DE6}" srcId="{1EB8D470-DD6F-45A5-BAAE-58432D7BC948}" destId="{E02D00B3-AB5A-4FB1-9336-6419D132E88E}" srcOrd="0" destOrd="0" parTransId="{DF5E11EE-E4C0-4C4C-A495-D7BE93AC41D4}" sibTransId="{0D114063-DCAB-45EA-BE5C-40D63AA700C6}"/>
    <dgm:cxn modelId="{87B6F13A-61D6-49F8-BAA3-4F8D74A76629}" srcId="{A3EF1B42-2525-4A25-B5AC-2FCE5030C21B}" destId="{77F43222-86BC-49E7-AFC6-817C42AB5212}" srcOrd="0" destOrd="0" parTransId="{6ED9EE54-A798-4EEC-8303-D51748EEE95F}" sibTransId="{49462FEF-CD5C-4EA4-86FE-7E4BCEC1C392}"/>
    <dgm:cxn modelId="{A75A7636-4520-4197-A65A-FFCF0167A2B5}" srcId="{E02D00B3-AB5A-4FB1-9336-6419D132E88E}" destId="{728416D0-E5B1-437D-A036-742DE5BE9F3A}" srcOrd="1" destOrd="0" parTransId="{F5847B99-4718-4DE9-A8CD-AB2A65CF4E43}" sibTransId="{B2349002-29DE-4194-B7EA-5A4A7C7628DF}"/>
    <dgm:cxn modelId="{5CC3E2AE-0964-4557-8BA7-F1F7EE3A0EDF}" type="presOf" srcId="{77F43222-86BC-49E7-AFC6-817C42AB5212}" destId="{AB104702-0EB0-4F58-8230-A08BE9B0D1A0}" srcOrd="0" destOrd="1" presId="urn:microsoft.com/office/officeart/2005/8/layout/hList6"/>
    <dgm:cxn modelId="{F69E04B2-361D-4429-A2B4-E842467DB3ED}" srcId="{1EB8D470-DD6F-45A5-BAAE-58432D7BC948}" destId="{A3EF1B42-2525-4A25-B5AC-2FCE5030C21B}" srcOrd="2" destOrd="0" parTransId="{F70DD169-8DDE-4BC2-A076-F70CA7ECBEA1}" sibTransId="{37DBB7E3-3F1C-4AC8-867D-852195C20732}"/>
    <dgm:cxn modelId="{189A38FD-1A07-4E53-AF54-FFBC03ADE02D}" srcId="{E02D00B3-AB5A-4FB1-9336-6419D132E88E}" destId="{F54A2771-62F6-4382-8081-C9B685930F1A}" srcOrd="0" destOrd="0" parTransId="{76B5083F-A737-4D85-9C4D-D40C9D412808}" sibTransId="{2628D8F8-EB2B-426E-8557-5E598BB45CFC}"/>
    <dgm:cxn modelId="{5EE5231C-5ACA-4605-8A15-DD51DDAE8AB3}" srcId="{B467AD5F-029F-42B2-A920-7B2F6446C57B}" destId="{647CD03F-2E08-4EBB-8874-9CD7EEDDE684}" srcOrd="0" destOrd="0" parTransId="{F1BA272C-A712-4102-821F-1D29A575E555}" sibTransId="{39BEEDF4-C53C-4912-8E26-CFED5880863B}"/>
    <dgm:cxn modelId="{2965E2F5-F383-404F-BB89-41F08E0988C0}" type="presOf" srcId="{E02D00B3-AB5A-4FB1-9336-6419D132E88E}" destId="{8063A66B-14D7-4E17-99CC-01009E66D8CF}" srcOrd="0" destOrd="0" presId="urn:microsoft.com/office/officeart/2005/8/layout/hList6"/>
    <dgm:cxn modelId="{88F5B6FE-7C1A-42CA-9575-B80C75F3642A}" type="presOf" srcId="{1EB8D470-DD6F-45A5-BAAE-58432D7BC948}" destId="{D64B214F-4D84-4B5C-9D09-85E0E92EF62B}" srcOrd="0" destOrd="0" presId="urn:microsoft.com/office/officeart/2005/8/layout/hList6"/>
    <dgm:cxn modelId="{E02B7599-FC19-4E25-A96F-AEB5C458CB6B}" srcId="{B467AD5F-029F-42B2-A920-7B2F6446C57B}" destId="{57B17E11-B5A7-478F-9712-02312F82CCB4}" srcOrd="1" destOrd="0" parTransId="{73463C25-3355-4F89-AAF2-CEE6D57BDE3F}" sibTransId="{9B663D0E-B169-4F95-91E0-26E7B41DAD4B}"/>
    <dgm:cxn modelId="{BB7C3C85-5AAC-485A-8618-5E25AB2906F7}" type="presOf" srcId="{F54A2771-62F6-4382-8081-C9B685930F1A}" destId="{8063A66B-14D7-4E17-99CC-01009E66D8CF}" srcOrd="0" destOrd="1" presId="urn:microsoft.com/office/officeart/2005/8/layout/hList6"/>
    <dgm:cxn modelId="{87857152-3501-419C-8903-479E9BBB48F0}" srcId="{A3EF1B42-2525-4A25-B5AC-2FCE5030C21B}" destId="{E77A7430-7A24-4CB9-856B-2D54DC5D94BF}" srcOrd="1" destOrd="0" parTransId="{333557B4-D3E7-42C1-BE0A-59EBD9482D49}" sibTransId="{BF20054D-A809-4432-8650-46D397AEFE41}"/>
    <dgm:cxn modelId="{B3EC275E-59E8-40F1-AE50-8A2CB27BF809}" srcId="{A3EF1B42-2525-4A25-B5AC-2FCE5030C21B}" destId="{726DBFD0-2CF7-4E05-84CB-3A6F3C8B7E08}" srcOrd="2" destOrd="0" parTransId="{F0790C51-6B89-4C4E-90E0-E0D00A328177}" sibTransId="{EAEF73A4-8467-40F1-AF0B-93C213A1CC8B}"/>
    <dgm:cxn modelId="{875C93D7-B1EC-49FF-A39A-8F1B39E1FF4A}" type="presOf" srcId="{647CD03F-2E08-4EBB-8874-9CD7EEDDE684}" destId="{D4B271A3-3EFE-4EB2-BA94-011F1A5F84B3}" srcOrd="0" destOrd="1" presId="urn:microsoft.com/office/officeart/2005/8/layout/hList6"/>
    <dgm:cxn modelId="{3B9068A2-3742-4B44-9D37-A9D9422A44F6}" type="presOf" srcId="{A3EF1B42-2525-4A25-B5AC-2FCE5030C21B}" destId="{AB104702-0EB0-4F58-8230-A08BE9B0D1A0}" srcOrd="0" destOrd="0" presId="urn:microsoft.com/office/officeart/2005/8/layout/hList6"/>
    <dgm:cxn modelId="{48F3B0FA-72C8-4F32-9064-84DFE37AFB51}" type="presParOf" srcId="{D64B214F-4D84-4B5C-9D09-85E0E92EF62B}" destId="{8063A66B-14D7-4E17-99CC-01009E66D8CF}" srcOrd="0" destOrd="0" presId="urn:microsoft.com/office/officeart/2005/8/layout/hList6"/>
    <dgm:cxn modelId="{359CDB0B-FEBC-49EA-B44B-6E4951138A68}" type="presParOf" srcId="{D64B214F-4D84-4B5C-9D09-85E0E92EF62B}" destId="{9EB21DC7-70B9-4439-8898-9693EB542D11}" srcOrd="1" destOrd="0" presId="urn:microsoft.com/office/officeart/2005/8/layout/hList6"/>
    <dgm:cxn modelId="{ED7A7096-6623-44CD-8638-D5F708D4139D}" type="presParOf" srcId="{D64B214F-4D84-4B5C-9D09-85E0E92EF62B}" destId="{D4B271A3-3EFE-4EB2-BA94-011F1A5F84B3}" srcOrd="2" destOrd="0" presId="urn:microsoft.com/office/officeart/2005/8/layout/hList6"/>
    <dgm:cxn modelId="{08FE2F31-BDE7-4D58-BF99-BF6ECA11E9FB}" type="presParOf" srcId="{D64B214F-4D84-4B5C-9D09-85E0E92EF62B}" destId="{82E1432A-2D71-476D-A48C-990BB24D3FC2}" srcOrd="3" destOrd="0" presId="urn:microsoft.com/office/officeart/2005/8/layout/hList6"/>
    <dgm:cxn modelId="{18D77991-1E14-4879-A0AA-4882B9E69FE3}" type="presParOf" srcId="{D64B214F-4D84-4B5C-9D09-85E0E92EF62B}" destId="{AB104702-0EB0-4F58-8230-A08BE9B0D1A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7B3944-4634-440C-BBA1-868080505EDE}" type="doc">
      <dgm:prSet loTypeId="urn:microsoft.com/office/officeart/2011/layout/HexagonRadial" loCatId="cycle" qsTypeId="urn:microsoft.com/office/officeart/2005/8/quickstyle/simple1#5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97357E8D-AC55-483C-8C16-C07E5226183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2800" b="1" dirty="0" smtClean="0"/>
            <a:t>РЕБЕНОК</a:t>
          </a:r>
          <a:endParaRPr lang="ru-RU" sz="2800" b="1" dirty="0"/>
        </a:p>
      </dgm:t>
    </dgm:pt>
    <dgm:pt modelId="{15C8CC9B-B1E2-49E4-9840-5B4876CE1D6D}" type="parTrans" cxnId="{3A9FC03D-1CAB-4516-AB8A-F63BBDC0A4F2}">
      <dgm:prSet/>
      <dgm:spPr/>
      <dgm:t>
        <a:bodyPr/>
        <a:lstStyle/>
        <a:p>
          <a:endParaRPr lang="ru-RU"/>
        </a:p>
      </dgm:t>
    </dgm:pt>
    <dgm:pt modelId="{3974C274-3491-4860-A532-CBFE554A4B8F}" type="sibTrans" cxnId="{3A9FC03D-1CAB-4516-AB8A-F63BBDC0A4F2}">
      <dgm:prSet/>
      <dgm:spPr/>
      <dgm:t>
        <a:bodyPr/>
        <a:lstStyle/>
        <a:p>
          <a:endParaRPr lang="ru-RU"/>
        </a:p>
      </dgm:t>
    </dgm:pt>
    <dgm:pt modelId="{450753F1-31B9-47CD-826A-3EA67E006E91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Отличается широтой кругозора, интересно и с увлечением делится впечатлениями</a:t>
          </a:r>
          <a:endParaRPr lang="ru-RU" sz="1800" b="1" dirty="0">
            <a:solidFill>
              <a:schemeClr val="bg1"/>
            </a:solidFill>
          </a:endParaRPr>
        </a:p>
      </dgm:t>
    </dgm:pt>
    <dgm:pt modelId="{06826AEC-AE50-421A-89DB-0D9DBE2647C6}" type="parTrans" cxnId="{1891B780-8ADF-4731-AEDA-619202E68E62}">
      <dgm:prSet/>
      <dgm:spPr/>
      <dgm:t>
        <a:bodyPr/>
        <a:lstStyle/>
        <a:p>
          <a:endParaRPr lang="ru-RU"/>
        </a:p>
      </dgm:t>
    </dgm:pt>
    <dgm:pt modelId="{1793403D-AA1C-4AD3-B730-6EF2B4781287}" type="sibTrans" cxnId="{1891B780-8ADF-4731-AEDA-619202E68E62}">
      <dgm:prSet/>
      <dgm:spPr/>
      <dgm:t>
        <a:bodyPr/>
        <a:lstStyle/>
        <a:p>
          <a:endParaRPr lang="ru-RU"/>
        </a:p>
      </dgm:t>
    </dgm:pt>
    <dgm:pt modelId="{ABCE42F9-6532-4A48-97C3-869A07595CAB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600" b="1" dirty="0" smtClean="0"/>
            <a:t>Организует и осуществляет познавательно-исследовательскую деятельность в соответствии с собственными замыслами</a:t>
          </a:r>
          <a:endParaRPr lang="ru-RU" sz="1600" b="1" dirty="0"/>
        </a:p>
      </dgm:t>
    </dgm:pt>
    <dgm:pt modelId="{F71D2C7F-DCAB-4793-865A-5D787ABD7BF9}" type="parTrans" cxnId="{12177A8C-DA23-4EC1-AB96-4F58892FE845}">
      <dgm:prSet/>
      <dgm:spPr/>
      <dgm:t>
        <a:bodyPr/>
        <a:lstStyle/>
        <a:p>
          <a:endParaRPr lang="ru-RU"/>
        </a:p>
      </dgm:t>
    </dgm:pt>
    <dgm:pt modelId="{E29337BA-CD9A-4AD7-BF46-96D76C0E9FA6}" type="sibTrans" cxnId="{12177A8C-DA23-4EC1-AB96-4F58892FE845}">
      <dgm:prSet/>
      <dgm:spPr/>
      <dgm:t>
        <a:bodyPr/>
        <a:lstStyle/>
        <a:p>
          <a:endParaRPr lang="ru-RU"/>
        </a:p>
      </dgm:t>
    </dgm:pt>
    <dgm:pt modelId="{8B1A5C55-F41B-482C-B71A-67F7F1CC36B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400" b="0" dirty="0" smtClean="0"/>
            <a:t>Проявляет интерес к предметам окружающего мира символам, знакам, моделям пытается устанавливать различные </a:t>
          </a:r>
          <a:r>
            <a:rPr lang="ru-RU" sz="1600" b="0" dirty="0" smtClean="0"/>
            <a:t>взаимосвязи</a:t>
          </a:r>
          <a:endParaRPr lang="ru-RU" sz="1600" b="0" dirty="0"/>
        </a:p>
      </dgm:t>
    </dgm:pt>
    <dgm:pt modelId="{DBC54E2F-6C28-41F3-966E-5B30851934CA}" type="parTrans" cxnId="{1BB0BA00-5692-4927-85C4-8A932A2F2DC1}">
      <dgm:prSet/>
      <dgm:spPr/>
      <dgm:t>
        <a:bodyPr/>
        <a:lstStyle/>
        <a:p>
          <a:endParaRPr lang="ru-RU"/>
        </a:p>
      </dgm:t>
    </dgm:pt>
    <dgm:pt modelId="{01E7F215-BE40-42F6-B256-FED08ED2E473}" type="sibTrans" cxnId="{1BB0BA00-5692-4927-85C4-8A932A2F2DC1}">
      <dgm:prSet/>
      <dgm:spPr/>
      <dgm:t>
        <a:bodyPr/>
        <a:lstStyle/>
        <a:p>
          <a:endParaRPr lang="ru-RU"/>
        </a:p>
      </dgm:t>
    </dgm:pt>
    <dgm:pt modelId="{D3B4D307-9FEB-4049-A509-94D6BB62066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400" dirty="0" smtClean="0"/>
            <a:t>Владеет системой эталонов осуществляет сенсорный анализ, выделяя в сходных предметах отличие, в разных - сходство</a:t>
          </a:r>
          <a:endParaRPr lang="ru-RU" sz="1400" dirty="0"/>
        </a:p>
      </dgm:t>
    </dgm:pt>
    <dgm:pt modelId="{39D3EB39-3B31-496A-B42F-AF7B94E21C02}" type="parTrans" cxnId="{78E18F47-849C-4AEF-9D8A-4936A7CA9AE4}">
      <dgm:prSet/>
      <dgm:spPr/>
      <dgm:t>
        <a:bodyPr/>
        <a:lstStyle/>
        <a:p>
          <a:endParaRPr lang="ru-RU"/>
        </a:p>
      </dgm:t>
    </dgm:pt>
    <dgm:pt modelId="{51A4CDA1-B933-4BF0-8101-6783BFC05701}" type="sibTrans" cxnId="{78E18F47-849C-4AEF-9D8A-4936A7CA9AE4}">
      <dgm:prSet/>
      <dgm:spPr/>
      <dgm:t>
        <a:bodyPr/>
        <a:lstStyle/>
        <a:p>
          <a:endParaRPr lang="ru-RU"/>
        </a:p>
      </dgm:t>
    </dgm:pt>
    <dgm:pt modelId="{7FE770F4-2C3F-4630-A950-398C298C2938}">
      <dgm:prSet phldrT="[Текст]" custT="1"/>
      <dgm:spPr/>
      <dgm:t>
        <a:bodyPr/>
        <a:lstStyle/>
        <a:p>
          <a:r>
            <a:rPr lang="ru-RU" sz="1400" dirty="0" smtClean="0"/>
            <a:t>Может длительно целенаправленно наблюдать за объектами, выделять их проявления, изменения во </a:t>
          </a:r>
          <a:r>
            <a:rPr lang="ru-RU" sz="1600" dirty="0" smtClean="0"/>
            <a:t>времени</a:t>
          </a:r>
          <a:endParaRPr lang="ru-RU" sz="1600" dirty="0"/>
        </a:p>
      </dgm:t>
    </dgm:pt>
    <dgm:pt modelId="{E41A27D4-C71B-4EC7-B1C8-B30CDD72943F}" type="parTrans" cxnId="{7D50357C-E121-4C89-815F-DEC2C879F0B9}">
      <dgm:prSet/>
      <dgm:spPr/>
      <dgm:t>
        <a:bodyPr/>
        <a:lstStyle/>
        <a:p>
          <a:endParaRPr lang="ru-RU"/>
        </a:p>
      </dgm:t>
    </dgm:pt>
    <dgm:pt modelId="{6E5137A9-0D7D-4659-856E-32358A447F58}" type="sibTrans" cxnId="{7D50357C-E121-4C89-815F-DEC2C879F0B9}">
      <dgm:prSet/>
      <dgm:spPr/>
      <dgm:t>
        <a:bodyPr/>
        <a:lstStyle/>
        <a:p>
          <a:endParaRPr lang="ru-RU"/>
        </a:p>
      </dgm:t>
    </dgm:pt>
    <dgm:pt modelId="{E6C09431-4789-4EC3-9072-E47C66BC1143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1400" dirty="0" smtClean="0"/>
            <a:t>Проявляет познавательный интерес к своей семье, социальным явлениям, к жизни людей в родной стране</a:t>
          </a:r>
          <a:endParaRPr lang="ru-RU" sz="1400" dirty="0"/>
        </a:p>
      </dgm:t>
    </dgm:pt>
    <dgm:pt modelId="{56FC1B22-5B3C-4175-B0B9-9AD4A0298A93}" type="parTrans" cxnId="{0B6A204F-7C2A-4815-BF6B-0075BC82CD70}">
      <dgm:prSet/>
      <dgm:spPr/>
      <dgm:t>
        <a:bodyPr/>
        <a:lstStyle/>
        <a:p>
          <a:endParaRPr lang="ru-RU"/>
        </a:p>
      </dgm:t>
    </dgm:pt>
    <dgm:pt modelId="{A904F35B-5D24-4187-8A3B-75213FB891AB}" type="sibTrans" cxnId="{0B6A204F-7C2A-4815-BF6B-0075BC82CD70}">
      <dgm:prSet/>
      <dgm:spPr/>
      <dgm:t>
        <a:bodyPr/>
        <a:lstStyle/>
        <a:p>
          <a:endParaRPr lang="ru-RU"/>
        </a:p>
      </dgm:t>
    </dgm:pt>
    <dgm:pt modelId="{EFAA83B9-3BB1-4506-8031-C66189B7716F}" type="pres">
      <dgm:prSet presAssocID="{297B3944-4634-440C-BBA1-868080505E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9146C74-3168-4346-B00D-51867466D9C8}" type="pres">
      <dgm:prSet presAssocID="{97357E8D-AC55-483C-8C16-C07E52261834}" presName="Parent" presStyleLbl="node0" presStyleIdx="0" presStyleCnt="1" custScaleX="81331" custScaleY="69474" custLinFactNeighborX="851" custLinFactNeighborY="-12365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37F4B250-7B24-483A-8012-29E3C134A660}" type="pres">
      <dgm:prSet presAssocID="{450753F1-31B9-47CD-826A-3EA67E006E91}" presName="Accent1" presStyleCnt="0"/>
      <dgm:spPr/>
    </dgm:pt>
    <dgm:pt modelId="{7DE6AA87-1DC7-49E3-BCD9-F1D559FF9001}" type="pres">
      <dgm:prSet presAssocID="{450753F1-31B9-47CD-826A-3EA67E006E91}" presName="Accent" presStyleLbl="bgShp" presStyleIdx="0" presStyleCnt="6"/>
      <dgm:spPr/>
    </dgm:pt>
    <dgm:pt modelId="{4B1FEC4E-9D92-44E2-AD2B-943BA537DD24}" type="pres">
      <dgm:prSet presAssocID="{450753F1-31B9-47CD-826A-3EA67E006E91}" presName="Child1" presStyleLbl="node1" presStyleIdx="0" presStyleCnt="6" custScaleX="116031" custScaleY="108341" custLinFactNeighborX="-593" custLinFactNeighborY="-33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A5831-6394-4F56-90A6-95F489D37A40}" type="pres">
      <dgm:prSet presAssocID="{ABCE42F9-6532-4A48-97C3-869A07595CAB}" presName="Accent2" presStyleCnt="0"/>
      <dgm:spPr/>
    </dgm:pt>
    <dgm:pt modelId="{52E304AB-81C5-4D3A-B324-5B117BC491CD}" type="pres">
      <dgm:prSet presAssocID="{ABCE42F9-6532-4A48-97C3-869A07595CAB}" presName="Accent" presStyleLbl="bgShp" presStyleIdx="1" presStyleCnt="6"/>
      <dgm:spPr/>
    </dgm:pt>
    <dgm:pt modelId="{073DEB4B-C11D-4E53-BC51-E0CD60B5C9FA}" type="pres">
      <dgm:prSet presAssocID="{ABCE42F9-6532-4A48-97C3-869A07595CAB}" presName="Child2" presStyleLbl="node1" presStyleIdx="1" presStyleCnt="6" custScaleX="123623" custScaleY="116086" custLinFactNeighborX="7606" custLinFactNeighborY="-8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62998-7D2B-4F9D-9C14-0F941106E726}" type="pres">
      <dgm:prSet presAssocID="{8B1A5C55-F41B-482C-B71A-67F7F1CC36B7}" presName="Accent3" presStyleCnt="0"/>
      <dgm:spPr/>
    </dgm:pt>
    <dgm:pt modelId="{BAB754FA-A1E1-48BF-8672-96C70475698D}" type="pres">
      <dgm:prSet presAssocID="{8B1A5C55-F41B-482C-B71A-67F7F1CC36B7}" presName="Accent" presStyleLbl="bgShp" presStyleIdx="2" presStyleCnt="6"/>
      <dgm:spPr/>
    </dgm:pt>
    <dgm:pt modelId="{47545E9D-4998-40B8-9B42-8DBE510FE1D6}" type="pres">
      <dgm:prSet presAssocID="{8B1A5C55-F41B-482C-B71A-67F7F1CC36B7}" presName="Child3" presStyleLbl="node1" presStyleIdx="2" presStyleCnt="6" custScaleX="123437" custScaleY="108173" custLinFactNeighborX="13465" custLinFactNeighborY="-53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D5EE9-6E9C-4EA3-9F01-F90DCE4E93AB}" type="pres">
      <dgm:prSet presAssocID="{D3B4D307-9FEB-4049-A509-94D6BB620664}" presName="Accent4" presStyleCnt="0"/>
      <dgm:spPr/>
    </dgm:pt>
    <dgm:pt modelId="{F8FD9CEA-A10B-40E9-9A65-367326E7D238}" type="pres">
      <dgm:prSet presAssocID="{D3B4D307-9FEB-4049-A509-94D6BB620664}" presName="Accent" presStyleLbl="bgShp" presStyleIdx="3" presStyleCnt="6"/>
      <dgm:spPr/>
    </dgm:pt>
    <dgm:pt modelId="{9E179F47-10BC-4F77-9B8F-D748A4D5F000}" type="pres">
      <dgm:prSet presAssocID="{D3B4D307-9FEB-4049-A509-94D6BB620664}" presName="Child4" presStyleLbl="node1" presStyleIdx="3" presStyleCnt="6" custScaleX="125106" custScaleY="112304" custLinFactNeighborX="-4100" custLinFactNeighborY="-304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D6BC3-267C-4C65-AC4D-2C3F25E46F9D}" type="pres">
      <dgm:prSet presAssocID="{7FE770F4-2C3F-4630-A950-398C298C2938}" presName="Accent5" presStyleCnt="0"/>
      <dgm:spPr/>
    </dgm:pt>
    <dgm:pt modelId="{89BFEF0A-7C1B-4290-8380-C166B713AFDD}" type="pres">
      <dgm:prSet presAssocID="{7FE770F4-2C3F-4630-A950-398C298C2938}" presName="Accent" presStyleLbl="bgShp" presStyleIdx="4" presStyleCnt="6"/>
      <dgm:spPr/>
    </dgm:pt>
    <dgm:pt modelId="{66DB4C66-64E0-429E-A80D-0CEF8B5845D5}" type="pres">
      <dgm:prSet presAssocID="{7FE770F4-2C3F-4630-A950-398C298C2938}" presName="Child5" presStyleLbl="node1" presStyleIdx="4" presStyleCnt="6" custScaleX="115594" custLinFactNeighborX="-11950" custLinFactNeighborY="-198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83BD8-5813-4389-A981-554D4A90057D}" type="pres">
      <dgm:prSet presAssocID="{E6C09431-4789-4EC3-9072-E47C66BC1143}" presName="Accent6" presStyleCnt="0"/>
      <dgm:spPr/>
    </dgm:pt>
    <dgm:pt modelId="{EF117D06-78FE-48AA-BA3C-E6E40D0A72BF}" type="pres">
      <dgm:prSet presAssocID="{E6C09431-4789-4EC3-9072-E47C66BC1143}" presName="Accent" presStyleLbl="bgShp" presStyleIdx="5" presStyleCnt="6"/>
      <dgm:spPr/>
    </dgm:pt>
    <dgm:pt modelId="{28454222-1C4B-413B-A156-BD1D5C1B9F19}" type="pres">
      <dgm:prSet presAssocID="{E6C09431-4789-4EC3-9072-E47C66BC1143}" presName="Child6" presStyleLbl="node1" presStyleIdx="5" presStyleCnt="6" custScaleX="109734" custLinFactNeighborX="-11904" custLinFactNeighborY="-122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B0BA00-5692-4927-85C4-8A932A2F2DC1}" srcId="{97357E8D-AC55-483C-8C16-C07E52261834}" destId="{8B1A5C55-F41B-482C-B71A-67F7F1CC36B7}" srcOrd="2" destOrd="0" parTransId="{DBC54E2F-6C28-41F3-966E-5B30851934CA}" sibTransId="{01E7F215-BE40-42F6-B256-FED08ED2E473}"/>
    <dgm:cxn modelId="{5CD45EB7-F7C3-4236-817D-8ACA6F6979AA}" type="presOf" srcId="{450753F1-31B9-47CD-826A-3EA67E006E91}" destId="{4B1FEC4E-9D92-44E2-AD2B-943BA537DD24}" srcOrd="0" destOrd="0" presId="urn:microsoft.com/office/officeart/2011/layout/HexagonRadial"/>
    <dgm:cxn modelId="{7D50357C-E121-4C89-815F-DEC2C879F0B9}" srcId="{97357E8D-AC55-483C-8C16-C07E52261834}" destId="{7FE770F4-2C3F-4630-A950-398C298C2938}" srcOrd="4" destOrd="0" parTransId="{E41A27D4-C71B-4EC7-B1C8-B30CDD72943F}" sibTransId="{6E5137A9-0D7D-4659-856E-32358A447F58}"/>
    <dgm:cxn modelId="{78E18F47-849C-4AEF-9D8A-4936A7CA9AE4}" srcId="{97357E8D-AC55-483C-8C16-C07E52261834}" destId="{D3B4D307-9FEB-4049-A509-94D6BB620664}" srcOrd="3" destOrd="0" parTransId="{39D3EB39-3B31-496A-B42F-AF7B94E21C02}" sibTransId="{51A4CDA1-B933-4BF0-8101-6783BFC05701}"/>
    <dgm:cxn modelId="{12177A8C-DA23-4EC1-AB96-4F58892FE845}" srcId="{97357E8D-AC55-483C-8C16-C07E52261834}" destId="{ABCE42F9-6532-4A48-97C3-869A07595CAB}" srcOrd="1" destOrd="0" parTransId="{F71D2C7F-DCAB-4793-865A-5D787ABD7BF9}" sibTransId="{E29337BA-CD9A-4AD7-BF46-96D76C0E9FA6}"/>
    <dgm:cxn modelId="{0B6A204F-7C2A-4815-BF6B-0075BC82CD70}" srcId="{97357E8D-AC55-483C-8C16-C07E52261834}" destId="{E6C09431-4789-4EC3-9072-E47C66BC1143}" srcOrd="5" destOrd="0" parTransId="{56FC1B22-5B3C-4175-B0B9-9AD4A0298A93}" sibTransId="{A904F35B-5D24-4187-8A3B-75213FB891AB}"/>
    <dgm:cxn modelId="{3A9FC03D-1CAB-4516-AB8A-F63BBDC0A4F2}" srcId="{297B3944-4634-440C-BBA1-868080505EDE}" destId="{97357E8D-AC55-483C-8C16-C07E52261834}" srcOrd="0" destOrd="0" parTransId="{15C8CC9B-B1E2-49E4-9840-5B4876CE1D6D}" sibTransId="{3974C274-3491-4860-A532-CBFE554A4B8F}"/>
    <dgm:cxn modelId="{FEEF02F1-08A8-42FB-8322-3E3FD721DFE6}" type="presOf" srcId="{ABCE42F9-6532-4A48-97C3-869A07595CAB}" destId="{073DEB4B-C11D-4E53-BC51-E0CD60B5C9FA}" srcOrd="0" destOrd="0" presId="urn:microsoft.com/office/officeart/2011/layout/HexagonRadial"/>
    <dgm:cxn modelId="{631B89BC-DAB6-4A50-81D9-0C7CF8F4E878}" type="presOf" srcId="{E6C09431-4789-4EC3-9072-E47C66BC1143}" destId="{28454222-1C4B-413B-A156-BD1D5C1B9F19}" srcOrd="0" destOrd="0" presId="urn:microsoft.com/office/officeart/2011/layout/HexagonRadial"/>
    <dgm:cxn modelId="{1891B780-8ADF-4731-AEDA-619202E68E62}" srcId="{97357E8D-AC55-483C-8C16-C07E52261834}" destId="{450753F1-31B9-47CD-826A-3EA67E006E91}" srcOrd="0" destOrd="0" parTransId="{06826AEC-AE50-421A-89DB-0D9DBE2647C6}" sibTransId="{1793403D-AA1C-4AD3-B730-6EF2B4781287}"/>
    <dgm:cxn modelId="{1AEFE573-91D5-442E-9504-E396DBE5818A}" type="presOf" srcId="{7FE770F4-2C3F-4630-A950-398C298C2938}" destId="{66DB4C66-64E0-429E-A80D-0CEF8B5845D5}" srcOrd="0" destOrd="0" presId="urn:microsoft.com/office/officeart/2011/layout/HexagonRadial"/>
    <dgm:cxn modelId="{28516160-001B-4216-AB26-E6920D14558A}" type="presOf" srcId="{8B1A5C55-F41B-482C-B71A-67F7F1CC36B7}" destId="{47545E9D-4998-40B8-9B42-8DBE510FE1D6}" srcOrd="0" destOrd="0" presId="urn:microsoft.com/office/officeart/2011/layout/HexagonRadial"/>
    <dgm:cxn modelId="{4DB671A5-91E1-4EBF-A93B-F4F86B67E0D1}" type="presOf" srcId="{97357E8D-AC55-483C-8C16-C07E52261834}" destId="{39146C74-3168-4346-B00D-51867466D9C8}" srcOrd="0" destOrd="0" presId="urn:microsoft.com/office/officeart/2011/layout/HexagonRadial"/>
    <dgm:cxn modelId="{AEB14ED5-2487-4B20-90ED-49FBA1F6DCEE}" type="presOf" srcId="{297B3944-4634-440C-BBA1-868080505EDE}" destId="{EFAA83B9-3BB1-4506-8031-C66189B7716F}" srcOrd="0" destOrd="0" presId="urn:microsoft.com/office/officeart/2011/layout/HexagonRadial"/>
    <dgm:cxn modelId="{662A044D-1224-4F19-8415-6B843E0C06C2}" type="presOf" srcId="{D3B4D307-9FEB-4049-A509-94D6BB620664}" destId="{9E179F47-10BC-4F77-9B8F-D748A4D5F000}" srcOrd="0" destOrd="0" presId="urn:microsoft.com/office/officeart/2011/layout/HexagonRadial"/>
    <dgm:cxn modelId="{95CEED46-0CC6-4CE0-9B56-5A4BD5085F8C}" type="presParOf" srcId="{EFAA83B9-3BB1-4506-8031-C66189B7716F}" destId="{39146C74-3168-4346-B00D-51867466D9C8}" srcOrd="0" destOrd="0" presId="urn:microsoft.com/office/officeart/2011/layout/HexagonRadial"/>
    <dgm:cxn modelId="{E1561A90-C9BE-45B2-BC0A-873E4CE9DD3D}" type="presParOf" srcId="{EFAA83B9-3BB1-4506-8031-C66189B7716F}" destId="{37F4B250-7B24-483A-8012-29E3C134A660}" srcOrd="1" destOrd="0" presId="urn:microsoft.com/office/officeart/2011/layout/HexagonRadial"/>
    <dgm:cxn modelId="{BEEE2188-760D-4F43-8116-F580A47B5472}" type="presParOf" srcId="{37F4B250-7B24-483A-8012-29E3C134A660}" destId="{7DE6AA87-1DC7-49E3-BCD9-F1D559FF9001}" srcOrd="0" destOrd="0" presId="urn:microsoft.com/office/officeart/2011/layout/HexagonRadial"/>
    <dgm:cxn modelId="{96E65E0E-ACB6-4D46-AFAB-F606A39F0B91}" type="presParOf" srcId="{EFAA83B9-3BB1-4506-8031-C66189B7716F}" destId="{4B1FEC4E-9D92-44E2-AD2B-943BA537DD24}" srcOrd="2" destOrd="0" presId="urn:microsoft.com/office/officeart/2011/layout/HexagonRadial"/>
    <dgm:cxn modelId="{145BBCF3-5D0D-427F-A890-569FD2D8704E}" type="presParOf" srcId="{EFAA83B9-3BB1-4506-8031-C66189B7716F}" destId="{5B0A5831-6394-4F56-90A6-95F489D37A40}" srcOrd="3" destOrd="0" presId="urn:microsoft.com/office/officeart/2011/layout/HexagonRadial"/>
    <dgm:cxn modelId="{4220242E-8D4C-4B94-B7F9-39B2A6564B7D}" type="presParOf" srcId="{5B0A5831-6394-4F56-90A6-95F489D37A40}" destId="{52E304AB-81C5-4D3A-B324-5B117BC491CD}" srcOrd="0" destOrd="0" presId="urn:microsoft.com/office/officeart/2011/layout/HexagonRadial"/>
    <dgm:cxn modelId="{80DF503F-A7DA-4CCA-ABDA-26E28514332B}" type="presParOf" srcId="{EFAA83B9-3BB1-4506-8031-C66189B7716F}" destId="{073DEB4B-C11D-4E53-BC51-E0CD60B5C9FA}" srcOrd="4" destOrd="0" presId="urn:microsoft.com/office/officeart/2011/layout/HexagonRadial"/>
    <dgm:cxn modelId="{12C05662-DAC3-49C8-8765-B1CD697E9D75}" type="presParOf" srcId="{EFAA83B9-3BB1-4506-8031-C66189B7716F}" destId="{17762998-7D2B-4F9D-9C14-0F941106E726}" srcOrd="5" destOrd="0" presId="urn:microsoft.com/office/officeart/2011/layout/HexagonRadial"/>
    <dgm:cxn modelId="{75E2B6FC-9741-4DCC-A195-65152ACD9BB3}" type="presParOf" srcId="{17762998-7D2B-4F9D-9C14-0F941106E726}" destId="{BAB754FA-A1E1-48BF-8672-96C70475698D}" srcOrd="0" destOrd="0" presId="urn:microsoft.com/office/officeart/2011/layout/HexagonRadial"/>
    <dgm:cxn modelId="{B5C9070A-835D-4639-8AA6-FDE3F7559CEF}" type="presParOf" srcId="{EFAA83B9-3BB1-4506-8031-C66189B7716F}" destId="{47545E9D-4998-40B8-9B42-8DBE510FE1D6}" srcOrd="6" destOrd="0" presId="urn:microsoft.com/office/officeart/2011/layout/HexagonRadial"/>
    <dgm:cxn modelId="{DA7ACDD2-397B-4188-9C0D-3132834044E5}" type="presParOf" srcId="{EFAA83B9-3BB1-4506-8031-C66189B7716F}" destId="{C27D5EE9-6E9C-4EA3-9F01-F90DCE4E93AB}" srcOrd="7" destOrd="0" presId="urn:microsoft.com/office/officeart/2011/layout/HexagonRadial"/>
    <dgm:cxn modelId="{DC744EC8-15EF-416B-83CB-CC2ADD1F2E0B}" type="presParOf" srcId="{C27D5EE9-6E9C-4EA3-9F01-F90DCE4E93AB}" destId="{F8FD9CEA-A10B-40E9-9A65-367326E7D238}" srcOrd="0" destOrd="0" presId="urn:microsoft.com/office/officeart/2011/layout/HexagonRadial"/>
    <dgm:cxn modelId="{297B8E35-5DA0-4130-A05E-3EB4E3C972B0}" type="presParOf" srcId="{EFAA83B9-3BB1-4506-8031-C66189B7716F}" destId="{9E179F47-10BC-4F77-9B8F-D748A4D5F000}" srcOrd="8" destOrd="0" presId="urn:microsoft.com/office/officeart/2011/layout/HexagonRadial"/>
    <dgm:cxn modelId="{89F35442-CE7B-42FC-9F47-A68FA0DA05D9}" type="presParOf" srcId="{EFAA83B9-3BB1-4506-8031-C66189B7716F}" destId="{ECBD6BC3-267C-4C65-AC4D-2C3F25E46F9D}" srcOrd="9" destOrd="0" presId="urn:microsoft.com/office/officeart/2011/layout/HexagonRadial"/>
    <dgm:cxn modelId="{D3A9F613-47E7-4286-A718-45BC5EE71E05}" type="presParOf" srcId="{ECBD6BC3-267C-4C65-AC4D-2C3F25E46F9D}" destId="{89BFEF0A-7C1B-4290-8380-C166B713AFDD}" srcOrd="0" destOrd="0" presId="urn:microsoft.com/office/officeart/2011/layout/HexagonRadial"/>
    <dgm:cxn modelId="{A673EEAE-DC96-443F-BF0E-A7CC8A021D7F}" type="presParOf" srcId="{EFAA83B9-3BB1-4506-8031-C66189B7716F}" destId="{66DB4C66-64E0-429E-A80D-0CEF8B5845D5}" srcOrd="10" destOrd="0" presId="urn:microsoft.com/office/officeart/2011/layout/HexagonRadial"/>
    <dgm:cxn modelId="{695BB287-3921-4736-8001-F87152FDEBC2}" type="presParOf" srcId="{EFAA83B9-3BB1-4506-8031-C66189B7716F}" destId="{D7F83BD8-5813-4389-A981-554D4A90057D}" srcOrd="11" destOrd="0" presId="urn:microsoft.com/office/officeart/2011/layout/HexagonRadial"/>
    <dgm:cxn modelId="{F1197BC9-4304-4E61-B592-E116CD4EE037}" type="presParOf" srcId="{D7F83BD8-5813-4389-A981-554D4A90057D}" destId="{EF117D06-78FE-48AA-BA3C-E6E40D0A72BF}" srcOrd="0" destOrd="0" presId="urn:microsoft.com/office/officeart/2011/layout/HexagonRadial"/>
    <dgm:cxn modelId="{EE302223-E4AC-45EE-915E-CB00E0117FB5}" type="presParOf" srcId="{EFAA83B9-3BB1-4506-8031-C66189B7716F}" destId="{28454222-1C4B-413B-A156-BD1D5C1B9F1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3A66B-14D7-4E17-99CC-01009E66D8CF}">
      <dsp:nvSpPr>
        <dsp:cNvPr id="0" name=""/>
        <dsp:cNvSpPr/>
      </dsp:nvSpPr>
      <dsp:spPr>
        <a:xfrm rot="16200000">
          <a:off x="-1238634" y="1238634"/>
          <a:ext cx="5128344" cy="2651075"/>
        </a:xfrm>
        <a:prstGeom prst="flowChartManualOperation">
          <a:avLst/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/>
            <a:t>Младший возраст</a:t>
          </a:r>
          <a:endParaRPr lang="ru-RU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Деятельность под руководством взрослого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Пример поведения</a:t>
          </a:r>
          <a:endParaRPr lang="ru-RU" sz="2400" kern="1200" dirty="0"/>
        </a:p>
      </dsp:txBody>
      <dsp:txXfrm rot="5400000">
        <a:off x="0" y="1025669"/>
        <a:ext cx="2651075" cy="3077006"/>
      </dsp:txXfrm>
    </dsp:sp>
    <dsp:sp modelId="{D4B271A3-3EFE-4EB2-BA94-011F1A5F84B3}">
      <dsp:nvSpPr>
        <dsp:cNvPr id="0" name=""/>
        <dsp:cNvSpPr/>
      </dsp:nvSpPr>
      <dsp:spPr>
        <a:xfrm rot="16200000">
          <a:off x="1612291" y="1238634"/>
          <a:ext cx="5128344" cy="2651075"/>
        </a:xfrm>
        <a:prstGeom prst="flowChartManualOperation">
          <a:avLst/>
        </a:prstGeom>
        <a:solidFill>
          <a:schemeClr val="accent1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24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Средний возраст</a:t>
          </a: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Сотрудничество со взрослыми в практических делах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Активное стремление к познавательному , интеллектуальному общению</a:t>
          </a:r>
          <a:endParaRPr lang="ru-RU" sz="1400" kern="1200" dirty="0"/>
        </a:p>
      </dsp:txBody>
      <dsp:txXfrm rot="5400000">
        <a:off x="2850925" y="1025669"/>
        <a:ext cx="2651075" cy="3077006"/>
      </dsp:txXfrm>
    </dsp:sp>
    <dsp:sp modelId="{AB104702-0EB0-4F58-8230-A08BE9B0D1A0}">
      <dsp:nvSpPr>
        <dsp:cNvPr id="0" name=""/>
        <dsp:cNvSpPr/>
      </dsp:nvSpPr>
      <dsp:spPr>
        <a:xfrm rot="16200000">
          <a:off x="4462200" y="1238634"/>
          <a:ext cx="5128344" cy="2651075"/>
        </a:xfrm>
        <a:prstGeom prst="flowChartManualOperation">
          <a:avLst/>
        </a:prstGeom>
        <a:solidFill>
          <a:schemeClr val="bg2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24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Старший возраст</a:t>
          </a: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Самостоятельная и разнообразная деятельность по интересам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Поддерживать проявление индивидуальности в ребенке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Поддерживать в детях ощущение взросления</a:t>
          </a:r>
          <a:endParaRPr lang="ru-RU" sz="1400" kern="1200" dirty="0"/>
        </a:p>
      </dsp:txBody>
      <dsp:txXfrm rot="5400000">
        <a:off x="5700834" y="1025669"/>
        <a:ext cx="2651075" cy="3077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46C74-3168-4346-B00D-51867466D9C8}">
      <dsp:nvSpPr>
        <dsp:cNvPr id="0" name=""/>
        <dsp:cNvSpPr/>
      </dsp:nvSpPr>
      <dsp:spPr>
        <a:xfrm>
          <a:off x="3600059" y="2376257"/>
          <a:ext cx="2401384" cy="1774451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РЕБЕНОК</a:t>
          </a:r>
          <a:endParaRPr lang="ru-RU" sz="2800" b="1" kern="1200" dirty="0"/>
        </a:p>
      </dsp:txBody>
      <dsp:txXfrm>
        <a:off x="3969161" y="2648997"/>
        <a:ext cx="1663180" cy="1228971"/>
      </dsp:txXfrm>
    </dsp:sp>
    <dsp:sp modelId="{52E304AB-81C5-4D3A-B324-5B117BC491CD}">
      <dsp:nvSpPr>
        <dsp:cNvPr id="0" name=""/>
        <dsp:cNvSpPr/>
      </dsp:nvSpPr>
      <dsp:spPr>
        <a:xfrm>
          <a:off x="5148220" y="1080263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FEC4E-9D92-44E2-AD2B-943BA537DD24}">
      <dsp:nvSpPr>
        <dsp:cNvPr id="0" name=""/>
        <dsp:cNvSpPr/>
      </dsp:nvSpPr>
      <dsp:spPr>
        <a:xfrm>
          <a:off x="3363004" y="-108039"/>
          <a:ext cx="2807532" cy="2267872"/>
        </a:xfrm>
        <a:prstGeom prst="hexagon">
          <a:avLst>
            <a:gd name="adj" fmla="val 28570"/>
            <a:gd name="vf" fmla="val 115470"/>
          </a:avLst>
        </a:prstGeom>
        <a:solidFill>
          <a:schemeClr val="accent2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Отличается широтой кругозора, интересно и с увлечением делится впечатлениями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3812942" y="255413"/>
        <a:ext cx="1907656" cy="1540968"/>
      </dsp:txXfrm>
    </dsp:sp>
    <dsp:sp modelId="{BAB754FA-A1E1-48BF-8672-96C70475698D}">
      <dsp:nvSpPr>
        <dsp:cNvPr id="0" name=""/>
        <dsp:cNvSpPr/>
      </dsp:nvSpPr>
      <dsp:spPr>
        <a:xfrm>
          <a:off x="6448355" y="2874702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3DEB4B-C11D-4E53-BC51-E0CD60B5C9FA}">
      <dsp:nvSpPr>
        <dsp:cNvPr id="0" name=""/>
        <dsp:cNvSpPr/>
      </dsp:nvSpPr>
      <dsp:spPr>
        <a:xfrm>
          <a:off x="5688631" y="1080127"/>
          <a:ext cx="2991231" cy="2429996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Организует и осуществляет познавательно-исследовательскую деятельность в соответствии с собственными замыслами</a:t>
          </a:r>
          <a:endParaRPr lang="ru-RU" sz="1600" b="1" kern="1200" dirty="0"/>
        </a:p>
      </dsp:txBody>
      <dsp:txXfrm>
        <a:off x="6169317" y="1470623"/>
        <a:ext cx="2029859" cy="1649004"/>
      </dsp:txXfrm>
    </dsp:sp>
    <dsp:sp modelId="{F8FD9CEA-A10B-40E9-9A65-367326E7D238}">
      <dsp:nvSpPr>
        <dsp:cNvPr id="0" name=""/>
        <dsp:cNvSpPr/>
      </dsp:nvSpPr>
      <dsp:spPr>
        <a:xfrm>
          <a:off x="5545197" y="4900287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545E9D-4998-40B8-9B42-8DBE510FE1D6}">
      <dsp:nvSpPr>
        <dsp:cNvPr id="0" name=""/>
        <dsp:cNvSpPr/>
      </dsp:nvSpPr>
      <dsp:spPr>
        <a:xfrm>
          <a:off x="5832648" y="3600397"/>
          <a:ext cx="2986730" cy="2264355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Проявляет интерес к предметам окружающего мира символам, знакам, моделям пытается устанавливать различные </a:t>
          </a:r>
          <a:r>
            <a:rPr lang="ru-RU" sz="1600" b="0" kern="1200" dirty="0" smtClean="0"/>
            <a:t>взаимосвязи</a:t>
          </a:r>
          <a:endParaRPr lang="ru-RU" sz="1600" b="0" kern="1200" dirty="0"/>
        </a:p>
      </dsp:txBody>
      <dsp:txXfrm>
        <a:off x="6297184" y="3952580"/>
        <a:ext cx="2057658" cy="1559989"/>
      </dsp:txXfrm>
    </dsp:sp>
    <dsp:sp modelId="{89BFEF0A-7C1B-4290-8380-C166B713AFDD}">
      <dsp:nvSpPr>
        <dsp:cNvPr id="0" name=""/>
        <dsp:cNvSpPr/>
      </dsp:nvSpPr>
      <dsp:spPr>
        <a:xfrm>
          <a:off x="3304815" y="5110550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79F47-10BC-4F77-9B8F-D748A4D5F000}">
      <dsp:nvSpPr>
        <dsp:cNvPr id="0" name=""/>
        <dsp:cNvSpPr/>
      </dsp:nvSpPr>
      <dsp:spPr>
        <a:xfrm>
          <a:off x="3168356" y="4320483"/>
          <a:ext cx="3027114" cy="2350828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lumMod val="50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Владеет системой эталонов осуществляет сенсорный анализ, выделяя в сходных предметах отличие, в разных - сходство</a:t>
          </a:r>
          <a:endParaRPr lang="ru-RU" sz="1400" kern="1200" dirty="0"/>
        </a:p>
      </dsp:txBody>
      <dsp:txXfrm>
        <a:off x="3644493" y="4690246"/>
        <a:ext cx="2074840" cy="1611302"/>
      </dsp:txXfrm>
    </dsp:sp>
    <dsp:sp modelId="{EF117D06-78FE-48AA-BA3C-E6E40D0A72BF}">
      <dsp:nvSpPr>
        <dsp:cNvPr id="0" name=""/>
        <dsp:cNvSpPr/>
      </dsp:nvSpPr>
      <dsp:spPr>
        <a:xfrm>
          <a:off x="1983388" y="3316831"/>
          <a:ext cx="1114009" cy="959866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B4C66-64E0-429E-A80D-0CEF8B5845D5}">
      <dsp:nvSpPr>
        <dsp:cNvPr id="0" name=""/>
        <dsp:cNvSpPr/>
      </dsp:nvSpPr>
      <dsp:spPr>
        <a:xfrm>
          <a:off x="864100" y="3384377"/>
          <a:ext cx="2796958" cy="20932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Может длительно целенаправленно наблюдать за объектами, выделять их проявления, изменения во </a:t>
          </a:r>
          <a:r>
            <a:rPr lang="ru-RU" sz="1600" kern="1200" dirty="0" smtClean="0"/>
            <a:t>времени</a:t>
          </a:r>
          <a:endParaRPr lang="ru-RU" sz="1600" kern="1200" dirty="0"/>
        </a:p>
      </dsp:txBody>
      <dsp:txXfrm>
        <a:off x="1296529" y="3708011"/>
        <a:ext cx="1932100" cy="1446004"/>
      </dsp:txXfrm>
    </dsp:sp>
    <dsp:sp modelId="{28454222-1C4B-413B-A156-BD1D5C1B9F19}">
      <dsp:nvSpPr>
        <dsp:cNvPr id="0" name=""/>
        <dsp:cNvSpPr/>
      </dsp:nvSpPr>
      <dsp:spPr>
        <a:xfrm>
          <a:off x="936108" y="1008106"/>
          <a:ext cx="2655167" cy="2093272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lumMod val="7500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Проявляет познавательный интерес к своей семье, социальным явлениям, к жизни людей в родной стране</a:t>
          </a:r>
          <a:endParaRPr lang="ru-RU" sz="1400" kern="1200" dirty="0"/>
        </a:p>
      </dsp:txBody>
      <dsp:txXfrm>
        <a:off x="1356721" y="1339708"/>
        <a:ext cx="1813941" cy="1430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796CB5-FAA0-4CB5-8B9E-183C504FC9FF}" type="datetimeFigureOut">
              <a:rPr lang="ru-RU"/>
              <a:pPr>
                <a:defRPr/>
              </a:pPr>
              <a:t>23.10.2020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001E34-9001-49DA-A1D3-3E1BF9292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52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0C034B7-EE12-4C4E-AA0C-274975050A30}" type="datetimeFigureOut">
              <a:rPr lang="ru-RU" smtClean="0"/>
              <a:pPr>
                <a:defRPr/>
              </a:pPr>
              <a:t>23.10.2020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243D7B0-B401-4276-845B-6D845D3BDF5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68611"/>
            <a:ext cx="8280920" cy="209629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еятельностный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основа организации </a:t>
            </a:r>
            <a:r>
              <a:rPr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r>
              <a:rPr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837090"/>
            <a:ext cx="5976663" cy="40050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54468" y="4509120"/>
            <a:ext cx="2592288" cy="19442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МБДОУ «Д/с № 5»</a:t>
            </a:r>
          </a:p>
          <a:p>
            <a:pPr algn="r"/>
            <a:r>
              <a:rPr lang="ru-RU" sz="20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Муллахметова</a:t>
            </a:r>
            <a:r>
              <a:rPr lang="ru-RU" sz="2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Р.Н.</a:t>
            </a:r>
            <a:endParaRPr lang="ru-RU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089297"/>
              </p:ext>
            </p:extLst>
          </p:nvPr>
        </p:nvGraphicFramePr>
        <p:xfrm>
          <a:off x="215900" y="2060848"/>
          <a:ext cx="8640762" cy="4676712"/>
        </p:xfrm>
        <a:graphic>
          <a:graphicData uri="http://schemas.openxmlformats.org/drawingml/2006/table">
            <a:tbl>
              <a:tblPr/>
              <a:tblGrid>
                <a:gridCol w="435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модель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взрослого и детей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Преобладающие методы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7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Монолог взрослого.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Диалог (общение) взрослого и ребёнка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Рассадка детей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Рассадка «взрослый напротив ребёнка»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Рассадка взрослых и детей «по кругу»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ребёнка в образовательном процессе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Обязательность участия 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Необязательность участия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мотив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3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Авторитет взрослых (педагога, родителей)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(отсутствие) интереса у ребёнка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48163" y="620688"/>
            <a:ext cx="8424863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ПРИЗНАКИ РАЗЛИЧНЫХ МОДЕЛЕЙ ОРГАНИЗАЦИИ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258537"/>
              </p:ext>
            </p:extLst>
          </p:nvPr>
        </p:nvGraphicFramePr>
        <p:xfrm>
          <a:off x="539552" y="32855"/>
          <a:ext cx="8064896" cy="67682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0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8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Традиционные формы работы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Интерактивные формы работы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494" marR="6149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764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Игровые беседы с элементами движения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Развлечения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Викторины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Клубы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Театрализованная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Народные игры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Экскурсии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Походы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Выставки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494" marR="61494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Пресс-коференция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Устные журналы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исследователей»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«Клуб любознательных»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Рисунки-сочинения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Интегративная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 деятельность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Режиссёрская игра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коллекций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Изостудия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Коллективное дело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«Сказочная лаборатория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1494" marR="6149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62013" y="109538"/>
            <a:ext cx="8281987" cy="1447800"/>
          </a:xfrm>
        </p:spPr>
        <p:txBody>
          <a:bodyPr anchor="b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образовательная деятельность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4294967295"/>
          </p:nvPr>
        </p:nvSpPr>
        <p:spPr>
          <a:xfrm>
            <a:off x="0" y="1989138"/>
            <a:ext cx="8501063" cy="465296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3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через организацию различных видов детской деятельности </a:t>
            </a:r>
            <a:r>
              <a:rPr lang="ru-RU" sz="30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интеграцию с использованием разнообразных форм и методов работы, выбор которых осуществляется педагогами самостоятельно в зависимости от контингента детей, уровня освоения Программы и решения конкретных образовательных задач. 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9688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700" b="1" i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начала это приглашение к деятельности – необязательной, непринужденной: «Давайте сегодня… Кто хочет, устраивайтесь поудобнее…» (или: «Я буду… Кто хочет – присоединяйтесь…»). </a:t>
            </a: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7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700" b="1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мотивация </a:t>
            </a: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методический прием, помогающий в игровой форме руководить детской деятельностью и добиться желаемого результата. Игровая мотивация должна отвечать возрастным особенностям детей.</a:t>
            </a:r>
          </a:p>
          <a:p>
            <a:pPr algn="just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>
              <a:solidFill>
                <a:srgbClr val="000099"/>
              </a:solidFill>
            </a:endParaRPr>
          </a:p>
        </p:txBody>
      </p:sp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НЕПОСРЕДСТВЕННО ОБРАЗОВАТЕЛЬНОЙ ДЕЯТЕЛЬНОСТИ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1"/>
          </p:nvPr>
        </p:nvSpPr>
        <p:spPr>
          <a:xfrm>
            <a:off x="250825" y="1600200"/>
            <a:ext cx="8642350" cy="4525963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</a:p>
          <a:p>
            <a:pPr algn="just" eaLnBrk="1" hangingPunct="1">
              <a:buFontTx/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Наметив задачу для совместного выполнения, взрослый, как равноправный участник, предлагает всевозможные способы ее реализации. В самом процессе деятельности исподволь он «задает» развивающее содержание  (новые задания, способы деятельности и пр.); предлагает свою идею или свой результат для детской критики; проявляет заинтересованность в результате других; включается во взаимную оценку и интерпретацию действий участников; усиливает интерес ребенка к работе сверстника, поощряет содержательное общение, провоцирует взаимные оценки, обсуждение возникающих проблем.</a:t>
            </a:r>
          </a:p>
          <a:p>
            <a:pPr algn="just" eaLnBrk="1" hangingPunct="1"/>
            <a:endParaRPr lang="ru-RU" sz="2700" b="1" dirty="0" smtClean="0">
              <a:solidFill>
                <a:srgbClr val="000099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НЕПОСРЕДСТВЕННО ОБРАЗОВАТЕЛЬНОЙ ДЕЯТЕЛЬНОСТИ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179388" y="1700213"/>
            <a:ext cx="8445500" cy="3795712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pPr algn="just" eaLnBrk="1" hangingPunct="1">
              <a:buFontTx/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Прежде всего, его характеризует «открытый конец»: каждый ребенок работает в своем темпе и решает сам, закончил он или нет исследование, работу. </a:t>
            </a:r>
          </a:p>
          <a:p>
            <a:pPr algn="just" eaLnBrk="1" hangingPunct="1">
              <a:buFontTx/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Оценка взрослым действий детей может быть дана лишь косвенно, как сопоставление результата с целью ребенка: что хотел сделать – что получилось.</a:t>
            </a:r>
          </a:p>
          <a:p>
            <a:pPr eaLnBrk="1" hangingPunct="1">
              <a:buFontTx/>
              <a:buNone/>
            </a:pPr>
            <a:endParaRPr lang="ru-RU" sz="2700" b="1" dirty="0" smtClean="0">
              <a:solidFill>
                <a:srgbClr val="000099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НЕПОСРЕДСТВЕННО ОБРАЗОВАТЕЛЬНОЙ ДЕЯТЕЛЬНОСТИ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468313" y="1916832"/>
            <a:ext cx="8229600" cy="4941168"/>
          </a:xfrm>
        </p:spPr>
        <p:txBody>
          <a:bodyPr/>
          <a:lstStyle/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Подари ребенку радость творчества, осознание авторского голоса</a:t>
            </a:r>
          </a:p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Веди  ребенка от собственного опыта к общественному</a:t>
            </a:r>
          </a:p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Будь не «НАД», а «РЯДОМ»</a:t>
            </a:r>
          </a:p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Радуйся вопросу, но отвечать не спеши</a:t>
            </a:r>
          </a:p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 анализировать каждый этап работы</a:t>
            </a:r>
          </a:p>
          <a:p>
            <a:pPr marL="109728" indent="0" eaLnBrk="1" hangingPunct="1">
              <a:lnSpc>
                <a:spcPct val="90000"/>
              </a:lnSpc>
              <a:buNone/>
            </a:pPr>
            <a:r>
              <a:rPr lang="ru-RU" sz="27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Критикуя, стимулируй активность ребенка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«Золотые правила»</a:t>
            </a:r>
            <a:br>
              <a:rPr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sz="40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 подхода</a:t>
            </a:r>
            <a:endParaRPr sz="40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3"/>
          <p:cNvSpPr>
            <a:spLocks noChangeArrowheads="1"/>
          </p:cNvSpPr>
          <p:nvPr/>
        </p:nvSpPr>
        <p:spPr bwMode="auto">
          <a:xfrm>
            <a:off x="1187450" y="180975"/>
            <a:ext cx="750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НОД на основании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(Л.Г.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3067352" y="822325"/>
            <a:ext cx="3312368" cy="880225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Создание проблемной ситуации</a:t>
            </a:r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3067352" y="1753795"/>
            <a:ext cx="3318276" cy="649813"/>
          </a:xfrm>
          <a:prstGeom prst="down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Целевая установка</a:t>
            </a:r>
          </a:p>
        </p:txBody>
      </p:sp>
      <p:sp>
        <p:nvSpPr>
          <p:cNvPr id="19" name="Выноска со стрелкой вниз 18"/>
          <p:cNvSpPr/>
          <p:nvPr/>
        </p:nvSpPr>
        <p:spPr>
          <a:xfrm>
            <a:off x="3067352" y="2391562"/>
            <a:ext cx="3336420" cy="1073542"/>
          </a:xfrm>
          <a:prstGeom prst="down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Мотивирование к деятельности (надо-хочу-могу)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20" name="Выноска со стрелкой вниз 19"/>
          <p:cNvSpPr>
            <a:spLocks noChangeArrowheads="1"/>
          </p:cNvSpPr>
          <p:nvPr/>
        </p:nvSpPr>
        <p:spPr bwMode="auto">
          <a:xfrm>
            <a:off x="3043034" y="3482164"/>
            <a:ext cx="3360738" cy="762000"/>
          </a:xfrm>
          <a:prstGeom prst="downArrowCallout">
            <a:avLst>
              <a:gd name="adj1" fmla="val 24992"/>
              <a:gd name="adj2" fmla="val 184278"/>
              <a:gd name="adj3" fmla="val 25000"/>
              <a:gd name="adj4" fmla="val 64977"/>
            </a:avLst>
          </a:prstGeom>
          <a:gradFill rotWithShape="1">
            <a:gsLst>
              <a:gs pos="0">
                <a:srgbClr val="CB6C1D"/>
              </a:gs>
              <a:gs pos="80000">
                <a:srgbClr val="FF8F2A"/>
              </a:gs>
              <a:gs pos="100000">
                <a:srgbClr val="FF8F26"/>
              </a:gs>
            </a:gsLst>
            <a:lin ang="16200000"/>
          </a:gradFill>
          <a:ln w="9525" algn="ctr">
            <a:solidFill>
              <a:srgbClr val="F6924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lt1"/>
                </a:solidFill>
                <a:latin typeface="+mn-lt"/>
              </a:rPr>
              <a:t>Проектирование решений проблемной ситуации</a:t>
            </a: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3013803" y="4400375"/>
            <a:ext cx="3360738" cy="746992"/>
          </a:xfrm>
          <a:prstGeom prst="down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Выполнение действий (заданий)</a:t>
            </a: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2949220" y="5190760"/>
            <a:ext cx="3489904" cy="755193"/>
          </a:xfrm>
          <a:prstGeom prst="downArrowCallo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Анализ результатов деятельности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73782" y="5982970"/>
            <a:ext cx="3480436" cy="4085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Подведение итогов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и приемы взаимодействия взрослого </a:t>
            </a:r>
            <a:r>
              <a:rPr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в разных возрастных группах</a:t>
            </a:r>
            <a:endParaRPr sz="3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07288204"/>
              </p:ext>
            </p:extLst>
          </p:nvPr>
        </p:nvGraphicFramePr>
        <p:xfrm>
          <a:off x="395536" y="1412776"/>
          <a:ext cx="8352928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34842876"/>
              </p:ext>
            </p:extLst>
          </p:nvPr>
        </p:nvGraphicFramePr>
        <p:xfrm>
          <a:off x="-180528" y="116632"/>
          <a:ext cx="9649072" cy="72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68313" y="1601788"/>
            <a:ext cx="8424862" cy="49958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b="1" i="1" dirty="0" smtClean="0">
                <a:solidFill>
                  <a:srgbClr val="000099"/>
                </a:solidFill>
              </a:rPr>
              <a:t>    </a:t>
            </a:r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истематизировать знания педагогов о </a:t>
            </a:r>
            <a:r>
              <a:rPr lang="ru-RU" sz="36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деятельностном</a:t>
            </a:r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подходе в </a:t>
            </a:r>
            <a:r>
              <a:rPr lang="ru-RU" sz="36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-образовательном процессе ДОУ, показать необходимость использования данного метода в работе педагога на современном этапе развития дошкольного образования.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семинара: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22807"/>
              </p:ext>
            </p:extLst>
          </p:nvPr>
        </p:nvGraphicFramePr>
        <p:xfrm>
          <a:off x="500063" y="1196752"/>
          <a:ext cx="8320409" cy="3546337"/>
        </p:xfrm>
        <a:graphic>
          <a:graphicData uri="http://schemas.openxmlformats.org/drawingml/2006/table">
            <a:tbl>
              <a:tblPr/>
              <a:tblGrid>
                <a:gridCol w="8320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46337">
                <a:tc>
                  <a:txBody>
                    <a:bodyPr/>
                    <a:lstStyle/>
                    <a:p>
                      <a:pPr marL="12700" indent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4400" b="1" i="1" u="none" strike="noStrike" spc="-10" dirty="0" smtClean="0">
                        <a:solidFill>
                          <a:srgbClr val="000000"/>
                        </a:solidFill>
                        <a:latin typeface="+mn-lt"/>
                        <a:ea typeface="Tahoma"/>
                        <a:cs typeface="Times New Roman"/>
                      </a:endParaRPr>
                    </a:p>
                    <a:p>
                      <a:pPr marL="12700" indent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400" b="1" i="0" u="none" strike="noStrike" spc="-1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/>
                          <a:cs typeface="Times New Roman" panose="02020603050405020304" pitchFamily="18" charset="0"/>
                        </a:rPr>
                        <a:t>Направления </a:t>
                      </a:r>
                      <a:r>
                        <a:rPr lang="ru-RU" sz="4400" b="1" i="0" u="none" strike="noStrike" spc="-1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/>
                          <a:cs typeface="Times New Roman" panose="02020603050405020304" pitchFamily="18" charset="0"/>
                        </a:rPr>
                        <a:t>взаимодействия педагога с родителями</a:t>
                      </a:r>
                      <a:endParaRPr lang="ru-RU" sz="4400" b="1" i="0" u="non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3011" name="Прямоугольник 5"/>
          <p:cNvSpPr>
            <a:spLocks noChangeArrowheads="1"/>
          </p:cNvSpPr>
          <p:nvPr/>
        </p:nvSpPr>
        <p:spPr bwMode="auto">
          <a:xfrm>
            <a:off x="500063" y="3143250"/>
            <a:ext cx="82153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800" dirty="0">
              <a:cs typeface="Arial" charset="0"/>
            </a:endParaRPr>
          </a:p>
          <a:p>
            <a:pPr algn="just" eaLnBrk="0" hangingPunct="0"/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семьи</a:t>
            </a:r>
          </a:p>
          <a:p>
            <a:pPr algn="just" eaLnBrk="0" hangingPunct="0"/>
            <a:r>
              <a:rPr lang="ru-RU" sz="2800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 Педагогическая </a:t>
            </a:r>
            <a:r>
              <a:rPr lang="ru-RU" sz="28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поддержка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родителей</a:t>
            </a:r>
          </a:p>
          <a:p>
            <a:pPr algn="just" eaLnBrk="0" hangingPunct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-Совместная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педагогов и родителей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003" y="116632"/>
            <a:ext cx="8104385" cy="156966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из важных принципов работы педагога  является совместное с родителями воспитание и развитие дошкольников, вовлечение родителей в образовательный процесс дошкольного учреждения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072062"/>
          </a:xfrm>
        </p:spPr>
        <p:txBody>
          <a:bodyPr rtlCol="0"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 можно определить как специфический вид активности человека, направленный на познание и творческое превращение окружающего мира, включая самого себя и условия своего существования. </a:t>
            </a:r>
          </a:p>
          <a:p>
            <a:pPr marL="109728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активное отношение к окружающей действительности, выражающееся в воздействии на нее. Складывается из действий.</a:t>
            </a:r>
          </a:p>
          <a:p>
            <a:pPr marL="109728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система действий человека, направленная на достижение определенной цели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dirty="0">
              <a:solidFill>
                <a:srgbClr val="FF00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23850" y="5805488"/>
            <a:ext cx="82804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>
              <a:solidFill>
                <a:srgbClr val="000099"/>
              </a:solidFill>
              <a:latin typeface="Calibri" pitchFamily="34" charset="0"/>
            </a:endParaRPr>
          </a:p>
          <a:p>
            <a:endParaRPr lang="ru-RU" sz="1400" b="1" baseline="30000">
              <a:solidFill>
                <a:srgbClr val="000099"/>
              </a:solidFill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179388" y="1341438"/>
            <a:ext cx="8964612" cy="4525962"/>
          </a:xfrm>
        </p:spPr>
        <p:txBody>
          <a:bodyPr>
            <a:normAutofit/>
          </a:bodyPr>
          <a:lstStyle/>
          <a:p>
            <a:pPr marL="109728" indent="0" algn="ctr" eaLnBrk="1" hangingPunct="1">
              <a:buNone/>
            </a:pPr>
            <a:r>
              <a:rPr lang="ru-RU" sz="2700" dirty="0" smtClean="0">
                <a:solidFill>
                  <a:srgbClr val="000099"/>
                </a:solidFill>
              </a:rPr>
              <a:t>- </a:t>
            </a:r>
            <a:r>
              <a:rPr lang="ru-RU" sz="28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организация и управление педагогом деятельностью ребенка при решении им специально организованных учебных задач разной сложности и проблематики. </a:t>
            </a:r>
          </a:p>
          <a:p>
            <a:pPr marL="109728" indent="0" algn="ctr" eaLnBrk="1" hangingPunct="1">
              <a:buNone/>
            </a:pP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способ освоения образовательной среды без психических и физических перегрузок детей, при котором каждый ребенок может </a:t>
            </a:r>
            <a:r>
              <a:rPr lang="ru-RU" sz="28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самореализоваться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почувствовать радость творчества.</a:t>
            </a:r>
          </a:p>
          <a:p>
            <a:pPr algn="ctr" eaLnBrk="1" hangingPunct="1"/>
            <a:endParaRPr lang="ru-RU" sz="27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err="1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</a:t>
            </a:r>
            <a:r>
              <a:rPr lang="ru-RU" dirty="0" err="1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остный</a:t>
            </a:r>
            <a:r>
              <a:rPr lang="ru-RU" dirty="0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</a:t>
            </a:r>
            <a:endParaRPr dirty="0">
              <a:solidFill>
                <a:srgbClr val="FF00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5257800"/>
          </a:xfrm>
        </p:spPr>
        <p:txBody>
          <a:bodyPr rtlCol="0">
            <a:normAutofit fontScale="6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субъективности, опоры на         предшествующее развитие;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учёта ведущих видов деятельности;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Принцип обогащения, усиления, углубления детского развития;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Принцип обязательной рефлективности всякой деятельности;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обучения деятельности;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перехода от совместной познавательной деятельности к самостоятельной деятельности ребёнка (зона ближайшего развития);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45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Креативный принцип.</a:t>
            </a:r>
            <a:endParaRPr lang="ru-RU" sz="45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rgbClr val="000099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600" dirty="0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sz="3600" dirty="0" err="1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sz="3600" dirty="0" smtClean="0">
                <a:solidFill>
                  <a:srgbClr val="FF0000"/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подхода:</a:t>
            </a:r>
            <a:endParaRPr sz="3600" dirty="0">
              <a:solidFill>
                <a:srgbClr val="FF0000"/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Прямоугольник 3"/>
          <p:cNvSpPr>
            <a:spLocks noChangeArrowheads="1"/>
          </p:cNvSpPr>
          <p:nvPr/>
        </p:nvSpPr>
        <p:spPr bwMode="auto">
          <a:xfrm>
            <a:off x="7885113" y="5805488"/>
            <a:ext cx="719137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>
              <a:solidFill>
                <a:srgbClr val="000099"/>
              </a:solidFill>
              <a:latin typeface="Calibri" pitchFamily="34" charset="0"/>
            </a:endParaRPr>
          </a:p>
          <a:p>
            <a:endParaRPr lang="ru-RU" sz="1400" b="1" baseline="30000">
              <a:solidFill>
                <a:srgbClr val="000099"/>
              </a:solidFill>
              <a:latin typeface="Calibri" pitchFamily="34" charset="0"/>
            </a:endParaRPr>
          </a:p>
          <a:p>
            <a:endParaRPr lang="ru-RU" sz="14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 rtlCol="0">
            <a:normAutofit/>
          </a:bodyPr>
          <a:lstStyle/>
          <a:p>
            <a:pPr marL="109728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 для того, чтобы сделать процесс приобретения знаний ребенком  </a:t>
            </a:r>
            <a:r>
              <a:rPr lang="ru-RU" sz="2800" u="sng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мотивированным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09728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ребенка самостоятельно ставить перед собой цель и находить пути, в том числе средства, ее достижения;</a:t>
            </a:r>
          </a:p>
          <a:p>
            <a:pPr marL="109728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помогать ребенку сформировать у себя  умения контроля и самоконтроля, оценки и самооценки.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i="1" dirty="0">
              <a:solidFill>
                <a:srgbClr val="00009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3528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sz="3200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перед педагогом стоят следующие задачи:</a:t>
            </a:r>
            <a:br>
              <a:rPr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32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315824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4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развития лежит не пассивное созерцание окружающей действительности, а активное и непрерывное взаимодействие с ней.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подход</a:t>
            </a:r>
            <a:endParaRPr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933056"/>
            <a:ext cx="4104456" cy="2781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деятельности</a:t>
            </a:r>
            <a:endParaRPr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750" y="1557338"/>
            <a:ext cx="2376488" cy="4608512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предполагает внесение    корректив в планирование образователь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ной деятельности с детьми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48038" y="1557338"/>
            <a:ext cx="2663825" cy="4608512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принципа интеграции образовательных областей   и комплексно - тематический принцип построения образовательного процесса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16688" y="1557338"/>
            <a:ext cx="2303462" cy="4608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 «Центра тяжести» с НОД  на другие формы организации образовательной деятельности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916238" y="3860800"/>
            <a:ext cx="431800" cy="481013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6011863" y="3860800"/>
            <a:ext cx="504825" cy="484188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673142"/>
              </p:ext>
            </p:extLst>
          </p:nvPr>
        </p:nvGraphicFramePr>
        <p:xfrm>
          <a:off x="143668" y="1844824"/>
          <a:ext cx="8785225" cy="4732020"/>
        </p:xfrm>
        <a:graphic>
          <a:graphicData uri="http://schemas.openxmlformats.org/drawingml/2006/table">
            <a:tbl>
              <a:tblPr/>
              <a:tblGrid>
                <a:gridCol w="4392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Учебная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модель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взрослого и детей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Позиция ребёнка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– объект. Взрослый управляет  ребёнком, занимает более активную позицию.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Ребенок – субъект.  Взрослый сотрудничает  с  ребёнком;  ребенок активен не менее взрослого)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Лозунг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«Делай как я!»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«Вместе с ребенком»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Регламентированность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Большая 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регламентированность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образовательного процесса, использование готовых шаблонов. 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Гибкость в организации образовательного процесса.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93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 организации деятельности 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D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Основная форма – учебное занятие.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 деятельности в различных, адекватных дошкольному возрасту формах.</a:t>
                      </a:r>
                    </a:p>
                  </a:txBody>
                  <a:tcPr marL="47329" marR="47329" marT="0" marB="0" horzOverflow="overflow">
                    <a:lnL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195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F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323850" y="555543"/>
            <a:ext cx="8424863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ПРИЗНАКИ РАЗЛИЧНЫХ МОДЕЛЕЙ ОРГАНИЗАЦИИ ОБРАЗОВАТЕЛЬНОГО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3861</TotalTime>
  <Words>796</Words>
  <Application>Microsoft Office PowerPoint</Application>
  <PresentationFormat>Экран (4:3)</PresentationFormat>
  <Paragraphs>154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Calibri</vt:lpstr>
      <vt:lpstr>Lucida Sans Unicode</vt:lpstr>
      <vt:lpstr>Symbol</vt:lpstr>
      <vt:lpstr>Tahoma</vt:lpstr>
      <vt:lpstr>Times New Roman</vt:lpstr>
      <vt:lpstr>Verdana</vt:lpstr>
      <vt:lpstr>Wingdings</vt:lpstr>
      <vt:lpstr>Wingdings 2</vt:lpstr>
      <vt:lpstr>Wingdings 3</vt:lpstr>
      <vt:lpstr>Открытая</vt:lpstr>
      <vt:lpstr>«Системно-деятельностный  подход как основа организации образовательного процесса в ДОУ»</vt:lpstr>
      <vt:lpstr>Цель семинара:</vt:lpstr>
      <vt:lpstr>Деятельность</vt:lpstr>
      <vt:lpstr>Деятельностный подход</vt:lpstr>
      <vt:lpstr>Принципы деятельностного подхода:</vt:lpstr>
      <vt:lpstr>В рамках деятельностного подхода перед педагогом стоят следующие задачи: </vt:lpstr>
      <vt:lpstr>Деятельностный подход</vt:lpstr>
      <vt:lpstr>Планирование деятельности</vt:lpstr>
      <vt:lpstr>Презентация PowerPoint</vt:lpstr>
      <vt:lpstr>Презентация PowerPoint</vt:lpstr>
      <vt:lpstr>Презентация PowerPoint</vt:lpstr>
      <vt:lpstr>Непосредственно образовательная деятельность</vt:lpstr>
      <vt:lpstr>СТРУКТУРА НЕПОСРЕДСТВЕННО ОБРАЗОВАТЕЛЬНОЙ ДЕЯТЕЛЬНОСТИ </vt:lpstr>
      <vt:lpstr>СТРУКТУРА НЕПОСРЕДСТВЕННО ОБРАЗОВАТЕЛЬНОЙ ДЕЯТЕЛЬНОСТИ </vt:lpstr>
      <vt:lpstr>СТРУКТУРА НЕПОСРЕДСТВЕННО ОБРАЗОВАТЕЛЬНОЙ ДЕЯТЕЛЬНОСТИ </vt:lpstr>
      <vt:lpstr>«Золотые правила» деятельностного подхода</vt:lpstr>
      <vt:lpstr>Презентация PowerPoint</vt:lpstr>
      <vt:lpstr>Способы и приемы взаимодействия взрослого и ребенка в разных возрастных группах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</dc:title>
  <dc:subject>Заочная консультация</dc:subject>
  <dc:creator>Анжелика</dc:creator>
  <cp:lastModifiedBy>Рузиля Рузиля</cp:lastModifiedBy>
  <cp:revision>127</cp:revision>
  <cp:lastPrinted>2014-11-12T11:08:05Z</cp:lastPrinted>
  <dcterms:created xsi:type="dcterms:W3CDTF">2013-04-15T17:30:30Z</dcterms:created>
  <dcterms:modified xsi:type="dcterms:W3CDTF">2020-10-23T09:31:45Z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TC300085589990</vt:lpwstr>
  </property>
</Properties>
</file>