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0" r:id="rId3"/>
    <p:sldId id="287" r:id="rId4"/>
    <p:sldId id="285" r:id="rId5"/>
    <p:sldId id="293" r:id="rId6"/>
    <p:sldId id="292" r:id="rId7"/>
    <p:sldId id="294" r:id="rId8"/>
    <p:sldId id="278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4" autoAdjust="0"/>
    <p:restoredTop sz="98113" autoAdjust="0"/>
  </p:normalViewPr>
  <p:slideViewPr>
    <p:cSldViewPr>
      <p:cViewPr varScale="1">
        <p:scale>
          <a:sx n="55" d="100"/>
          <a:sy n="55" d="100"/>
        </p:scale>
        <p:origin x="1830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kadz81@gmail.com" userId="d353879ffefef4fc" providerId="LiveId" clId="{356F7EC1-92FA-445B-9453-8B125CC81AE4}"/>
    <pc:docChg chg="custSel modSld">
      <pc:chgData name="aikadz81@gmail.com" userId="d353879ffefef4fc" providerId="LiveId" clId="{356F7EC1-92FA-445B-9453-8B125CC81AE4}" dt="2020-11-27T11:23:14.921" v="12" actId="21"/>
      <pc:docMkLst>
        <pc:docMk/>
      </pc:docMkLst>
      <pc:sldChg chg="delSp modSp mod">
        <pc:chgData name="aikadz81@gmail.com" userId="d353879ffefef4fc" providerId="LiveId" clId="{356F7EC1-92FA-445B-9453-8B125CC81AE4}" dt="2020-11-27T11:22:39.410" v="9" actId="21"/>
        <pc:sldMkLst>
          <pc:docMk/>
          <pc:sldMk cId="0" sldId="260"/>
        </pc:sldMkLst>
        <pc:spChg chg="del">
          <ac:chgData name="aikadz81@gmail.com" userId="d353879ffefef4fc" providerId="LiveId" clId="{356F7EC1-92FA-445B-9453-8B125CC81AE4}" dt="2020-11-27T11:22:39.410" v="9" actId="21"/>
          <ac:spMkLst>
            <pc:docMk/>
            <pc:sldMk cId="0" sldId="260"/>
            <ac:spMk id="3" creationId="{00000000-0000-0000-0000-000000000000}"/>
          </ac:spMkLst>
        </pc:spChg>
        <pc:picChg chg="mod">
          <ac:chgData name="aikadz81@gmail.com" userId="d353879ffefef4fc" providerId="LiveId" clId="{356F7EC1-92FA-445B-9453-8B125CC81AE4}" dt="2020-11-27T11:20:53.853" v="2" actId="1076"/>
          <ac:picMkLst>
            <pc:docMk/>
            <pc:sldMk cId="0" sldId="260"/>
            <ac:picMk id="7" creationId="{00000000-0000-0000-0000-000000000000}"/>
          </ac:picMkLst>
        </pc:picChg>
      </pc:sldChg>
      <pc:sldChg chg="delSp mod">
        <pc:chgData name="aikadz81@gmail.com" userId="d353879ffefef4fc" providerId="LiveId" clId="{356F7EC1-92FA-445B-9453-8B125CC81AE4}" dt="2020-11-27T11:22:47.313" v="10" actId="21"/>
        <pc:sldMkLst>
          <pc:docMk/>
          <pc:sldMk cId="0" sldId="285"/>
        </pc:sldMkLst>
        <pc:spChg chg="del">
          <ac:chgData name="aikadz81@gmail.com" userId="d353879ffefef4fc" providerId="LiveId" clId="{356F7EC1-92FA-445B-9453-8B125CC81AE4}" dt="2020-11-27T11:22:47.313" v="10" actId="21"/>
          <ac:spMkLst>
            <pc:docMk/>
            <pc:sldMk cId="0" sldId="285"/>
            <ac:spMk id="17" creationId="{00000000-0000-0000-0000-000000000000}"/>
          </ac:spMkLst>
        </pc:spChg>
      </pc:sldChg>
      <pc:sldChg chg="delSp mod">
        <pc:chgData name="aikadz81@gmail.com" userId="d353879ffefef4fc" providerId="LiveId" clId="{356F7EC1-92FA-445B-9453-8B125CC81AE4}" dt="2020-11-27T11:23:14.921" v="12" actId="21"/>
        <pc:sldMkLst>
          <pc:docMk/>
          <pc:sldMk cId="1903590052" sldId="287"/>
        </pc:sldMkLst>
        <pc:spChg chg="del">
          <ac:chgData name="aikadz81@gmail.com" userId="d353879ffefef4fc" providerId="LiveId" clId="{356F7EC1-92FA-445B-9453-8B125CC81AE4}" dt="2020-11-27T11:23:14.921" v="12" actId="21"/>
          <ac:spMkLst>
            <pc:docMk/>
            <pc:sldMk cId="1903590052" sldId="287"/>
            <ac:spMk id="3" creationId="{00000000-0000-0000-0000-000000000000}"/>
          </ac:spMkLst>
        </pc:spChg>
        <pc:spChg chg="del">
          <ac:chgData name="aikadz81@gmail.com" userId="d353879ffefef4fc" providerId="LiveId" clId="{356F7EC1-92FA-445B-9453-8B125CC81AE4}" dt="2020-11-27T11:23:06.325" v="11" actId="21"/>
          <ac:spMkLst>
            <pc:docMk/>
            <pc:sldMk cId="1903590052" sldId="287"/>
            <ac:spMk id="7" creationId="{00000000-0000-0000-0000-000000000000}"/>
          </ac:spMkLst>
        </pc:spChg>
      </pc:sldChg>
      <pc:sldChg chg="modSp mod">
        <pc:chgData name="aikadz81@gmail.com" userId="d353879ffefef4fc" providerId="LiveId" clId="{356F7EC1-92FA-445B-9453-8B125CC81AE4}" dt="2020-11-27T11:21:13.020" v="5" actId="1076"/>
        <pc:sldMkLst>
          <pc:docMk/>
          <pc:sldMk cId="693217797" sldId="292"/>
        </pc:sldMkLst>
        <pc:picChg chg="mod">
          <ac:chgData name="aikadz81@gmail.com" userId="d353879ffefef4fc" providerId="LiveId" clId="{356F7EC1-92FA-445B-9453-8B125CC81AE4}" dt="2020-11-27T11:21:13.020" v="5" actId="1076"/>
          <ac:picMkLst>
            <pc:docMk/>
            <pc:sldMk cId="693217797" sldId="292"/>
            <ac:picMk id="2" creationId="{00000000-0000-0000-0000-000000000000}"/>
          </ac:picMkLst>
        </pc:picChg>
      </pc:sldChg>
      <pc:sldChg chg="modSp mod">
        <pc:chgData name="aikadz81@gmail.com" userId="d353879ffefef4fc" providerId="LiveId" clId="{356F7EC1-92FA-445B-9453-8B125CC81AE4}" dt="2020-11-27T11:21:22.831" v="8" actId="1076"/>
        <pc:sldMkLst>
          <pc:docMk/>
          <pc:sldMk cId="1220156848" sldId="294"/>
        </pc:sldMkLst>
        <pc:picChg chg="mod">
          <ac:chgData name="aikadz81@gmail.com" userId="d353879ffefef4fc" providerId="LiveId" clId="{356F7EC1-92FA-445B-9453-8B125CC81AE4}" dt="2020-11-27T11:21:22.831" v="8" actId="1076"/>
          <ac:picMkLst>
            <pc:docMk/>
            <pc:sldMk cId="1220156848" sldId="294"/>
            <ac:picMk id="2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6522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00150" y="3343716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943600" y="8555569"/>
            <a:ext cx="571500" cy="486833"/>
          </a:xfrm>
        </p:spPr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8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2046818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1" y="3149602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9602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1" y="2032002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42900" y="8555569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E47C9C-A7E3-4AE2-B45A-891FFCADAE22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343150" y="8555569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943600" y="8555569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47664"/>
            <a:ext cx="6858000" cy="3960439"/>
          </a:xfrm>
        </p:spPr>
        <p:txBody>
          <a:bodyPr>
            <a:normAutofit fontScale="90000"/>
          </a:bodyPr>
          <a:lstStyle/>
          <a:p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ПРОЕКТ «Моя Югра – мой край родной»</a:t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В ПОДГОТОВИТЕЛЬНОЙ  </a:t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А </a:t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ГРУППЕ</a:t>
            </a:r>
            <a:endParaRPr lang="ru-RU" dirty="0"/>
          </a:p>
        </p:txBody>
      </p:sp>
      <p:pic>
        <p:nvPicPr>
          <p:cNvPr id="3" name="Picture 4" descr="Анимация солнце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2936" y="6372200"/>
            <a:ext cx="3240360" cy="2592288"/>
          </a:xfrm>
          <a:prstGeom prst="rect">
            <a:avLst/>
          </a:prstGeom>
          <a:noFill/>
        </p:spPr>
      </p:pic>
      <p:pic>
        <p:nvPicPr>
          <p:cNvPr id="4" name="Picture 4" descr="Анимация солнце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089495" cy="891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48" y="395536"/>
            <a:ext cx="6264696" cy="2664296"/>
          </a:xfrm>
        </p:spPr>
        <p:txBody>
          <a:bodyPr>
            <a:noAutofit/>
          </a:bodyPr>
          <a:lstStyle/>
          <a:p>
            <a:r>
              <a:rPr lang="ru-RU" sz="2800" i="1" dirty="0">
                <a:solidFill>
                  <a:schemeClr val="bg1"/>
                </a:solidFill>
                <a:latin typeface="Monotype Corsiva" pitchFamily="66" charset="0"/>
              </a:rPr>
              <a:t>           </a:t>
            </a:r>
            <a:br>
              <a:rPr lang="ru-RU" sz="2800" i="1" dirty="0">
                <a:solidFill>
                  <a:schemeClr val="bg1"/>
                </a:solidFill>
                <a:latin typeface="Monotype Corsiva" pitchFamily="66" charset="0"/>
              </a:rPr>
            </a:br>
            <a:br>
              <a:rPr lang="ru-RU" sz="2800" i="1" dirty="0">
                <a:solidFill>
                  <a:schemeClr val="bg1"/>
                </a:solidFill>
                <a:latin typeface="Monotype Corsiva" pitchFamily="66" charset="0"/>
              </a:rPr>
            </a:br>
            <a:br>
              <a:rPr lang="ru-RU" sz="2800" i="1" dirty="0">
                <a:solidFill>
                  <a:schemeClr val="bg1"/>
                </a:solidFill>
                <a:latin typeface="Monotype Corsiva" pitchFamily="66" charset="0"/>
              </a:rPr>
            </a:br>
            <a:br>
              <a:rPr lang="ru-RU" sz="2800" i="1" dirty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i="1" dirty="0">
                <a:solidFill>
                  <a:schemeClr val="bg1"/>
                </a:solidFill>
                <a:latin typeface="Monotype Corsiva" pitchFamily="66" charset="0"/>
              </a:rPr>
              <a:t>           ОФОРМЛЕНИЕ ЦЕНТРА ПАТРИОТИЧЕСКОГО   ВОСПИТАНИЯ</a:t>
            </a:r>
            <a:br>
              <a:rPr lang="ru-RU" sz="2800" i="1" dirty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i="1" dirty="0">
                <a:solidFill>
                  <a:schemeClr val="bg1"/>
                </a:solidFill>
                <a:latin typeface="Monotype Corsiva" pitchFamily="66" charset="0"/>
              </a:rPr>
              <a:t>Для того, чтобы воспитать гражданина и патриота своей страны, который будет уважать и любить свою Родину, необходимо уже начиная с детского сада прививать любовь к своему округу.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00" y="3796735"/>
            <a:ext cx="5328592" cy="45748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2900" y="-828600"/>
            <a:ext cx="6172200" cy="3888432"/>
          </a:xfrm>
        </p:spPr>
        <p:txBody>
          <a:bodyPr>
            <a:normAutofit/>
          </a:bodyPr>
          <a:lstStyle/>
          <a:p>
            <a:br>
              <a:rPr lang="ru-RU" sz="2400" dirty="0">
                <a:solidFill>
                  <a:schemeClr val="bg1"/>
                </a:solidFill>
                <a:effectLst/>
              </a:rPr>
            </a:br>
            <a:br>
              <a:rPr lang="ru-RU" sz="2400" dirty="0">
                <a:solidFill>
                  <a:schemeClr val="bg1"/>
                </a:solidFill>
                <a:effectLst/>
              </a:rPr>
            </a:br>
            <a:endParaRPr lang="ru-RU" sz="16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900" y="1617345"/>
            <a:ext cx="61722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ПРОЕКТ </a:t>
            </a:r>
            <a:r>
              <a:rPr lang="ru-RU" sz="3200" i="1" dirty="0">
                <a:solidFill>
                  <a:schemeClr val="bg1"/>
                </a:solidFill>
              </a:rPr>
              <a:t>«Моя </a:t>
            </a:r>
            <a:r>
              <a:rPr lang="ru-RU" sz="3200" b="1" i="1" dirty="0">
                <a:solidFill>
                  <a:schemeClr val="bg1"/>
                </a:solidFill>
              </a:rPr>
              <a:t>Югра – мой край родной</a:t>
            </a:r>
            <a:r>
              <a:rPr lang="ru-RU" sz="3200" i="1" dirty="0">
                <a:solidFill>
                  <a:schemeClr val="bg1"/>
                </a:solidFill>
              </a:rPr>
              <a:t>»</a:t>
            </a:r>
            <a:endParaRPr lang="ru-RU" sz="3200" dirty="0">
              <a:solidFill>
                <a:schemeClr val="bg1"/>
              </a:solidFill>
            </a:endParaRPr>
          </a:p>
          <a:p>
            <a:endParaRPr lang="ru-RU" sz="3200" dirty="0">
              <a:solidFill>
                <a:srgbClr val="111111"/>
              </a:solidFill>
            </a:endParaRPr>
          </a:p>
          <a:p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Цель 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проекта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: формирование у детей старшего дошкольного возраста знаний о 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родном крае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.</a:t>
            </a:r>
          </a:p>
          <a:p>
            <a:endParaRPr lang="ru-RU" sz="2000" u="sng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</a:rPr>
              <a:t>Задачи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познакомить воспитанников с историей и современной жизнью своего города и Ханты – Мансийского автономного округа – 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Югра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расширить знания детей о природе 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родного края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, коренном населении Ханты-Мансийского Автономного округа – 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Югра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воспитывать бережное отношение к природе; уважение и интерес к жизни и традициям ханты и манси, желание больше узнать об их жизни.</a:t>
            </a:r>
            <a:endParaRPr lang="ru-RU" sz="2000" b="0" i="0" u="none" strike="noStrike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590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342900" y="179512"/>
            <a:ext cx="6172200" cy="144016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Проект включает три раздела: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1475656"/>
            <a:ext cx="6172200" cy="7344816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  <a:p>
            <a:pPr marL="137160" indent="0">
              <a:buNone/>
            </a:pPr>
            <a:r>
              <a:rPr lang="ru-RU" sz="4500" b="1" dirty="0">
                <a:solidFill>
                  <a:schemeClr val="bg1"/>
                </a:solidFill>
              </a:rPr>
              <a:t>1.Природа родного края</a:t>
            </a:r>
            <a:endParaRPr lang="ru-RU" sz="45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4500" b="1" dirty="0">
                <a:solidFill>
                  <a:schemeClr val="bg1"/>
                </a:solidFill>
              </a:rPr>
              <a:t>Цель: </a:t>
            </a:r>
            <a:r>
              <a:rPr lang="ru-RU" sz="4500" dirty="0">
                <a:solidFill>
                  <a:schemeClr val="bg1"/>
                </a:solidFill>
              </a:rPr>
              <a:t>прививать любовь к природе родного края, научить бережному отношению к окружающем миру Ханты – Мансийского автономного округа.</a:t>
            </a:r>
            <a:br>
              <a:rPr lang="ru-RU" sz="4500" dirty="0">
                <a:solidFill>
                  <a:schemeClr val="bg1"/>
                </a:solidFill>
              </a:rPr>
            </a:br>
            <a:r>
              <a:rPr lang="ru-RU" sz="4500" dirty="0">
                <a:solidFill>
                  <a:schemeClr val="bg1"/>
                </a:solidFill>
              </a:rPr>
              <a:t>«Природа родного края». Основные породы деревьев парков и окрестных лесов города. Знакомство с «Красной книгой» Югры. История ее создания. Редкие и охраняемые растения и животные Ханты-</a:t>
            </a:r>
            <a:r>
              <a:rPr lang="ru-RU" sz="4500" dirty="0" err="1">
                <a:solidFill>
                  <a:schemeClr val="bg1"/>
                </a:solidFill>
              </a:rPr>
              <a:t>Мансийкого</a:t>
            </a:r>
            <a:r>
              <a:rPr lang="ru-RU" sz="4500" dirty="0">
                <a:solidFill>
                  <a:schemeClr val="bg1"/>
                </a:solidFill>
              </a:rPr>
              <a:t> края.</a:t>
            </a:r>
          </a:p>
          <a:p>
            <a:pPr marL="137160" indent="0">
              <a:buNone/>
            </a:pPr>
            <a:r>
              <a:rPr lang="ru-RU" sz="4500" b="1" dirty="0">
                <a:solidFill>
                  <a:schemeClr val="bg1"/>
                </a:solidFill>
              </a:rPr>
              <a:t>2.Мой город</a:t>
            </a:r>
            <a:endParaRPr lang="ru-RU" sz="45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4500" b="1" dirty="0">
                <a:solidFill>
                  <a:schemeClr val="bg1"/>
                </a:solidFill>
              </a:rPr>
              <a:t>Цель: </a:t>
            </a:r>
            <a:r>
              <a:rPr lang="ru-RU" sz="4500" dirty="0">
                <a:solidFill>
                  <a:schemeClr val="bg1"/>
                </a:solidFill>
              </a:rPr>
              <a:t>прививать любовь к родному городу, воспитывать патриотизм через осознание ребёнком сопричастности к истории своего города, познакомить.</a:t>
            </a:r>
            <a:br>
              <a:rPr lang="ru-RU" sz="4500" dirty="0">
                <a:solidFill>
                  <a:schemeClr val="bg1"/>
                </a:solidFill>
              </a:rPr>
            </a:br>
            <a:r>
              <a:rPr lang="ru-RU" sz="4500" dirty="0">
                <a:solidFill>
                  <a:schemeClr val="bg1"/>
                </a:solidFill>
              </a:rPr>
              <a:t>Традиции детского сада. Название города. Возникновение города, время образования, геральдика. Улицы города. Памятники и исторические здания.</a:t>
            </a:r>
          </a:p>
          <a:p>
            <a:pPr marL="137160" indent="0">
              <a:buNone/>
            </a:pPr>
            <a:r>
              <a:rPr lang="ru-RU" sz="4500" b="1" dirty="0">
                <a:solidFill>
                  <a:schemeClr val="bg1"/>
                </a:solidFill>
              </a:rPr>
              <a:t>3.Край, в котором я живу.</a:t>
            </a:r>
            <a:endParaRPr lang="ru-RU" sz="45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4500" b="1" dirty="0">
                <a:solidFill>
                  <a:schemeClr val="bg1"/>
                </a:solidFill>
              </a:rPr>
              <a:t>Цель: </a:t>
            </a:r>
            <a:r>
              <a:rPr lang="ru-RU" sz="4500" dirty="0">
                <a:solidFill>
                  <a:schemeClr val="bg1"/>
                </a:solidFill>
              </a:rPr>
              <a:t>изучить основные понятия о ХМАО, воспитывать чувство толерантности к различным народам, населяющим родной край, познакомить с традициями и бытом коренных народов. Понятие о ХМАО как о составной части России. Ознакомление с названием, гербом, флагом, гимном, национальным орнаментом. Пословицы, поговорки, сказки и загадки народа ханты. Традиционная мужская и женская одежда. Предметы быта народа ханты и манси. </a:t>
            </a:r>
            <a:br>
              <a:rPr lang="ru-RU" sz="4500" dirty="0">
                <a:solidFill>
                  <a:schemeClr val="bg1"/>
                </a:solidFill>
              </a:rPr>
            </a:br>
            <a:endParaRPr lang="ru-RU" sz="4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3347864"/>
          </a:xfrm>
        </p:spPr>
        <p:txBody>
          <a:bodyPr>
            <a:normAutofit/>
          </a:bodyPr>
          <a:lstStyle/>
          <a:p>
            <a:r>
              <a:rPr lang="ru-RU" sz="1800" b="0" dirty="0">
                <a:effectLst/>
              </a:rPr>
              <a:t>. 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6632" y="179513"/>
            <a:ext cx="6624736" cy="4392487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dirty="0">
                <a:solidFill>
                  <a:schemeClr val="bg1"/>
                </a:solidFill>
              </a:rPr>
              <a:t>Дети познакомились о жизни и быте народа, о народных праздниках и обычаях. Устное народное творчество народов севера, экологических сказок, разучивание стихотворных произведений о родном крае, городе. Обогащение представлений детей о быте, культуре, труде коренного народа, его нравственных качествах, сближает, роднит, становится понятным дошкольнику, способствует развитию социальных эмоций, чувств, воспитывает уважение к людям разных национальностей.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32" y="4283968"/>
            <a:ext cx="6624735" cy="468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817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90156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Народная хантыйская кукла </a:t>
            </a:r>
            <a:r>
              <a:rPr lang="ru-RU" sz="3200" dirty="0" err="1">
                <a:solidFill>
                  <a:schemeClr val="bg1"/>
                </a:solidFill>
              </a:rPr>
              <a:t>Акань</a:t>
            </a:r>
            <a:r>
              <a:rPr lang="ru-RU" sz="3200" dirty="0">
                <a:solidFill>
                  <a:schemeClr val="bg1"/>
                </a:solidFill>
              </a:rPr>
              <a:t> вызвала большой интерес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 flipH="1">
            <a:off x="9693696" y="6948264"/>
            <a:ext cx="1296144" cy="12199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93" y="3199666"/>
            <a:ext cx="5520613" cy="4968553"/>
          </a:xfrm>
        </p:spPr>
      </p:pic>
    </p:spTree>
    <p:extLst>
      <p:ext uri="{BB962C8B-B14F-4D97-AF65-F5344CB8AC3E}">
        <p14:creationId xmlns:p14="http://schemas.microsoft.com/office/powerpoint/2010/main" val="69321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116632" y="179512"/>
            <a:ext cx="6624736" cy="3888432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000" dirty="0">
                <a:solidFill>
                  <a:schemeClr val="bg2"/>
                </a:solidFill>
              </a:rPr>
              <a:t>Представляю Вашему вниманию </a:t>
            </a:r>
            <a:r>
              <a:rPr lang="ru-RU" sz="2000" dirty="0" err="1">
                <a:solidFill>
                  <a:schemeClr val="bg2"/>
                </a:solidFill>
              </a:rPr>
              <a:t>лэпбук</a:t>
            </a:r>
            <a:r>
              <a:rPr lang="ru-RU" sz="2000" dirty="0">
                <a:solidFill>
                  <a:schemeClr val="bg2"/>
                </a:solidFill>
              </a:rPr>
              <a:t> «Моя Родина – Югра».  </a:t>
            </a:r>
            <a:r>
              <a:rPr lang="ru-RU" sz="2000" dirty="0" err="1">
                <a:solidFill>
                  <a:schemeClr val="bg2"/>
                </a:solidFill>
              </a:rPr>
              <a:t>Лэпбуке</a:t>
            </a:r>
            <a:r>
              <a:rPr lang="ru-RU" sz="2000" dirty="0">
                <a:solidFill>
                  <a:schemeClr val="bg2"/>
                </a:solidFill>
              </a:rPr>
              <a:t> представлены загадки, стихи, игры, пословицы, обычаи. Широко раскрыта тема о коренных жителях ханты и манси. Все дидактические игры и упражнения данного пособия направлены на закрепление знаний детей о Родине - Югре, государственной символике, народных промыслах, устном народном творчестве, об особенностях быта национальности ханты и манси, обо всех достопримечательностях Ханты мансийского автономного округа, что является неотъемлемой частью Ханты-мансийской культуры, также представлены все национальные праздники.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77" y="4427984"/>
            <a:ext cx="573484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156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00080"/>
      </a:accent1>
      <a:accent2>
        <a:srgbClr val="FE19FF"/>
      </a:accent2>
      <a:accent3>
        <a:srgbClr val="FEB2FF"/>
      </a:accent3>
      <a:accent4>
        <a:srgbClr val="8064A2"/>
      </a:accent4>
      <a:accent5>
        <a:srgbClr val="FEB2FF"/>
      </a:accent5>
      <a:accent6>
        <a:srgbClr val="FE19FF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2154</TotalTime>
  <Words>524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Book Antiqua</vt:lpstr>
      <vt:lpstr>Lucida Sans</vt:lpstr>
      <vt:lpstr>Monotype Corsiva</vt:lpstr>
      <vt:lpstr>Times New Roman</vt:lpstr>
      <vt:lpstr>Wingdings</vt:lpstr>
      <vt:lpstr>Wingdings 2</vt:lpstr>
      <vt:lpstr>Wingdings 3</vt:lpstr>
      <vt:lpstr>Апекс</vt:lpstr>
      <vt:lpstr>ПРОЕКТ «Моя Югра – мой край родной» В ПОДГОТОВИТЕЛЬНОЙ   А  ГРУППЕ</vt:lpstr>
      <vt:lpstr>                          ОФОРМЛЕНИЕ ЦЕНТРА ПАТРИОТИЧЕСКОГО   ВОСПИТАНИЯ Для того, чтобы воспитать гражданина и патриота своей страны, который будет уважать и любить свою Родину, необходимо уже начиная с детского сада прививать любовь к своему округу.</vt:lpstr>
      <vt:lpstr>  </vt:lpstr>
      <vt:lpstr>Проект включает три раздела:</vt:lpstr>
      <vt:lpstr>. </vt:lpstr>
      <vt:lpstr>Народная хантыйская кукла Акань вызвала большой интерес</vt:lpstr>
      <vt:lpstr>       </vt:lpstr>
      <vt:lpstr>  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воспитателя детского сада «Солнышко» с. Межегей Кончук Алины Эрес-ооловны</dc:title>
  <dc:creator>Админ</dc:creator>
  <cp:lastModifiedBy>aikadz81@gmail.com</cp:lastModifiedBy>
  <cp:revision>163</cp:revision>
  <dcterms:created xsi:type="dcterms:W3CDTF">2016-10-08T10:18:21Z</dcterms:created>
  <dcterms:modified xsi:type="dcterms:W3CDTF">2020-11-27T11:23:19Z</dcterms:modified>
</cp:coreProperties>
</file>