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8" r:id="rId11"/>
    <p:sldId id="265" r:id="rId12"/>
    <p:sldId id="266" r:id="rId13"/>
    <p:sldId id="267" r:id="rId14"/>
    <p:sldId id="269" r:id="rId15"/>
    <p:sldId id="270"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660"/>
  </p:normalViewPr>
  <p:slideViewPr>
    <p:cSldViewPr snapToGrid="0">
      <p:cViewPr varScale="1">
        <p:scale>
          <a:sx n="86" d="100"/>
          <a:sy n="86" d="100"/>
        </p:scale>
        <p:origin x="6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5265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3611458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699271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92321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3497332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271199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2442328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1313558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305972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1476365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1423810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3097025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2858844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226894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3096029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4095241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7D5C3DC-AFEC-4B62-B944-D1475ECFEA79}" type="datetimeFigureOut">
              <a:rPr lang="ru-RU" smtClean="0"/>
              <a:pPr/>
              <a:t>27.11.2020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03537A-8F7A-4DE7-AA05-0C0087655FD7}" type="slidenum">
              <a:rPr lang="ru-RU" smtClean="0"/>
              <a:pPr/>
              <a:t>‹#›</a:t>
            </a:fld>
            <a:endParaRPr lang="ru-RU"/>
          </a:p>
        </p:txBody>
      </p:sp>
    </p:spTree>
    <p:extLst>
      <p:ext uri="{BB962C8B-B14F-4D97-AF65-F5344CB8AC3E}">
        <p14:creationId xmlns:p14="http://schemas.microsoft.com/office/powerpoint/2010/main" val="2886450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7D5C3DC-AFEC-4B62-B944-D1475ECFEA79}" type="datetimeFigureOut">
              <a:rPr lang="ru-RU" smtClean="0"/>
              <a:pPr/>
              <a:t>27.11.2020</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903537A-8F7A-4DE7-AA05-0C0087655FD7}" type="slidenum">
              <a:rPr lang="ru-RU" smtClean="0"/>
              <a:pPr/>
              <a:t>‹#›</a:t>
            </a:fld>
            <a:endParaRPr lang="ru-RU"/>
          </a:p>
        </p:txBody>
      </p:sp>
    </p:spTree>
    <p:extLst>
      <p:ext uri="{BB962C8B-B14F-4D97-AF65-F5344CB8AC3E}">
        <p14:creationId xmlns:p14="http://schemas.microsoft.com/office/powerpoint/2010/main" val="1340330221"/>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r>
              <a:rPr lang="ru-RU" dirty="0" smtClean="0">
                <a:solidFill>
                  <a:schemeClr val="bg2">
                    <a:lumMod val="75000"/>
                  </a:schemeClr>
                </a:solidFill>
              </a:rPr>
              <a:t>Птицы нашего края</a:t>
            </a:r>
            <a:endParaRPr lang="ru-RU" dirty="0">
              <a:solidFill>
                <a:schemeClr val="bg2">
                  <a:lumMod val="75000"/>
                </a:schemeClr>
              </a:solidFill>
            </a:endParaRPr>
          </a:p>
        </p:txBody>
      </p:sp>
      <p:sp>
        <p:nvSpPr>
          <p:cNvPr id="2" name="Подзаголовок 1"/>
          <p:cNvSpPr>
            <a:spLocks noGrp="1"/>
          </p:cNvSpPr>
          <p:nvPr>
            <p:ph type="subTitle" idx="1"/>
          </p:nvPr>
        </p:nvSpPr>
        <p:spPr>
          <a:xfrm>
            <a:off x="6604000" y="3843867"/>
            <a:ext cx="5418666" cy="1947333"/>
          </a:xfrm>
        </p:spPr>
        <p:txBody>
          <a:bodyPr/>
          <a:lstStyle/>
          <a:p>
            <a:pPr algn="r"/>
            <a:r>
              <a:rPr lang="ru-RU" dirty="0" smtClean="0"/>
              <a:t>Подготовила воспитатель </a:t>
            </a:r>
          </a:p>
          <a:p>
            <a:pPr algn="r"/>
            <a:r>
              <a:rPr lang="ru-RU" dirty="0" smtClean="0"/>
              <a:t>МКДОУ Детский Сад № 27 «Звёздочка» </a:t>
            </a:r>
          </a:p>
          <a:p>
            <a:pPr algn="r"/>
            <a:r>
              <a:rPr lang="ru-RU" dirty="0" smtClean="0"/>
              <a:t>Шатус Е. Ю.</a:t>
            </a:r>
            <a:endParaRPr lang="ru-RU" dirty="0"/>
          </a:p>
        </p:txBody>
      </p:sp>
    </p:spTree>
    <p:extLst>
      <p:ext uri="{BB962C8B-B14F-4D97-AF65-F5344CB8AC3E}">
        <p14:creationId xmlns:p14="http://schemas.microsoft.com/office/powerpoint/2010/main" val="2805756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93145" y="883455"/>
            <a:ext cx="7503681" cy="5212545"/>
          </a:xfrm>
        </p:spPr>
      </p:pic>
      <p:sp>
        <p:nvSpPr>
          <p:cNvPr id="6" name="Текст 5"/>
          <p:cNvSpPr>
            <a:spLocks noGrp="1"/>
          </p:cNvSpPr>
          <p:nvPr>
            <p:ph type="body" sz="half" idx="2"/>
          </p:nvPr>
        </p:nvSpPr>
        <p:spPr>
          <a:xfrm>
            <a:off x="7823200" y="883456"/>
            <a:ext cx="4165600" cy="5618944"/>
          </a:xfrm>
        </p:spPr>
        <p:txBody>
          <a:bodyPr>
            <a:normAutofit lnSpcReduction="10000"/>
          </a:bodyPr>
          <a:lstStyle/>
          <a:p>
            <a:r>
              <a:rPr lang="ru-RU" dirty="0"/>
              <a:t>Кукушка – птица, известная практически каждому. Она довольно беспокойна, избегает общества себе подобных и не любит общаться с другими птицами</a:t>
            </a:r>
            <a:r>
              <a:rPr lang="ru-RU" dirty="0" smtClean="0"/>
              <a:t>.</a:t>
            </a:r>
            <a:endParaRPr lang="ru-RU" dirty="0"/>
          </a:p>
          <a:p>
            <a:r>
              <a:rPr lang="ru-RU" dirty="0"/>
              <a:t>Рацион кукушки составляют насекомые, особенно личинки. Её любимое блюдо — мохнатые гусеницы, которыми «брезгуют» остальные птицы (волоски этих гусениц при переваривании пищи крепко втыкаются в стенки желудка). Такого рода пища абсолютно не подходит многим птицам. Уничтожение мохнатых гусениц – несомненная помощь кукушки родной природе.</a:t>
            </a:r>
          </a:p>
          <a:p>
            <a:r>
              <a:rPr lang="ru-RU" dirty="0" smtClean="0"/>
              <a:t>Кукушка </a:t>
            </a:r>
            <a:r>
              <a:rPr lang="ru-RU" dirty="0"/>
              <a:t>со старых времён является примером неправильного отношения родителей к детям. Яйца кукушек по размерам и окраске удивительно походят на яйца тех птиц, в чьи гнёзда они подкладывают их. </a:t>
            </a:r>
          </a:p>
        </p:txBody>
      </p:sp>
    </p:spTree>
    <p:extLst>
      <p:ext uri="{BB962C8B-B14F-4D97-AF65-F5344CB8AC3E}">
        <p14:creationId xmlns:p14="http://schemas.microsoft.com/office/powerpoint/2010/main" val="3389042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42346" y="685800"/>
            <a:ext cx="7810082" cy="5427133"/>
          </a:xfrm>
        </p:spPr>
      </p:pic>
      <p:sp>
        <p:nvSpPr>
          <p:cNvPr id="6" name="Текст 5"/>
          <p:cNvSpPr>
            <a:spLocks noGrp="1"/>
          </p:cNvSpPr>
          <p:nvPr>
            <p:ph type="body" sz="half" idx="2"/>
          </p:nvPr>
        </p:nvSpPr>
        <p:spPr>
          <a:xfrm>
            <a:off x="8111067" y="270934"/>
            <a:ext cx="3860799" cy="6231466"/>
          </a:xfrm>
        </p:spPr>
        <p:txBody>
          <a:bodyPr>
            <a:normAutofit lnSpcReduction="10000"/>
          </a:bodyPr>
          <a:lstStyle/>
          <a:p>
            <a:r>
              <a:rPr lang="ru-RU" dirty="0"/>
              <a:t>Ласточки встречаются почти во всех странах мира. Их называют перелетными, так как на зиму они улетают на юг, а весной торопятся обратно. Прилетают в апреле и начинают строить гнезда, выводить птенцов.</a:t>
            </a:r>
          </a:p>
          <a:p>
            <a:endParaRPr lang="ru-RU" dirty="0"/>
          </a:p>
          <a:p>
            <a:r>
              <a:rPr lang="ru-RU" dirty="0"/>
              <a:t>Ласточки – искусные строители. Из грязи и травы они лепят глубокие чашечки и выстилают их пухом. Получаются уютные домики, которые крепятся под крышами, на балках, на стенах домов</a:t>
            </a:r>
            <a:r>
              <a:rPr lang="ru-RU" dirty="0" smtClean="0"/>
              <a:t>.</a:t>
            </a:r>
          </a:p>
          <a:p>
            <a:r>
              <a:rPr lang="ru-RU" dirty="0"/>
              <a:t>Обычно ласточки создают надежные пары, и по нескольку лет прилетают гнездиться в одно и то же место</a:t>
            </a:r>
            <a:r>
              <a:rPr lang="ru-RU" dirty="0" smtClean="0"/>
              <a:t>.</a:t>
            </a:r>
          </a:p>
          <a:p>
            <a:r>
              <a:rPr lang="ru-RU" dirty="0"/>
              <a:t>Люди всегда рады  прилету ласточек. Их любят за трудолюбие, за преданность месту, где появились на свет, за то, что уничтожают массу вредных насекомых, и просто за веселое щебетанье.</a:t>
            </a:r>
          </a:p>
        </p:txBody>
      </p:sp>
    </p:spTree>
    <p:extLst>
      <p:ext uri="{BB962C8B-B14F-4D97-AF65-F5344CB8AC3E}">
        <p14:creationId xmlns:p14="http://schemas.microsoft.com/office/powerpoint/2010/main" val="3035045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59280" y="660400"/>
            <a:ext cx="7869224" cy="5520267"/>
          </a:xfrm>
        </p:spPr>
      </p:pic>
      <p:sp>
        <p:nvSpPr>
          <p:cNvPr id="6" name="Текст 5"/>
          <p:cNvSpPr>
            <a:spLocks noGrp="1"/>
          </p:cNvSpPr>
          <p:nvPr>
            <p:ph type="body" sz="half" idx="2"/>
          </p:nvPr>
        </p:nvSpPr>
        <p:spPr>
          <a:xfrm>
            <a:off x="8028504" y="541867"/>
            <a:ext cx="4163496" cy="5808133"/>
          </a:xfrm>
        </p:spPr>
        <p:txBody>
          <a:bodyPr>
            <a:normAutofit fontScale="92500" lnSpcReduction="10000"/>
          </a:bodyPr>
          <a:lstStyle/>
          <a:p>
            <a:r>
              <a:rPr lang="ru-RU" dirty="0"/>
              <a:t>Самыми красивыми птицами не только среди водоплавающих, но и среди всех прочих, по праву считаются лебеди. Эти поистине царственные птицы с белоснежным оперением и грациозно изогнутой длинной шеей являются непременными героями былин, </a:t>
            </a:r>
            <a:r>
              <a:rPr lang="ru-RU" dirty="0" smtClean="0"/>
              <a:t>сказок </a:t>
            </a:r>
            <a:r>
              <a:rPr lang="ru-RU" dirty="0"/>
              <a:t>и песен</a:t>
            </a:r>
            <a:r>
              <a:rPr lang="ru-RU" dirty="0" smtClean="0"/>
              <a:t>.</a:t>
            </a:r>
          </a:p>
          <a:p>
            <a:r>
              <a:rPr lang="ru-RU" dirty="0"/>
              <a:t>Питаются эти королевские птицы обычно травянистыми растениями, которые они добывают как на суше, так и в воде. Их длинная шея помогает доставать корм со дна водоемов. Кроме различной травы, лебеди еще поедают личинок насекомых, а также мелких рачков и моллюсков</a:t>
            </a:r>
            <a:r>
              <a:rPr lang="ru-RU" dirty="0" smtClean="0"/>
              <a:t>.</a:t>
            </a:r>
          </a:p>
          <a:p>
            <a:r>
              <a:rPr lang="ru-RU" dirty="0"/>
              <a:t>Поздней осенью, когда уже на землю ложится первый снег, лебеди собираются в стаи и красивым клином улетают в теплые страны до следующей весны.</a:t>
            </a:r>
          </a:p>
          <a:p>
            <a:r>
              <a:rPr lang="ru-RU" dirty="0" smtClean="0"/>
              <a:t>Все </a:t>
            </a:r>
            <a:r>
              <a:rPr lang="ru-RU" dirty="0"/>
              <a:t>виды лебедей занесены в Красную Книгу и охота на этих величественных птиц строжайше запрещена.</a:t>
            </a:r>
          </a:p>
          <a:p>
            <a:endParaRPr lang="ru-RU" dirty="0"/>
          </a:p>
          <a:p>
            <a:endParaRPr lang="ru-RU" dirty="0"/>
          </a:p>
        </p:txBody>
      </p:sp>
    </p:spTree>
    <p:extLst>
      <p:ext uri="{BB962C8B-B14F-4D97-AF65-F5344CB8AC3E}">
        <p14:creationId xmlns:p14="http://schemas.microsoft.com/office/powerpoint/2010/main" val="140268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83313" y="160866"/>
            <a:ext cx="5236953" cy="6557949"/>
          </a:xfrm>
        </p:spPr>
      </p:pic>
      <p:sp>
        <p:nvSpPr>
          <p:cNvPr id="6" name="Текст 5"/>
          <p:cNvSpPr>
            <a:spLocks noGrp="1"/>
          </p:cNvSpPr>
          <p:nvPr>
            <p:ph type="body" sz="half" idx="2"/>
          </p:nvPr>
        </p:nvSpPr>
        <p:spPr>
          <a:xfrm>
            <a:off x="5977467" y="160866"/>
            <a:ext cx="4765145" cy="6409267"/>
          </a:xfrm>
        </p:spPr>
        <p:txBody>
          <a:bodyPr>
            <a:normAutofit/>
          </a:bodyPr>
          <a:lstStyle/>
          <a:p>
            <a:r>
              <a:rPr lang="ru-RU" dirty="0"/>
              <a:t>Цапля – это птица, которая является  представителем отряда </a:t>
            </a:r>
            <a:r>
              <a:rPr lang="ru-RU" dirty="0" err="1"/>
              <a:t>аистообразных</a:t>
            </a:r>
            <a:r>
              <a:rPr lang="ru-RU" dirty="0"/>
              <a:t>.  В природе огромное количество видов этой птицы, их насчитывается порядка 60: серая цапля, рыжая цапля, египетская, красная цапля, солнечная цапля, кваква, белокрылая цапля и многие другие.</a:t>
            </a:r>
          </a:p>
          <a:p>
            <a:r>
              <a:rPr lang="ru-RU" dirty="0"/>
              <a:t>По внешнему виду и размерам цапли очень отличаются друг от друга, это объясняется принадлежностью к различным видам.  Но все птицы схожи между собой по внешнему виду, строению, повадкам и характеру.</a:t>
            </a:r>
          </a:p>
          <a:p>
            <a:r>
              <a:rPr lang="ru-RU" dirty="0"/>
              <a:t>Обитают цапли практически по всему свету, исключением, пожалуй, составляют только приполярные районы и Антарктида.  Селятся цапли на берегах водоёмов, в большинстве случаев это некрупные водоёмы, такие как озёра, болота, реки. Могут обитать и в тростниковых зарослях и на влажных лугах. </a:t>
            </a:r>
          </a:p>
          <a:p>
            <a:endParaRPr lang="ru-RU" dirty="0"/>
          </a:p>
        </p:txBody>
      </p:sp>
    </p:spTree>
    <p:extLst>
      <p:ext uri="{BB962C8B-B14F-4D97-AF65-F5344CB8AC3E}">
        <p14:creationId xmlns:p14="http://schemas.microsoft.com/office/powerpoint/2010/main" val="3210396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38937" y="245534"/>
            <a:ext cx="5061196" cy="6460662"/>
          </a:xfrm>
        </p:spPr>
      </p:pic>
      <p:sp>
        <p:nvSpPr>
          <p:cNvPr id="6" name="Текст 5"/>
          <p:cNvSpPr>
            <a:spLocks noGrp="1"/>
          </p:cNvSpPr>
          <p:nvPr>
            <p:ph type="body" sz="half" idx="2"/>
          </p:nvPr>
        </p:nvSpPr>
        <p:spPr>
          <a:xfrm>
            <a:off x="5706533" y="245534"/>
            <a:ext cx="5036079" cy="6460661"/>
          </a:xfrm>
        </p:spPr>
        <p:txBody>
          <a:bodyPr>
            <a:normAutofit lnSpcReduction="10000"/>
          </a:bodyPr>
          <a:lstStyle/>
          <a:p>
            <a:r>
              <a:rPr lang="ru-RU" dirty="0"/>
              <a:t>Кто не слышал характерный крик филина: «Ух-ух!»? Вообще восклицание «Ух!» выражает удивление. Но филин ничему не удивляется. Он просто кричит.</a:t>
            </a:r>
          </a:p>
          <a:p>
            <a:r>
              <a:rPr lang="ru-RU" dirty="0" smtClean="0"/>
              <a:t>Филин </a:t>
            </a:r>
            <a:r>
              <a:rPr lang="ru-RU" dirty="0"/>
              <a:t>— род птиц отряда </a:t>
            </a:r>
            <a:r>
              <a:rPr lang="ru-RU" dirty="0" err="1" smtClean="0"/>
              <a:t>совообразных</a:t>
            </a:r>
            <a:r>
              <a:rPr lang="ru-RU" dirty="0"/>
              <a:t>.</a:t>
            </a:r>
            <a:r>
              <a:rPr lang="ru-RU" dirty="0" smtClean="0"/>
              <a:t> </a:t>
            </a:r>
            <a:r>
              <a:rPr lang="ru-RU" dirty="0"/>
              <a:t>Характерным признаком птицы филин является наличие пучка оттопыренных перьев над каждым ухом. Голова у этой птицы большая, клюв сильный, снабженный коротким крючком, ноги крепкие, высокие. Пальцы толстые с кривыми когтями, крылья тупые, хвост короткий, усеченный, оперение очень густое и рыхлое</a:t>
            </a:r>
            <a:r>
              <a:rPr lang="ru-RU" dirty="0" smtClean="0"/>
              <a:t>.</a:t>
            </a:r>
          </a:p>
          <a:p>
            <a:r>
              <a:rPr lang="ru-RU" dirty="0"/>
              <a:t>Есть такие хищные птицы, которые в разное время бывают то более полезными, то более вредными. Таков и филин. Зимой пища филина состоит из разных птиц – глухарей, тетеревов, рябчиков, куропаток, </a:t>
            </a:r>
            <a:r>
              <a:rPr lang="ru-RU" dirty="0" smtClean="0"/>
              <a:t>зайцев</a:t>
            </a:r>
            <a:r>
              <a:rPr lang="ru-RU" dirty="0"/>
              <a:t>. Поедает он и мышей .</a:t>
            </a:r>
          </a:p>
          <a:p>
            <a:r>
              <a:rPr lang="ru-RU" dirty="0" smtClean="0"/>
              <a:t>Летом </a:t>
            </a:r>
            <a:r>
              <a:rPr lang="ru-RU" dirty="0"/>
              <a:t>же филин переключается в основном на пищу, состоящую из мышевидных </a:t>
            </a:r>
            <a:r>
              <a:rPr lang="ru-RU" dirty="0" smtClean="0"/>
              <a:t>грызунов </a:t>
            </a:r>
            <a:r>
              <a:rPr lang="ru-RU" dirty="0"/>
              <a:t>При выкармливании птенцов филин-отец каждую ночь приносил в гнездо от 8 до 11 водяных крыс. Получается, что летом филин очень полезен. Охотится филин начинает лишь с наступлением полной ночи; тогда же можно услышать его страшный крик.</a:t>
            </a:r>
          </a:p>
        </p:txBody>
      </p:sp>
    </p:spTree>
    <p:extLst>
      <p:ext uri="{BB962C8B-B14F-4D97-AF65-F5344CB8AC3E}">
        <p14:creationId xmlns:p14="http://schemas.microsoft.com/office/powerpoint/2010/main" val="2322424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46641" y="160865"/>
            <a:ext cx="5121226" cy="6508400"/>
          </a:xfrm>
        </p:spPr>
      </p:pic>
      <p:sp>
        <p:nvSpPr>
          <p:cNvPr id="6" name="Текст 5"/>
          <p:cNvSpPr>
            <a:spLocks noGrp="1"/>
          </p:cNvSpPr>
          <p:nvPr>
            <p:ph type="body" sz="half" idx="2"/>
          </p:nvPr>
        </p:nvSpPr>
        <p:spPr>
          <a:xfrm>
            <a:off x="5740400" y="160866"/>
            <a:ext cx="5926667" cy="6206068"/>
          </a:xfrm>
        </p:spPr>
        <p:txBody>
          <a:bodyPr>
            <a:normAutofit fontScale="92500"/>
          </a:bodyPr>
          <a:lstStyle/>
          <a:p>
            <a:r>
              <a:rPr lang="ru-RU" dirty="0"/>
              <a:t>Гуси – крупные птицы. По размерам они больше уток, но меньше лебедей. Шея у них средней длины, оранжевые лапки снабжены перепонками для передвижения в воде. Клюв у этих птиц в основании довольно высокий, а на кончике клюва имеются мелкие и острые зубцы, с помощью которых гуси щиплют растительную пищу. Общаются друг с другом эти птицы с помощью гогота, а будучи в плохом настроении, угрожающе шипят</a:t>
            </a:r>
            <a:r>
              <a:rPr lang="ru-RU" dirty="0" smtClean="0"/>
              <a:t>.</a:t>
            </a:r>
          </a:p>
          <a:p>
            <a:r>
              <a:rPr lang="ru-RU" dirty="0"/>
              <a:t>Гнездо у гусей устроено очень просто. Обычно оно представляет собой ямку, прикрытую каким-либо кустиком. В эту ямку стаскиваются прошлогодние листья близлежащих растений, а потом гусыня выщипывает у себя с брюшка пух и завершает им отделку гнезда. </a:t>
            </a:r>
            <a:endParaRPr lang="ru-RU" dirty="0" smtClean="0"/>
          </a:p>
          <a:p>
            <a:r>
              <a:rPr lang="ru-RU" dirty="0"/>
              <a:t>Гусята умеют с первого дня сами добывать себе пропитание и отлично плавают.</a:t>
            </a:r>
          </a:p>
          <a:p>
            <a:r>
              <a:rPr lang="ru-RU" dirty="0" smtClean="0"/>
              <a:t>В </a:t>
            </a:r>
            <a:r>
              <a:rPr lang="ru-RU" dirty="0"/>
              <a:t>конце лета молодые гуси начинают осваивать искусство полета. Сначала они долго галдят, машут крыльями, а потом поднимаются в воздух и начинают беспорядочно летать над поверхностью воды. Кто-то из них быстро заканчивает полет, а кто-то продолжает подниматься все выше и выше. Во время таких тренировок молодые гуси учатся летать клином. С наступлением осени дикие гуси, выстроившись клином, улетают в дальние страны до следующей весны.</a:t>
            </a:r>
          </a:p>
        </p:txBody>
      </p:sp>
    </p:spTree>
    <p:extLst>
      <p:ext uri="{BB962C8B-B14F-4D97-AF65-F5344CB8AC3E}">
        <p14:creationId xmlns:p14="http://schemas.microsoft.com/office/powerpoint/2010/main" val="793035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30483" y="111129"/>
            <a:ext cx="5135784" cy="6587812"/>
          </a:xfrm>
        </p:spPr>
      </p:pic>
      <p:sp>
        <p:nvSpPr>
          <p:cNvPr id="6" name="Текст 5"/>
          <p:cNvSpPr>
            <a:spLocks noGrp="1"/>
          </p:cNvSpPr>
          <p:nvPr>
            <p:ph type="body" sz="half" idx="2"/>
          </p:nvPr>
        </p:nvSpPr>
        <p:spPr>
          <a:xfrm>
            <a:off x="5723467" y="685800"/>
            <a:ext cx="6163733" cy="5359399"/>
          </a:xfrm>
        </p:spPr>
        <p:txBody>
          <a:bodyPr/>
          <a:lstStyle/>
          <a:p>
            <a:r>
              <a:rPr lang="ru-RU" dirty="0"/>
              <a:t>Синица – подвижная, энергичная, заметная птица. Природа одарила её яркой внешностью. Брюшко у неё — лимонно-жёлтое, разделённое чёрной полосой, белые щёчки</a:t>
            </a:r>
            <a:r>
              <a:rPr lang="ru-RU" dirty="0" smtClean="0"/>
              <a:t>. </a:t>
            </a:r>
          </a:p>
          <a:p>
            <a:r>
              <a:rPr lang="ru-RU" dirty="0"/>
              <a:t>Синица – птица небольших размеров, с сильными лапками, коротким коническим клювом. Бегать по земле синицы не умеют, в отличие от настоящих наземных птиц. Зато, подобно воробьям, умеют скакать. В большинстве случаев синица – </a:t>
            </a:r>
            <a:r>
              <a:rPr lang="ru-RU" dirty="0" err="1"/>
              <a:t>осёдлая</a:t>
            </a:r>
            <a:r>
              <a:rPr lang="ru-RU" dirty="0"/>
              <a:t> или кочующая птица, иногда перелётная</a:t>
            </a:r>
            <a:r>
              <a:rPr lang="ru-RU" dirty="0" smtClean="0"/>
              <a:t>. </a:t>
            </a:r>
          </a:p>
          <a:p>
            <a:r>
              <a:rPr lang="ru-RU" dirty="0"/>
              <a:t>Гнездо синица любит закрытое. Особенно ей нравится дом-дупло, выдолбленное дятлом.</a:t>
            </a:r>
          </a:p>
        </p:txBody>
      </p:sp>
    </p:spTree>
    <p:extLst>
      <p:ext uri="{BB962C8B-B14F-4D97-AF65-F5344CB8AC3E}">
        <p14:creationId xmlns:p14="http://schemas.microsoft.com/office/powerpoint/2010/main" val="300448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24797" y="211666"/>
            <a:ext cx="5126136" cy="6499361"/>
          </a:xfrm>
        </p:spPr>
      </p:pic>
      <p:sp>
        <p:nvSpPr>
          <p:cNvPr id="6" name="Текст 5"/>
          <p:cNvSpPr>
            <a:spLocks noGrp="1"/>
          </p:cNvSpPr>
          <p:nvPr>
            <p:ph type="body" sz="half" idx="2"/>
          </p:nvPr>
        </p:nvSpPr>
        <p:spPr>
          <a:xfrm>
            <a:off x="5537199" y="211667"/>
            <a:ext cx="6485467" cy="6499360"/>
          </a:xfrm>
        </p:spPr>
        <p:txBody>
          <a:bodyPr>
            <a:normAutofit/>
          </a:bodyPr>
          <a:lstStyle/>
          <a:p>
            <a:r>
              <a:rPr lang="ru-RU" dirty="0"/>
              <a:t>К аистам с давних времен люди относятся тепло и уважительно. С этими грациозными длинноногими птицами связано много легенд и поверий. Самое распространенное поверье гласит о том, что детей приносит в клюве аист. Люди, испытывая добрые чувства к этим птицам, никогда не причиняют им зла. Аисты платят людям взаимностью и охотно селятся рядом с человеком. Они строят свои гнезда на водонапорных башнях, на трубах и даже на крышах домов. Считается, что дом, на крыше которого аист свил гнездо, находится под защитой добрых сил</a:t>
            </a:r>
            <a:r>
              <a:rPr lang="ru-RU" dirty="0" smtClean="0"/>
              <a:t>.</a:t>
            </a:r>
          </a:p>
          <a:p>
            <a:r>
              <a:rPr lang="ru-RU" dirty="0"/>
              <a:t>С питанием аистов связана еще одна древняя легенда. Она гласит, что однажды бог собрал всех лягушек, змей и ящериц и велел человеку уничтожить их. Но любопытный человек развязал мешок с этими животными, и они опять распространились по всей Земле. Бог превратил человека в аиста и заставил его собирать выпущенных животных по всем уголкам нашей планеты. С тех пор аисты и питаются в основном лягушками, змеями и ящерицами. Не брезгуют аисты и жуками, и дождевыми червями. В пищу к ним попадают и различные мелкие грызуны</a:t>
            </a:r>
            <a:r>
              <a:rPr lang="ru-RU" dirty="0" smtClean="0"/>
              <a:t>.</a:t>
            </a:r>
          </a:p>
          <a:p>
            <a:r>
              <a:rPr lang="ru-RU" dirty="0"/>
              <a:t>К концу августа молодые аисты, освоив летную науку, улетают на зимовку в теплые страны. А их родители отправляются вслед за детьми только в сентябре. </a:t>
            </a:r>
            <a:r>
              <a:rPr lang="ru-RU"/>
              <a:t>Их путь далек, летят они в африканские тропики.</a:t>
            </a:r>
            <a:endParaRPr lang="ru-RU" dirty="0"/>
          </a:p>
        </p:txBody>
      </p:sp>
    </p:spTree>
    <p:extLst>
      <p:ext uri="{BB962C8B-B14F-4D97-AF65-F5344CB8AC3E}">
        <p14:creationId xmlns:p14="http://schemas.microsoft.com/office/powerpoint/2010/main" val="370358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10081" y="825406"/>
            <a:ext cx="7443184" cy="5168994"/>
          </a:xfrm>
        </p:spPr>
      </p:pic>
      <p:sp>
        <p:nvSpPr>
          <p:cNvPr id="6" name="Текст 5"/>
          <p:cNvSpPr>
            <a:spLocks noGrp="1"/>
          </p:cNvSpPr>
          <p:nvPr>
            <p:ph type="body" sz="half" idx="2"/>
          </p:nvPr>
        </p:nvSpPr>
        <p:spPr>
          <a:xfrm>
            <a:off x="7823200" y="825406"/>
            <a:ext cx="4114800" cy="5168993"/>
          </a:xfrm>
        </p:spPr>
        <p:txBody>
          <a:bodyPr>
            <a:normAutofit lnSpcReduction="10000"/>
          </a:bodyPr>
          <a:lstStyle/>
          <a:p>
            <a:r>
              <a:rPr lang="ru-RU" dirty="0"/>
              <a:t>Птица беркут относится к отряду </a:t>
            </a:r>
            <a:r>
              <a:rPr lang="ru-RU" dirty="0" err="1"/>
              <a:t>Соколообразных</a:t>
            </a:r>
            <a:r>
              <a:rPr lang="ru-RU" dirty="0"/>
              <a:t>, семейству Ястребиных. Это самый крупный, ловкий и красивый орел</a:t>
            </a:r>
            <a:r>
              <a:rPr lang="ru-RU" dirty="0" smtClean="0"/>
              <a:t>.</a:t>
            </a:r>
          </a:p>
          <a:p>
            <a:r>
              <a:rPr lang="ru-RU" dirty="0"/>
              <a:t>Излюбленными местами обитания беркута являются равнины и горы, подальше от людей. Так же селятся они в тундре, степи и лесостепи, полупустынных каньонах, зарослях кустарника, всех видах лесов.</a:t>
            </a:r>
          </a:p>
          <a:p>
            <a:r>
              <a:rPr lang="ru-RU" dirty="0"/>
              <a:t>Крупные птицы с сильными крыльями, крепким острым клювом, мощными лапами с когтями и острым зрением — прекрасные охотники. Основным способом охоты беркуты выбрали выслеживание добычи с высоты</a:t>
            </a:r>
            <a:r>
              <a:rPr lang="ru-RU" dirty="0" smtClean="0"/>
              <a:t>.</a:t>
            </a:r>
          </a:p>
          <a:p>
            <a:r>
              <a:rPr lang="ru-RU" dirty="0"/>
              <a:t>Орел обладает зрением в восемь раз лучше, чем у человека, поэтому от его взгляда не сможет ускользнуть ни одно </a:t>
            </a:r>
            <a:r>
              <a:rPr lang="ru-RU" dirty="0" smtClean="0"/>
              <a:t>животное</a:t>
            </a:r>
            <a:endParaRPr lang="ru-RU" dirty="0"/>
          </a:p>
        </p:txBody>
      </p:sp>
    </p:spTree>
    <p:extLst>
      <p:ext uri="{BB962C8B-B14F-4D97-AF65-F5344CB8AC3E}">
        <p14:creationId xmlns:p14="http://schemas.microsoft.com/office/powerpoint/2010/main" val="1341443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59279" y="883308"/>
            <a:ext cx="7836255" cy="5585226"/>
          </a:xfrm>
        </p:spPr>
      </p:pic>
      <p:sp>
        <p:nvSpPr>
          <p:cNvPr id="6" name="Текст 5"/>
          <p:cNvSpPr>
            <a:spLocks noGrp="1"/>
          </p:cNvSpPr>
          <p:nvPr>
            <p:ph type="body" sz="half" idx="2"/>
          </p:nvPr>
        </p:nvSpPr>
        <p:spPr>
          <a:xfrm>
            <a:off x="8161867" y="883308"/>
            <a:ext cx="3911600" cy="5585225"/>
          </a:xfrm>
        </p:spPr>
        <p:txBody>
          <a:bodyPr>
            <a:normAutofit fontScale="92500" lnSpcReduction="10000"/>
          </a:bodyPr>
          <a:lstStyle/>
          <a:p>
            <a:r>
              <a:rPr lang="ru-RU" dirty="0"/>
              <a:t>Воробей – представитель многочисленного семейства воробьиных</a:t>
            </a:r>
            <a:r>
              <a:rPr lang="ru-RU" dirty="0" smtClean="0"/>
              <a:t>.</a:t>
            </a:r>
          </a:p>
          <a:p>
            <a:r>
              <a:rPr lang="ru-RU" dirty="0"/>
              <a:t>Внешний вид — самый обычный, верх головы серый, горло и верхняя часть груди черные, с </a:t>
            </a:r>
            <a:r>
              <a:rPr lang="ru-RU" dirty="0" err="1"/>
              <a:t>пестринками</a:t>
            </a:r>
            <a:r>
              <a:rPr lang="ru-RU" dirty="0"/>
              <a:t>. Плавать, бегать по земле, петь воробьи не умеют. Но они мило чирикают</a:t>
            </a:r>
            <a:r>
              <a:rPr lang="ru-RU" dirty="0" smtClean="0"/>
              <a:t>.</a:t>
            </a:r>
          </a:p>
          <a:p>
            <a:r>
              <a:rPr lang="ru-RU" dirty="0"/>
              <a:t>Воробьи встречаются повсюду, они образуют солидную часть птичьей фауны всех стран и местностей. Маленькие прыгуны-скакуны облюбовали поля севера и территории высоких гор, их много и в жарких низменностях тропиков, в лесах и на полях, в многолюдных городах и в безлюдных степях</a:t>
            </a:r>
            <a:r>
              <a:rPr lang="ru-RU" dirty="0" smtClean="0"/>
              <a:t>.</a:t>
            </a:r>
          </a:p>
          <a:p>
            <a:r>
              <a:rPr lang="ru-RU" dirty="0"/>
              <a:t>Воробьи неплохо летают. Все внешние чувства у воробья высоко развиты: отличное зрение, слух и осязание, скорее всего, также очень тонки.</a:t>
            </a:r>
          </a:p>
        </p:txBody>
      </p:sp>
    </p:spTree>
    <p:extLst>
      <p:ext uri="{BB962C8B-B14F-4D97-AF65-F5344CB8AC3E}">
        <p14:creationId xmlns:p14="http://schemas.microsoft.com/office/powerpoint/2010/main" val="2112185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27472" y="313267"/>
            <a:ext cx="4945390" cy="6324600"/>
          </a:xfrm>
        </p:spPr>
      </p:pic>
      <p:sp>
        <p:nvSpPr>
          <p:cNvPr id="6" name="Текст 5"/>
          <p:cNvSpPr>
            <a:spLocks noGrp="1"/>
          </p:cNvSpPr>
          <p:nvPr>
            <p:ph type="body" sz="half" idx="2"/>
          </p:nvPr>
        </p:nvSpPr>
        <p:spPr>
          <a:xfrm>
            <a:off x="5672666" y="313267"/>
            <a:ext cx="5069945" cy="4749800"/>
          </a:xfrm>
        </p:spPr>
        <p:txBody>
          <a:bodyPr>
            <a:normAutofit fontScale="92500"/>
          </a:bodyPr>
          <a:lstStyle/>
          <a:p>
            <a:r>
              <a:rPr lang="ru-RU" dirty="0"/>
              <a:t>Ворона – это крупная птица плотного сложения с широким и тупым клювом. Ее часто путают с галкой из-за схожести внешнего вида и с птицей под названием «ворон» из-за схожести названий. По внешнему виду ворону легко отличить от сородичей – тело у нее серого цвета, а вот голова, крылья и хвост – черные, с металлическим отливом. В питании вороны не </a:t>
            </a:r>
            <a:r>
              <a:rPr lang="ru-RU" dirty="0" smtClean="0"/>
              <a:t>привередливы.</a:t>
            </a:r>
          </a:p>
          <a:p>
            <a:r>
              <a:rPr lang="ru-RU" dirty="0"/>
              <a:t>Характер у вороны дерзкий и нахальный. Когда эти птицы в поисках пропитания разоряют чужие гнезда, то не боятся никого, даже человека</a:t>
            </a:r>
            <a:r>
              <a:rPr lang="ru-RU" dirty="0" smtClean="0"/>
              <a:t>.</a:t>
            </a:r>
          </a:p>
          <a:p>
            <a:r>
              <a:rPr lang="ru-RU" dirty="0"/>
              <a:t>Вороны – умные и находчивые птицы. Часто можно видеть, как ворона деловито размачивает в луже слишком сухие кусочки пищи, найденные на городских улицах. </a:t>
            </a:r>
            <a:endParaRPr lang="ru-RU" dirty="0" smtClean="0"/>
          </a:p>
          <a:p>
            <a:r>
              <a:rPr lang="ru-RU" dirty="0"/>
              <a:t>Еще одно любимое развлечений ворон – дразнить собак и кошек. Делают они это исключительно ради удовольствия.</a:t>
            </a:r>
          </a:p>
        </p:txBody>
      </p:sp>
    </p:spTree>
    <p:extLst>
      <p:ext uri="{BB962C8B-B14F-4D97-AF65-F5344CB8AC3E}">
        <p14:creationId xmlns:p14="http://schemas.microsoft.com/office/powerpoint/2010/main" val="2949244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21069" y="253537"/>
            <a:ext cx="5012931" cy="6361439"/>
          </a:xfrm>
        </p:spPr>
      </p:pic>
      <p:sp>
        <p:nvSpPr>
          <p:cNvPr id="6" name="Текст 5"/>
          <p:cNvSpPr>
            <a:spLocks noGrp="1"/>
          </p:cNvSpPr>
          <p:nvPr>
            <p:ph type="body" sz="half" idx="2"/>
          </p:nvPr>
        </p:nvSpPr>
        <p:spPr>
          <a:xfrm>
            <a:off x="5706533" y="406400"/>
            <a:ext cx="6011334" cy="5791199"/>
          </a:xfrm>
        </p:spPr>
        <p:txBody>
          <a:bodyPr>
            <a:normAutofit/>
          </a:bodyPr>
          <a:lstStyle/>
          <a:p>
            <a:r>
              <a:rPr lang="ru-RU" dirty="0"/>
              <a:t>Эти птицы настолько привыкли к жизни в городе, что совершенно не боятся людей, зачастую беря корм прямо с ладони человека. Уже многие века голуби и человек мирно соседствуют друг с другом. И люди даже в свое время приучили этих птиц доставлять почту. Во многих странах голубя считают священной птицей, а в наше время голуби стали еще и символом мира</a:t>
            </a:r>
            <a:r>
              <a:rPr lang="ru-RU" dirty="0" smtClean="0"/>
              <a:t>.</a:t>
            </a:r>
          </a:p>
          <a:p>
            <a:r>
              <a:rPr lang="ru-RU" dirty="0"/>
              <a:t>В лесах средней полосы России можно встретить три разновидности голубей. Это – клинтух, вяхирь и горлица. В отличие от городских сородичей, лесные голуби являются перелетными птицами. И появляются они в местах гнездования только весной</a:t>
            </a:r>
            <a:r>
              <a:rPr lang="ru-RU" dirty="0" smtClean="0"/>
              <a:t>.</a:t>
            </a:r>
          </a:p>
          <a:p>
            <a:r>
              <a:rPr lang="ru-RU" dirty="0"/>
              <a:t>Часть пропитания лесные голуби находят себе на полях с сельскохозяйственными культурами. Причем вреда культурным растениям они практически не наносят. Скорее, даже наоборот, поскольку питаются они, в основном, семенами вредных растений, очищая, таким образом, поле от сорняков.</a:t>
            </a:r>
          </a:p>
        </p:txBody>
      </p:sp>
    </p:spTree>
    <p:extLst>
      <p:ext uri="{BB962C8B-B14F-4D97-AF65-F5344CB8AC3E}">
        <p14:creationId xmlns:p14="http://schemas.microsoft.com/office/powerpoint/2010/main" val="1462086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30537" y="251460"/>
            <a:ext cx="4783330" cy="6346128"/>
          </a:xfrm>
        </p:spPr>
      </p:pic>
      <p:sp>
        <p:nvSpPr>
          <p:cNvPr id="6" name="Текст 5"/>
          <p:cNvSpPr>
            <a:spLocks noGrp="1"/>
          </p:cNvSpPr>
          <p:nvPr>
            <p:ph type="body" sz="half" idx="2"/>
          </p:nvPr>
        </p:nvSpPr>
        <p:spPr>
          <a:xfrm>
            <a:off x="5418667" y="711200"/>
            <a:ext cx="6570133" cy="5886387"/>
          </a:xfrm>
        </p:spPr>
        <p:txBody>
          <a:bodyPr>
            <a:normAutofit/>
          </a:bodyPr>
          <a:lstStyle/>
          <a:p>
            <a:r>
              <a:rPr lang="ru-RU" dirty="0"/>
              <a:t>Пожалуй, если какая птица и может сравниться по красоте пения с соловьем, то это дрозд. Правда, не все виды дроздов являются отличными певцами. Лучшим вокалистом этого семейства птиц является певчий дрозд</a:t>
            </a:r>
            <a:r>
              <a:rPr lang="ru-RU" dirty="0" smtClean="0"/>
              <a:t>.</a:t>
            </a:r>
          </a:p>
          <a:p>
            <a:r>
              <a:rPr lang="ru-RU" dirty="0"/>
              <a:t>Эти птицы размером превышают воробьев, длина их тела обычно составляет от двадцати до двадцати пяти сантиметров. Окрас перьев весьма различается от вида к виду. Черный дрозд соответствует своему названию – его оперение имеет густой черный цвет. А вот певчий дрозд имеет шоколадно-коричневые тона в оперении. При этом брюшко и грудка у него светлого оттенка, с приметными крапинками.</a:t>
            </a:r>
          </a:p>
          <a:p>
            <a:r>
              <a:rPr lang="ru-RU" dirty="0" smtClean="0"/>
              <a:t>Чем </a:t>
            </a:r>
            <a:r>
              <a:rPr lang="ru-RU" dirty="0"/>
              <a:t>питаются дрозды? Осенью они лакомятся ягодами садовых и лесных культур. Черноплодная рябина, ягоды смородины, вишня, ирга, виноград — у дроздов отличный вкус! Насекомыми, червячки, улитки тоже идут в ход.</a:t>
            </a:r>
          </a:p>
        </p:txBody>
      </p:sp>
    </p:spTree>
    <p:extLst>
      <p:ext uri="{BB962C8B-B14F-4D97-AF65-F5344CB8AC3E}">
        <p14:creationId xmlns:p14="http://schemas.microsoft.com/office/powerpoint/2010/main" val="3516163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16319" y="143932"/>
            <a:ext cx="5202347" cy="6569387"/>
          </a:xfrm>
        </p:spPr>
      </p:pic>
      <p:sp>
        <p:nvSpPr>
          <p:cNvPr id="6" name="Текст 5"/>
          <p:cNvSpPr>
            <a:spLocks noGrp="1"/>
          </p:cNvSpPr>
          <p:nvPr>
            <p:ph type="body" sz="half" idx="2"/>
          </p:nvPr>
        </p:nvSpPr>
        <p:spPr>
          <a:xfrm>
            <a:off x="5672667" y="795867"/>
            <a:ext cx="5994400" cy="4555066"/>
          </a:xfrm>
        </p:spPr>
        <p:txBody>
          <a:bodyPr>
            <a:normAutofit/>
          </a:bodyPr>
          <a:lstStyle/>
          <a:p>
            <a:r>
              <a:rPr lang="ru-RU" dirty="0"/>
              <a:t>Кто из нас не слышал, как стучит, долбит по дереву неугомонный барабанщик наших лесов – дятел. Но распознать дятла можно не только по стуку, но и по характерному </a:t>
            </a:r>
            <a:r>
              <a:rPr lang="ru-RU" dirty="0" smtClean="0"/>
              <a:t>крику.</a:t>
            </a:r>
          </a:p>
          <a:p>
            <a:r>
              <a:rPr lang="ru-RU" dirty="0" smtClean="0"/>
              <a:t>Дятел </a:t>
            </a:r>
            <a:r>
              <a:rPr lang="ru-RU" dirty="0"/>
              <a:t>– птица умная. Стуча по дереву, он по звуку определяет местонахождение насекомых и старательно извлекает их из-под коры. Древесные насекомые, личинки, муравьи – любимая добыча этой птицы. У дятла очень длинный (для пернатых) язык. Для чего ему такой нужен? Дятел ведь не болтун! Языком из всяческих уголков он вытаскивает насекомых, приносящих дереву вред. Ведь не зря его называют «доктором леса».</a:t>
            </a:r>
          </a:p>
        </p:txBody>
      </p:sp>
    </p:spTree>
    <p:extLst>
      <p:ext uri="{BB962C8B-B14F-4D97-AF65-F5344CB8AC3E}">
        <p14:creationId xmlns:p14="http://schemas.microsoft.com/office/powerpoint/2010/main" val="948334573"/>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134</TotalTime>
  <Words>1985</Words>
  <Application>Microsoft Office PowerPoint</Application>
  <PresentationFormat>Широкоэкранный</PresentationFormat>
  <Paragraphs>53</Paragraphs>
  <Slides>15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15</vt:i4>
      </vt:variant>
    </vt:vector>
  </HeadingPairs>
  <TitlesOfParts>
    <vt:vector size="18" baseType="lpstr">
      <vt:lpstr>Century Gothic</vt:lpstr>
      <vt:lpstr>Wingdings 3</vt:lpstr>
      <vt:lpstr>Сектор</vt:lpstr>
      <vt:lpstr>Птицы нашего края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Птицы нашего края</dc:title>
  <dc:creator>User</dc:creator>
  <cp:lastModifiedBy>Детский сад</cp:lastModifiedBy>
  <cp:revision>21</cp:revision>
  <dcterms:created xsi:type="dcterms:W3CDTF">2019-04-12T10:29:33Z</dcterms:created>
  <dcterms:modified xsi:type="dcterms:W3CDTF">2020-11-27T10:33:09Z</dcterms:modified>
</cp:coreProperties>
</file>