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0" r:id="rId3"/>
    <p:sldId id="266" r:id="rId4"/>
    <p:sldId id="262" r:id="rId5"/>
    <p:sldId id="310" r:id="rId6"/>
    <p:sldId id="271" r:id="rId7"/>
    <p:sldId id="267" r:id="rId8"/>
    <p:sldId id="278" r:id="rId9"/>
    <p:sldId id="268" r:id="rId10"/>
    <p:sldId id="311" r:id="rId11"/>
    <p:sldId id="312" r:id="rId12"/>
    <p:sldId id="279" r:id="rId13"/>
    <p:sldId id="292" r:id="rId14"/>
    <p:sldId id="317" r:id="rId15"/>
    <p:sldId id="318" r:id="rId16"/>
    <p:sldId id="303" r:id="rId17"/>
    <p:sldId id="306" r:id="rId18"/>
    <p:sldId id="309" r:id="rId19"/>
    <p:sldId id="295" r:id="rId20"/>
    <p:sldId id="321" r:id="rId21"/>
    <p:sldId id="319" r:id="rId22"/>
    <p:sldId id="320" r:id="rId23"/>
    <p:sldId id="289" r:id="rId24"/>
    <p:sldId id="315" r:id="rId25"/>
    <p:sldId id="314" r:id="rId26"/>
    <p:sldId id="313" r:id="rId27"/>
    <p:sldId id="276" r:id="rId28"/>
    <p:sldId id="31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15363" name="Picture 3" descr="C:\Users\admin\Desktop\874a6882d20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0"/>
            <a:ext cx="507206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500174"/>
            <a:ext cx="47148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Развитие речи детей старшего дошкольного возраста посредством </a:t>
            </a:r>
            <a:r>
              <a:rPr lang="ru-RU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логоритмики</a:t>
            </a:r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5805264"/>
            <a:ext cx="52229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0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3999" cy="66437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428605"/>
            <a:ext cx="8929718" cy="610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90600" lvl="1" indent="-533400" algn="ctr">
              <a:lnSpc>
                <a:spcPct val="80000"/>
              </a:lnSpc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СТРУКТУРА  или  ЧАСТИ  ЗАНЯТИЯ    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(структура занятия не всегда может включать все перечисленные элементы)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Песни и стихи, сопровождаемые движениями рук, для развития плавности и выразительности речи, речевого слуха и речевой памяти, координационного тренинга</a:t>
            </a:r>
          </a:p>
          <a:p>
            <a:pPr marL="990600" lvl="1" indent="-533400">
              <a:lnSpc>
                <a:spcPct val="80000"/>
              </a:lnSpc>
            </a:pP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Музыкально-ритмические игры с музыкальными инструментами, развивающие чувство ритма</a:t>
            </a:r>
          </a:p>
          <a:p>
            <a:pPr marL="990600" lvl="1" indent="-533400">
              <a:lnSpc>
                <a:spcPct val="80000"/>
              </a:lnSpc>
            </a:pP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Музыкальные игры, способствующие развитию речи, внимания, умению ориентироваться в пространстве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Упражнения на развитие мимических мышц для развития эмоциональной сферы, воображения и ассоциативно-образного мышления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  <a:buFontTx/>
              <a:buChar char="-"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  <a:buFontTx/>
              <a:buChar char="-"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3999" cy="66437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428605"/>
            <a:ext cx="8929718" cy="435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90600" lvl="1" indent="-533400" algn="ctr">
              <a:lnSpc>
                <a:spcPct val="80000"/>
              </a:lnSpc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СТРУКТУРА  или  ЧАСТИ  ЗАНЯТИЯ    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(структура занятия не всегда может включать все перечисленные элементы)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</a:pP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Коммуникативные игры и танцы для развития динамической стороны общения,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эмпатии,эмоциональности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 выразительности невербальных средств общения, позитивного самоощущения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Упражнения на развитие словотворчества, расширение активного словаря детей.</a:t>
            </a:r>
          </a:p>
          <a:p>
            <a:pPr marL="990600" lvl="1" indent="-533400">
              <a:lnSpc>
                <a:spcPct val="80000"/>
              </a:lnSpc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  <a:buFontTx/>
              <a:buChar char="-"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4291"/>
            <a:ext cx="9144000" cy="6643709"/>
          </a:xfrm>
          <a:prstGeom prst="rect">
            <a:avLst/>
          </a:prstGeom>
          <a:noFill/>
        </p:spPr>
      </p:pic>
      <p:pic>
        <p:nvPicPr>
          <p:cNvPr id="24578" name="Picture 2" descr="C:\Users\admin\Desktop\1456304484_fgosnasay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8501121" cy="5572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dmin\Desktop\фон логоритмики\0_eb1aa_2a3d4d5b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3143248"/>
            <a:ext cx="76438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Интеграцию образовательных областей  обеспечивает процесс связности и 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взаимодействия  педагогов и специалистов дошкольного Учреждения, обеспечивающих целостность познавательного, речевого, физического, художественно-эстетического и социально-коммуникативного развития ребенка с ОВЗ в образовательном процессе </a:t>
            </a:r>
            <a:endParaRPr lang="ru-RU" sz="2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1"/>
            <a:ext cx="9144000" cy="664370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3" y="2714621"/>
            <a:ext cx="235745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Педагог-психолог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Развитие психических процессов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Тренинги,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ИПРА</a:t>
            </a:r>
          </a:p>
          <a:p>
            <a:endParaRPr lang="ru-RU" dirty="0" smtClean="0"/>
          </a:p>
          <a:p>
            <a:pPr lvl="0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37862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Учитель-логопед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Коррекция нарушений речи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Групповые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занятия,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ИР</a:t>
            </a:r>
          </a:p>
          <a:p>
            <a:endParaRPr lang="ru-RU" dirty="0" smtClean="0"/>
          </a:p>
          <a:p>
            <a:pPr lvl="0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00760" y="3143248"/>
            <a:ext cx="28575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Музыкальный </a:t>
            </a:r>
          </a:p>
          <a:p>
            <a:pPr lvl="0" algn="ctr"/>
            <a:r>
              <a:rPr lang="ru-RU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руководитель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Реализация АООП ДО Учреждения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Занятия,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ИР</a:t>
            </a:r>
          </a:p>
          <a:p>
            <a:endParaRPr lang="ru-RU" dirty="0" smtClean="0"/>
          </a:p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437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3240" y="3786190"/>
            <a:ext cx="404233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Инструктор по ФИЗО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Реализация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АООП ДО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Учреждения</a:t>
            </a:r>
          </a:p>
          <a:p>
            <a:pPr lvl="0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571481"/>
            <a:ext cx="35719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ТПМПК,</a:t>
            </a:r>
          </a:p>
          <a:p>
            <a:pPr lvl="0" algn="ctr"/>
            <a:r>
              <a:rPr lang="ru-RU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ПМПК Учреждения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Определение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ИОМ ребенка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Рекомендации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выбору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Программы образования</a:t>
            </a:r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57950" y="1928802"/>
            <a:ext cx="242889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Воспитатель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Реализация АООП ДО Учреждения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Занятия,</a:t>
            </a:r>
          </a:p>
          <a:p>
            <a:pPr lvl="0"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ИКР</a:t>
            </a:r>
          </a:p>
          <a:p>
            <a:endParaRPr lang="ru-RU" dirty="0" smtClean="0"/>
          </a:p>
          <a:p>
            <a:pPr lvl="0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43709"/>
          </a:xfrm>
          <a:prstGeom prst="rect">
            <a:avLst/>
          </a:prstGeom>
          <a:noFill/>
        </p:spPr>
      </p:pic>
      <p:grpSp>
        <p:nvGrpSpPr>
          <p:cNvPr id="2" name="Группа 2"/>
          <p:cNvGrpSpPr/>
          <p:nvPr/>
        </p:nvGrpSpPr>
        <p:grpSpPr>
          <a:xfrm>
            <a:off x="285720" y="214290"/>
            <a:ext cx="5179517" cy="1173634"/>
            <a:chOff x="-1696521" y="-2663612"/>
            <a:chExt cx="5179517" cy="1173634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-1696521" y="-2592174"/>
              <a:ext cx="5179517" cy="11021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-1696521" y="-2663612"/>
              <a:ext cx="5071907" cy="10660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u="sng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u="sng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Учитель - логопед </a:t>
              </a:r>
            </a:p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задает лексическую тему, проводит занятия, реализует ИПР ребенка</a:t>
              </a:r>
              <a:endParaRPr lang="ru-RU" sz="1800" kern="1200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3523917" y="4143384"/>
            <a:ext cx="5334364" cy="1214445"/>
            <a:chOff x="3929058" y="4720207"/>
            <a:chExt cx="4929222" cy="114052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3929058" y="4720207"/>
              <a:ext cx="4929222" cy="11021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3973367" y="4787295"/>
              <a:ext cx="4813283" cy="10734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u="sng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Музыкальный руководитель </a:t>
              </a:r>
              <a:r>
                <a:rPr lang="ru-RU" sz="2000" b="1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подбирает музыку, музыкальные дидактические игры, упражнения, танцы, песни, участвует в проведении занятий и т.д.</a:t>
              </a:r>
              <a:endParaRPr lang="ru-RU" sz="20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214414" y="1571612"/>
            <a:ext cx="5715040" cy="1102196"/>
            <a:chOff x="197874" y="2235449"/>
            <a:chExt cx="5276652" cy="1102196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97874" y="2235449"/>
              <a:ext cx="5276652" cy="11021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329791" y="2289254"/>
              <a:ext cx="5012820" cy="9945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u="sng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Воспитатель</a:t>
              </a:r>
              <a:r>
                <a:rPr lang="ru-RU" sz="2000" b="1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проводит </a:t>
              </a:r>
              <a:r>
                <a:rPr lang="ru-RU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коррекционно-развивающую </a:t>
              </a:r>
              <a:r>
                <a:rPr lang="ru-RU" sz="2000" b="1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работу по заданию логопеда, реализует АООП ДО Учреждения</a:t>
              </a:r>
              <a:endParaRPr lang="ru-RU" sz="20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982241" y="2877902"/>
            <a:ext cx="5179517" cy="1102196"/>
            <a:chOff x="0" y="3450466"/>
            <a:chExt cx="5179517" cy="1102196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0" y="3450466"/>
              <a:ext cx="5179517" cy="11021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53805" y="3504271"/>
              <a:ext cx="5071907" cy="9945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u="sng" kern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Инструктор по физкультуре </a:t>
              </a:r>
              <a:r>
                <a:rPr lang="ru-RU" sz="2000" b="1" u="sng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проводит коррекционно-развивающую работу  в соответствии с ИОМ  детей группы</a:t>
              </a:r>
              <a:endParaRPr lang="ru-RU" sz="20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928934"/>
            <a:ext cx="9144000" cy="545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Системно - деятельностный подход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357298"/>
            <a:ext cx="2786082" cy="9256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Игровые технологии</a:t>
            </a:r>
            <a:endParaRPr lang="ru-RU" sz="2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357167"/>
            <a:ext cx="5643602" cy="85725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Здоровьесберегающие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технологии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  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293096"/>
            <a:ext cx="4500562" cy="122413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Технология интегрированного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обучения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5286388"/>
            <a:ext cx="4286280" cy="121444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Технология личностно-ориентированного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обучения</a:t>
            </a:r>
            <a:endParaRPr lang="ru-RU" sz="2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6765904">
            <a:off x="3655751" y="3639340"/>
            <a:ext cx="59685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3705518">
            <a:off x="4546317" y="4116673"/>
            <a:ext cx="160361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14389762">
            <a:off x="3250065" y="2306460"/>
            <a:ext cx="98725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17889087">
            <a:off x="4566470" y="2032610"/>
            <a:ext cx="140782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092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7166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Методы  и приемы, используемые на занятиях  </a:t>
            </a:r>
            <a:r>
              <a:rPr lang="ru-RU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логоритмикой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rot="1952601">
            <a:off x="1978167" y="2392109"/>
            <a:ext cx="484632" cy="948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17890" y="4414279"/>
            <a:ext cx="4846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664895">
            <a:off x="6345190" y="2408490"/>
            <a:ext cx="519190" cy="8585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7702" y="3849784"/>
            <a:ext cx="2680397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Наглядные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46827" y="5759581"/>
            <a:ext cx="270649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Словесные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47174" y="3854667"/>
            <a:ext cx="322609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Практические</a:t>
            </a:r>
          </a:p>
        </p:txBody>
      </p:sp>
    </p:spTree>
    <p:extLst>
      <p:ext uri="{BB962C8B-B14F-4D97-AF65-F5344CB8AC3E}">
        <p14:creationId xmlns="" xmlns:p14="http://schemas.microsoft.com/office/powerpoint/2010/main" val="167091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4291"/>
            <a:ext cx="9144000" cy="6643709"/>
          </a:xfrm>
          <a:prstGeom prst="rect">
            <a:avLst/>
          </a:prstGeom>
          <a:noFill/>
        </p:spPr>
      </p:pic>
      <p:pic>
        <p:nvPicPr>
          <p:cNvPr id="28674" name="Picture 2" descr="C:\Users\admin\Desktop\85451_html_5e18a2f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8715435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dmin\Desktop\фон логоритмики\0_eb1aa_2a3d4d5b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3286125"/>
            <a:ext cx="728667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«Первое понимание логопедической ритмики основано на сочетании слова, музыки и движения. Взаимоотношения указанных компонентов могут быть разнообразными, с преобладанием одного из них или связи между ними».</a:t>
            </a:r>
          </a:p>
          <a:p>
            <a:pPr algn="just"/>
            <a:r>
              <a:rPr lang="ru-RU" alt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Г.А.Волкова</a:t>
            </a:r>
            <a:endParaRPr lang="ru-RU" sz="24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solidFill>
                  <a:srgbClr val="7030A0"/>
                </a:solidFill>
              </a:rPr>
              <a:t>Логоритмические</a:t>
            </a:r>
            <a:r>
              <a:rPr lang="ru-RU" dirty="0">
                <a:solidFill>
                  <a:srgbClr val="7030A0"/>
                </a:solidFill>
              </a:rPr>
              <a:t> игры и упражнения для детей с ОНР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	При </a:t>
            </a:r>
            <a:r>
              <a:rPr lang="ru-RU" dirty="0">
                <a:solidFill>
                  <a:srgbClr val="002060"/>
                </a:solidFill>
              </a:rPr>
              <a:t>ОНР нарушается фонетическая, лексическая и грамматическая сторона речи. Дети с таким нарушением быстрее устают, сложнее усваивают материал, но без нарушения интеллектуальной сферы деятельности. Их эмоциональная сфера подавлена. Занятия </a:t>
            </a:r>
            <a:r>
              <a:rPr lang="ru-RU" dirty="0" err="1">
                <a:solidFill>
                  <a:srgbClr val="002060"/>
                </a:solidFill>
              </a:rPr>
              <a:t>логоритмикой</a:t>
            </a:r>
            <a:r>
              <a:rPr lang="ru-RU" dirty="0">
                <a:solidFill>
                  <a:srgbClr val="002060"/>
                </a:solidFill>
              </a:rPr>
              <a:t> направлены на преодоление психологического барьера, социальную адаптацию, и, главное, на исправление речи. Для того, чтобы дети не уставали, занятия проводятся короткие, с быстрой сменой деятельности, но большей эмоциональной </a:t>
            </a:r>
            <a:r>
              <a:rPr lang="ru-RU" dirty="0" smtClean="0">
                <a:solidFill>
                  <a:srgbClr val="002060"/>
                </a:solidFill>
              </a:rPr>
              <a:t>нагрузкой.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47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7030A0"/>
                </a:solidFill>
              </a:rPr>
              <a:t>Мышки</a:t>
            </a:r>
            <a:endParaRPr lang="ru-RU" u="sng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Вышли мыши как-то раз (идут на цыпочках, руки согнуты в кистях у груди)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Поглядеть который час. (прикладывают руку ко лбу, </a:t>
            </a:r>
            <a:r>
              <a:rPr lang="ru-RU" dirty="0" err="1">
                <a:solidFill>
                  <a:srgbClr val="002060"/>
                </a:solidFill>
              </a:rPr>
              <a:t>как-будто</a:t>
            </a:r>
            <a:r>
              <a:rPr lang="ru-RU" dirty="0">
                <a:solidFill>
                  <a:srgbClr val="002060"/>
                </a:solidFill>
              </a:rPr>
              <a:t> вглядываются вдаль)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Вдруг раздался страшный гром, (хлопок в ладоши)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Разбежались мыши вон! (разбегаются в стороны)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972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4800" u="sng" dirty="0">
                <a:solidFill>
                  <a:srgbClr val="7030A0"/>
                </a:solidFill>
              </a:rPr>
              <a:t>Посуда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большой стеклянный чайник. </a:t>
            </a:r>
            <a:endParaRPr lang="ru-RU" sz="7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важный, как начальник. </a:t>
            </a:r>
            <a:endParaRPr lang="ru-RU" sz="7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фарфоровые чашки, </a:t>
            </a:r>
            <a:endParaRPr lang="ru-RU" sz="7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крупные, бедняжки.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фарфоровые блюдца, </a:t>
            </a:r>
            <a:endParaRPr lang="ru-RU" sz="7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стукни — разобьются.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серебряные ложки, </a:t>
            </a:r>
            <a:endParaRPr lang="ru-RU" sz="7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Голова 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тонкой ножке.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пластмассовый поднос.                        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посуду нам принес.</a:t>
            </a:r>
          </a:p>
        </p:txBody>
      </p:sp>
    </p:spTree>
    <p:extLst>
      <p:ext uri="{BB962C8B-B14F-4D97-AF65-F5344CB8AC3E}">
        <p14:creationId xmlns="" xmlns:p14="http://schemas.microsoft.com/office/powerpoint/2010/main" val="183353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4291"/>
            <a:ext cx="9144000" cy="66437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000108"/>
            <a:ext cx="850112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Сформированность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знаний по лексическим темам, расширение словарного запаса по лексическим темам, умение самостоятельно составлять небольшие рассказы на определенную тему, придумывать необычные окончания знакомых сказок, песен.</a:t>
            </a:r>
          </a:p>
          <a:p>
            <a:pPr lvl="0"/>
            <a:r>
              <a:rPr lang="ru-RU" sz="2000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Сформированность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умений выполнять движения в соответствии со словами.   </a:t>
            </a:r>
          </a:p>
          <a:p>
            <a:pPr lvl="0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Сформированность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умений ритмично выполнять движения в соответствии со словами, выразительно передавая заданный характер, образ</a:t>
            </a:r>
          </a:p>
          <a:p>
            <a:pPr lvl="0"/>
            <a:r>
              <a:rPr lang="ru-RU" sz="2000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Сформированность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правильного речевого и физиологического дыхания.</a:t>
            </a:r>
          </a:p>
          <a:p>
            <a:pPr lvl="0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Способность правильно выполнять артикуляции звуков отдельно и в слоговых рядах, дифференцировать парные согласные звуки.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571480"/>
            <a:ext cx="85324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ПОКАЗАТЕЛИ РЕЗУЛЬТАТИВНОСТИ ЗАНЯТИЙ ПО ЛОГОРИТМИКЕ</a:t>
            </a:r>
            <a:endParaRPr lang="ru-RU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4291"/>
            <a:ext cx="9144000" cy="66437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1071546"/>
            <a:ext cx="850112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Способность выполнить оздоровительные упражнения для горла, для улучшения осанки, дыхательные и пальчиковые упражнения, самомассаж лица и массаж тела, этюды на напряжение и расслабление мышц тела. </a:t>
            </a:r>
          </a:p>
          <a:p>
            <a:pPr lvl="0"/>
            <a:endParaRPr lang="ru-RU" sz="20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sz="20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sz="20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Способность выполнить оздоровительные упражнения для горла, для улучшения осанки, дыхательные (по А. </a:t>
            </a:r>
            <a:r>
              <a:rPr lang="ru-RU" sz="2000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Стрельниковой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 и пальчиковые упражнения, самомассаж лица (по А. Уманской) и тела, </a:t>
            </a:r>
            <a:r>
              <a:rPr lang="ru-RU" sz="2000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психогимнастические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этюды на напряжение и расслабление мышц тела, на преодоление двигательного автоматизма).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642919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ПОКАЗАТЕЛИ РЕЗУЛЬТАТИВНОСТИ ЗАНЯТИЙ ПО ЛОГОРИТМИКЕ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4291"/>
            <a:ext cx="9144000" cy="66437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857232"/>
            <a:ext cx="850112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Сформированность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модуляции голоса, плавности и интонационной выразительности речи, правильного речевого и физиологического дыхания, умения правильно брать дыхание во время пения.</a:t>
            </a:r>
          </a:p>
          <a:p>
            <a:pPr lvl="0"/>
            <a:endParaRPr lang="ru-RU" sz="20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Способность ориентироваться в пространстве, двигаться в заданном направлении.</a:t>
            </a:r>
          </a:p>
          <a:p>
            <a:pPr lvl="0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Способность ориентироваться в пространстве, двигаться в заданном направлении, перестраиваться в колонны и шеренги, выполнять различные виды ходьбы и бега</a:t>
            </a:r>
          </a:p>
          <a:p>
            <a:pPr lvl="0"/>
            <a:endParaRPr lang="ru-RU" sz="20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Способность координировать движения в мелких мышечных группах пальцев рук и кистей, быстро реагировать на смену движений.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57167"/>
            <a:ext cx="8286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ПОКАЗАТЕЛИ РЕЗУЛЬТАТИВНОСТИ ЗАНЯТИЙ ПО ЛОГОРИТМИКЕ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4291"/>
            <a:ext cx="9144000" cy="66437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714356"/>
            <a:ext cx="892971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Улучшение показателей слухового, зрительного, двигательного внимания, памяти.</a:t>
            </a:r>
          </a:p>
          <a:p>
            <a:pPr lvl="0"/>
            <a:endParaRPr lang="ru-RU" sz="20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Положительные  результаты диагностик музыкальных и творческих способностей детей в соответствии с индивидуальными возможностями  (дети  внимательно слушают музыку, активно отвечают на вопросы о характере и содержании музыкальных произведений, поют, танцуют, играют на музыкальных инструментах, сочиняют мелодии, ритмические рисунки, танцевальные и </a:t>
            </a:r>
            <a:r>
              <a:rPr lang="ru-RU" sz="2000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общеразвивающие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движения).</a:t>
            </a:r>
          </a:p>
          <a:p>
            <a:pPr lvl="0"/>
            <a:endParaRPr lang="ru-RU" sz="20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Улучшение результатов диагностик развития речи. </a:t>
            </a:r>
            <a:r>
              <a:rPr lang="ru-RU" sz="2000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Сформированность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произносительных навыков, подвижности артикуляционного аппарата. </a:t>
            </a: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29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ПОКАЗАТЕЛИ РЕЗУЛЬТАТИВНОСТИ ЗАНЯТИЙ ПО ЛОГОРИТМИКЕ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74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AutoNum type="arabicPeriod"/>
            </a:pPr>
            <a:endParaRPr lang="ru-RU" sz="900" dirty="0" smtClean="0"/>
          </a:p>
          <a:p>
            <a:pPr>
              <a:lnSpc>
                <a:spcPct val="80000"/>
              </a:lnSpc>
              <a:buFontTx/>
              <a:buAutoNum type="arabicPeriod"/>
            </a:pPr>
            <a:endParaRPr lang="ru-RU" sz="9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Tx/>
              <a:buAutoNum type="arabicPeriod"/>
            </a:pPr>
            <a:endParaRPr lang="ru-RU" sz="9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ЛИТЕРАТУРА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endParaRPr lang="ru-RU" sz="9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Tx/>
              <a:buAutoNum type="arabicPeriod"/>
            </a:pPr>
            <a:endParaRPr lang="ru-RU" sz="9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Боромыкова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О.С. Коррекция речи и движения с музыкальным сопровождением. – СПб.: «Детство – пресс», 1999г.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Бабушкина Р.Л., Кислякова О.М. Логопедическая ритмика: Методика работы с дошкольниками, страдающими общим недоразвитием речи. – СПб.: КАРО, 2005г.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Буренина А.И. Коммуникативные танцы-игры для детей. – СПб: «Музыкальная палитра», 2004г.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Волкова Г.А. Логопедическая ритмика. – М.: «ВЛАДОС», 2003г.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Гавришева Л.Б., </a:t>
            </a: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Нищева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Н.В. Логопедические </a:t>
            </a: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распевки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, музыкальная пальчиковая гимнастика и подвижные игры. – СПб.: ДЕТСТВО-ПРЕСС, 2009г.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Гогоберидзе А.Г., </a:t>
            </a: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Деркунская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В.А. Детство с музыкой. Современные педагогические технологии музыкального воспитания и развития детей раннего и дошкольного возраста. – СПб.: ДЕТСТВО –ПРЕСС, 2010г.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Гоголева М.Ю. </a:t>
            </a: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Логоритмика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в детском саду. – Ярославль: Академия развития, 2006г.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Громова О.Н., Прокопенко Т.А. Игры-забавы по развитию мелкой моторики у детей. – М.: Гном и Д, 2002г.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Картушина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М,Ю. Зеленый огонек здоровья. СПб, 2004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endParaRPr lang="ru-RU" sz="1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91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sz="14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000" i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ЛИТЕРАТУРА</a:t>
            </a:r>
            <a:endParaRPr lang="ru-RU" sz="20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Картушина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М.Ю. Конспекты </a:t>
            </a: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логоритмических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занятий тс детьми 6 –7 лет. –М.: «ТЦ Сфера», 2008г.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Картушина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М.Ю. </a:t>
            </a: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Логоритмические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занятия в детском саду. – М.: «ТЦ Сфера», 2003г.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Крупенчук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О.И., Воробьева Т.А. Исправляем произношение: Комплексная методика коррекции артикуляционной расстройств. – СПб.: «Литера», 2007г.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Лазарев М.Л. Здравствуй! Книги песен ч.1-4 – М.: «Мнемозина», 2007г.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Нищева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Н.В. Система коррекционной работы в логопедической группе для детей с общим недоразвитием речи. – СПб: «ДЕТСТВО – ПРЕСС», 2001г.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Программа логопедической работы по преодолению общего недоразвития речи у детей/ под </a:t>
            </a: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ред.Т.Б.Филичевой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, Г.В. Чиркиной, М.: «Просвещение», 2008г.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Система музыкально-оздоровительной работы в детском саду/ авт.-сост. </a:t>
            </a:r>
            <a:r>
              <a:rPr lang="ru-RU" sz="20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О.Н.Арсеневская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– Волгоград: Учитель, 2010г.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Филичева Т.Б., Чиркина Г.В. Устранение общего недоразвития речи у детей дошкольного возраста. – М.: Айрис-пресс, 2005г.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Щербакова Н.А. От музыки к движению и речи. Выпуск 1. – М.: Гном и Д, 2001г.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Щербакова Н.А. От музыки к движению и речи. Выпуск 2. – М.: Гном и Д, 2001г.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Щербакова Н.А. От музыки к движению и речи. Выпуск 3. – М.: Гном и Д, 2001г.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Щербакова Н.А. От музыки к движению и речи. Выпуск 4. – М.: Гном и Д, 2001г. </a:t>
            </a:r>
            <a:endParaRPr lang="ru-RU" sz="20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3999" cy="66437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85728"/>
            <a:ext cx="91440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000" b="1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Логоритмика</a:t>
            </a:r>
            <a:r>
              <a:rPr lang="ru-RU" alt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один из разделов логопедии и дефектологии, изучающий закономерности развития, воспитания, нарушений психомоторных функций в синдроме речевой патологии.</a:t>
            </a:r>
          </a:p>
          <a:p>
            <a:endParaRPr lang="ru-RU" alt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altLang="ru-RU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Европа, начало 20 века – появление системы «ритмического воспитания», основоположник    Эмиль Жак </a:t>
            </a:r>
            <a:r>
              <a:rPr lang="ru-RU" altLang="ru-RU" sz="20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Далькроз</a:t>
            </a:r>
            <a:r>
              <a:rPr lang="ru-RU" altLang="ru-RU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– швейцарский педагог и музыкант.</a:t>
            </a:r>
          </a:p>
          <a:p>
            <a:endParaRPr lang="ru-RU" altLang="ru-RU" sz="20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Россия, 30-е годы 20 века – В.А. Гиляровский, Н.А. Власова предложили использовать логопедическую ритмику для коррекции речевых нарушений.</a:t>
            </a:r>
          </a:p>
          <a:p>
            <a:endParaRPr lang="ru-RU" sz="20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Сегодня 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логопедическая ритмика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является обязательным компонентом в системе коррекционно-воспитательной  работы с детьми в логопедической группе. 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Этому вопросу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посвещены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работы Волковой Г.А.,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Картушиной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М.Ю, 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Анищенковой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А.С. и других</a:t>
            </a:r>
            <a:endParaRPr lang="ru-RU" alt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4291"/>
            <a:ext cx="9144000" cy="66437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28604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логоритмикА</a:t>
            </a:r>
            <a:endParaRPr lang="ru-RU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это система музыкально – двигательных и </a:t>
            </a:r>
          </a:p>
          <a:p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рече</a:t>
            </a: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 двигательных заданий и упражнений.</a:t>
            </a:r>
          </a:p>
          <a:p>
            <a:endParaRPr lang="ru-RU" sz="3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Слово + Музыка + Движения.</a:t>
            </a:r>
          </a:p>
          <a:p>
            <a:pPr algn="ctr">
              <a:defRPr/>
            </a:pPr>
            <a:endParaRPr lang="ru-RU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4291"/>
            <a:ext cx="9144000" cy="66437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785794"/>
            <a:ext cx="91440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ЛОГОРИТМИКА –</a:t>
            </a:r>
          </a:p>
          <a:p>
            <a:endParaRPr lang="ru-RU" sz="2400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система двигательных упражнений, </a:t>
            </a:r>
          </a:p>
          <a:p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которых различные движения (корпуса, головы, рук, ног,  координируются с произношением специального речевого материала …</a:t>
            </a:r>
          </a:p>
          <a:p>
            <a:endParaRPr lang="ru-RU" sz="2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dmin\Desktop\фон логоритмики\0_eb1aa_2a3d4d5b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3286124"/>
            <a:ext cx="73581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Цель: </a:t>
            </a:r>
            <a:endParaRPr lang="ru-RU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преодоление речевых нарушений путем развития и коррекции неречевых и речевых психических функций и в конечном итоге адаптация ребёнка к условиям внешней и внутренней среды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3999" cy="66437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357166"/>
            <a:ext cx="9144000" cy="5127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ЗАДАЧИ:</a:t>
            </a:r>
            <a:endParaRPr lang="ru-RU" dirty="0" smtClean="0"/>
          </a:p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Активизация высшей психической деятельности через развитие слухового и зрительного внимания;</a:t>
            </a:r>
          </a:p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Развитие слухового и зрительного восприятия;</a:t>
            </a:r>
          </a:p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Увеличение объема памяти;</a:t>
            </a:r>
          </a:p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Развитие двигательного и артикуляционного </a:t>
            </a:r>
            <a:r>
              <a:rPr lang="ru-RU" sz="28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праксиса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Развитие двигательных кинестезий;</a:t>
            </a:r>
          </a:p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Развитие </a:t>
            </a:r>
            <a:r>
              <a:rPr lang="ru-RU" sz="28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соматопространственной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ориентации и зрительно-моторных координаций;</a:t>
            </a:r>
          </a:p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Формирование двигательных навыков.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4291"/>
            <a:ext cx="9144000" cy="6643709"/>
          </a:xfrm>
          <a:prstGeom prst="rect">
            <a:avLst/>
          </a:prstGeom>
          <a:noFill/>
        </p:spPr>
      </p:pic>
      <p:pic>
        <p:nvPicPr>
          <p:cNvPr id="22530" name="Picture 2" descr="C:\Users\admin\Desktop\shema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8715436" cy="5072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3999" cy="66437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428605"/>
            <a:ext cx="8929718" cy="6444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90600" lvl="1" indent="-533400" algn="ctr">
              <a:lnSpc>
                <a:spcPct val="80000"/>
              </a:lnSpc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СТРУКТУРА  или  ЧАСТИ  ЗАНЯТИЯ    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(структура занятия не всегда может включать все перечисленные элементы)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Артикуляционная гимнастика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Чистоговорки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для автоматизации и дифференциации всех звуков в соответствие с возрастом детей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Пальчиковая  гимнастика для развития мелкой моторики руки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Упражнения под музыку на развитие общей моторики для мышечно-двигательного и координационного тренинга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Вокально-артикуляционные упражнения для развития певческих данных и дыхания с музыкальным сопровождением и без него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Фонопедические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упражнения для укрепления гортани и привития навыков речевого дыхания</a:t>
            </a:r>
          </a:p>
          <a:p>
            <a:pPr marL="990600" lvl="1" indent="-533400">
              <a:lnSpc>
                <a:spcPct val="80000"/>
              </a:lnSpc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  <a:buFontTx/>
              <a:buChar char="-"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lvl="1" indent="-533400">
              <a:lnSpc>
                <a:spcPct val="80000"/>
              </a:lnSpc>
              <a:buFontTx/>
              <a:buChar char="-"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1505</Words>
  <Application>Microsoft Office PowerPoint</Application>
  <PresentationFormat>Экран (4:3)</PresentationFormat>
  <Paragraphs>186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Логоритмические игры и упражнения для детей с ОНР</vt:lpstr>
      <vt:lpstr>Мышки</vt:lpstr>
      <vt:lpstr>Посуда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56</cp:revision>
  <dcterms:created xsi:type="dcterms:W3CDTF">2016-10-14T07:36:04Z</dcterms:created>
  <dcterms:modified xsi:type="dcterms:W3CDTF">2020-11-27T09:46:15Z</dcterms:modified>
</cp:coreProperties>
</file>