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image/x-emf" Extension="emf"/>
  <Default ContentType="application/vnd.openxmlformats-package.relationships+xml" Extension="rels"/>
  <Default ContentType="application/xml" Extension="xml"/>
  <Default ContentType="image/gif" Extension="gif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theme+xml" PartName="/ppt/theme/theme2.xml"/>
  <Override ContentType="application/vnd.openxmlformats-officedocument.presentationml.notesSlide+xml" PartName="/ppt/notesSlides/notesSlide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app.xml" Type="http://schemas.openxmlformats.org/officeDocument/2006/relationships/extended-properties"/><Relationship Id="rId2" Target="docProps/core.xml" Type="http://schemas.openxmlformats.org/package/2006/relationships/metadata/core-properties"/><Relationship Id="rId1" Target="ppt/presentation.xml" Type="http://schemas.openxmlformats.org/officeDocument/2006/relationships/officeDocument"/><Relationship Id="rId4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6"/>
  </p:notesMasterIdLst>
  <p:sldIdLst>
    <p:sldId id="256" r:id="rId2"/>
    <p:sldId id="274" r:id="rId3"/>
    <p:sldId id="257" r:id="rId4"/>
    <p:sldId id="259" r:id="rId5"/>
    <p:sldId id="264" r:id="rId6"/>
    <p:sldId id="278" r:id="rId7"/>
    <p:sldId id="279" r:id="rId8"/>
    <p:sldId id="280" r:id="rId9"/>
    <p:sldId id="283" r:id="rId10"/>
    <p:sldId id="286" r:id="rId11"/>
    <p:sldId id="290" r:id="rId12"/>
    <p:sldId id="263" r:id="rId13"/>
    <p:sldId id="270" r:id="rId14"/>
    <p:sldId id="271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23" autoAdjust="0"/>
    <p:restoredTop sz="94660"/>
  </p:normalViewPr>
  <p:slideViewPr>
    <p:cSldViewPr>
      <p:cViewPr varScale="1">
        <p:scale>
          <a:sx n="85" d="100"/>
          <a:sy n="85" d="100"/>
        </p:scale>
        <p:origin x="786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0B19C2-6E2B-492D-8223-88AB440FB8EB}" type="datetimeFigureOut">
              <a:rPr lang="ru-RU" smtClean="0"/>
              <a:pPr/>
              <a:t>16.02.2020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A621A3-38C5-4423-9007-699C252055E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A621A3-38C5-4423-9007-699C252055E8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13C2F-CAD8-442D-8F0F-DB36ED6D8EDB}" type="datetime1">
              <a:rPr lang="ru-RU" smtClean="0"/>
              <a:pPr/>
              <a:t>16.02.2020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9071A-3D1D-4C8E-90DE-D259DEF415D9}" type="datetime1">
              <a:rPr lang="ru-RU" smtClean="0"/>
              <a:pPr/>
              <a:t>16.02.2020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BF0A6-83F8-40B8-885C-5DFC6C9AC0F7}" type="datetime1">
              <a:rPr lang="ru-RU" smtClean="0"/>
              <a:pPr/>
              <a:t>16.02.2020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475F7-8133-4713-9CEF-483BFFE5CDAD}" type="datetime1">
              <a:rPr lang="ru-RU" smtClean="0"/>
              <a:pPr/>
              <a:t>16.02.2020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F293F-C3DB-4C9A-9652-B924184AA964}" type="datetime1">
              <a:rPr lang="ru-RU" smtClean="0"/>
              <a:pPr/>
              <a:t>16.02.2020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DFE13-B275-43A8-8F76-45EE5A88B2DF}" type="datetime1">
              <a:rPr lang="ru-RU" smtClean="0"/>
              <a:pPr/>
              <a:t>16.02.2020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3352E4-F710-42DE-B3DD-7AA22FB5FCD3}" type="datetime1">
              <a:rPr lang="ru-RU" smtClean="0"/>
              <a:pPr/>
              <a:t>16.02.2020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5CF9B-B18C-42CA-9438-0A0AC8ECE885}" type="datetime1">
              <a:rPr lang="ru-RU" smtClean="0"/>
              <a:pPr/>
              <a:t>16.02.2020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6F7A2-AEE9-4435-906B-D58197A8486D}" type="datetime1">
              <a:rPr lang="ru-RU" smtClean="0"/>
              <a:pPr/>
              <a:t>16.02.2020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DDE8A-C414-4C7A-92D9-280CBE20B68D}" type="datetime1">
              <a:rPr lang="ru-RU" smtClean="0"/>
              <a:pPr/>
              <a:t>16.02.2020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F70F7-BAD3-4B73-8249-5D70775A4AE3}" type="datetime1">
              <a:rPr lang="ru-RU" smtClean="0"/>
              <a:pPr/>
              <a:t>16.02.2020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9F4D525-D8B5-44D7-BDBE-0749582DADAE}" type="datetime1">
              <a:rPr lang="ru-RU" smtClean="0"/>
              <a:pPr/>
              <a:t>16.02.2020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 ?><Relationships xmlns="http://schemas.openxmlformats.org/package/2006/relationships"><Relationship Id="rId3" Target="../media/image14.jpeg" Type="http://schemas.openxmlformats.org/officeDocument/2006/relationships/image"/><Relationship Id="rId2" Target="../media/image13.jpeg" Type="http://schemas.openxmlformats.org/officeDocument/2006/relationships/image"/><Relationship Id="rId1" Target="../slideLayouts/slideLayout4.xml" Type="http://schemas.openxmlformats.org/officeDocument/2006/relationships/slideLayout"/><Relationship Id="rId5" Target="../media/image16.jpeg" Type="http://schemas.openxmlformats.org/officeDocument/2006/relationships/image"/><Relationship Id="rId4" Target="../media/image15.jpeg" Type="http://schemas.openxmlformats.org/officeDocument/2006/relationships/image"/></Relationships>
</file>

<file path=ppt/slides/_rels/slide11.xml.rels><?xml version="1.0" encoding="UTF-8" standalone="yes" ?><Relationships xmlns="http://schemas.openxmlformats.org/package/2006/relationships"><Relationship Id="rId3" Target="../media/image18.jpeg" Type="http://schemas.openxmlformats.org/officeDocument/2006/relationships/image"/><Relationship Id="rId2" Target="../media/image17.jpeg" Type="http://schemas.openxmlformats.org/officeDocument/2006/relationships/image"/><Relationship Id="rId1" Target="../slideLayouts/slideLayout7.xml" Type="http://schemas.openxmlformats.org/officeDocument/2006/relationships/slideLayout"/><Relationship Id="rId4" Target="../media/image19.jpeg" Type="http://schemas.openxmlformats.org/officeDocument/2006/relationships/image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 ?><Relationships xmlns="http://schemas.openxmlformats.org/package/2006/relationships"><Relationship Id="rId3" Target="../media/image22.jpeg" Type="http://schemas.openxmlformats.org/officeDocument/2006/relationships/image"/><Relationship Id="rId2" Target="../notesSlides/notesSlide1.xml" Type="http://schemas.openxmlformats.org/officeDocument/2006/relationships/notesSlide"/><Relationship Id="rId1" Target="../slideLayouts/slideLayout2.xml" Type="http://schemas.openxmlformats.org/officeDocument/2006/relationships/slideLayout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 ?><Relationships xmlns="http://schemas.openxmlformats.org/package/2006/relationships"><Relationship Id="rId3" Target="../media/image10.jpeg" Type="http://schemas.openxmlformats.org/officeDocument/2006/relationships/image"/><Relationship Id="rId2" Target="../media/image9.jpeg" Type="http://schemas.openxmlformats.org/officeDocument/2006/relationships/image"/><Relationship Id="rId1" Target="../slideLayouts/slideLayout8.xml" Type="http://schemas.openxmlformats.org/officeDocument/2006/relationships/slideLayout"/><Relationship Id="rId5" Target="../media/image12.jpeg" Type="http://schemas.openxmlformats.org/officeDocument/2006/relationships/image"/><Relationship Id="rId4" Target="../media/image11.jpeg" Type="http://schemas.openxmlformats.org/officeDocument/2006/relationships/image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704088"/>
            <a:ext cx="5072066" cy="5796746"/>
          </a:xfrm>
        </p:spPr>
        <p:txBody>
          <a:bodyPr>
            <a:normAutofit/>
          </a:bodyPr>
          <a:lstStyle/>
          <a:p>
            <a:pPr algn="l"/>
            <a:r>
              <a:rPr lang="ru-RU" sz="2400" dirty="0" smtClean="0">
                <a:solidFill>
                  <a:schemeClr val="tx2">
                    <a:lumMod val="10000"/>
                  </a:schemeClr>
                </a:solidFill>
              </a:rPr>
              <a:t/>
            </a:r>
            <a:br>
              <a:rPr lang="ru-RU" sz="2400" dirty="0" smtClean="0">
                <a:solidFill>
                  <a:schemeClr val="tx2">
                    <a:lumMod val="10000"/>
                  </a:schemeClr>
                </a:solidFill>
              </a:rPr>
            </a:br>
            <a:r>
              <a:rPr lang="ru-RU" sz="2400" dirty="0" smtClean="0">
                <a:solidFill>
                  <a:schemeClr val="tx2">
                    <a:lumMod val="10000"/>
                  </a:schemeClr>
                </a:solidFill>
              </a:rPr>
              <a:t/>
            </a:r>
            <a:br>
              <a:rPr lang="ru-RU" sz="2400" dirty="0" smtClean="0">
                <a:solidFill>
                  <a:schemeClr val="tx2">
                    <a:lumMod val="10000"/>
                  </a:schemeClr>
                </a:solidFill>
              </a:rPr>
            </a:br>
            <a:r>
              <a:rPr lang="ru-RU" sz="2400" dirty="0" smtClean="0">
                <a:solidFill>
                  <a:schemeClr val="tx2">
                    <a:lumMod val="10000"/>
                  </a:schemeClr>
                </a:solidFill>
              </a:rPr>
              <a:t/>
            </a:r>
            <a:br>
              <a:rPr lang="ru-RU" sz="2400" dirty="0" smtClean="0">
                <a:solidFill>
                  <a:schemeClr val="tx2">
                    <a:lumMod val="10000"/>
                  </a:schemeClr>
                </a:solidFill>
              </a:rPr>
            </a:br>
            <a:r>
              <a:rPr lang="ru-RU" sz="2400" dirty="0" smtClean="0">
                <a:solidFill>
                  <a:schemeClr val="tx2">
                    <a:lumMod val="10000"/>
                  </a:schemeClr>
                </a:solidFill>
              </a:rPr>
              <a:t/>
            </a:r>
            <a:br>
              <a:rPr lang="ru-RU" sz="2400" dirty="0" smtClean="0">
                <a:solidFill>
                  <a:schemeClr val="tx2">
                    <a:lumMod val="10000"/>
                  </a:schemeClr>
                </a:solidFill>
              </a:rPr>
            </a:br>
            <a:r>
              <a:rPr lang="ru-RU" sz="2400" dirty="0" smtClean="0">
                <a:solidFill>
                  <a:schemeClr val="tx2">
                    <a:lumMod val="10000"/>
                  </a:schemeClr>
                </a:solidFill>
              </a:rPr>
              <a:t/>
            </a:r>
            <a:br>
              <a:rPr lang="ru-RU" sz="2400" dirty="0" smtClean="0">
                <a:solidFill>
                  <a:schemeClr val="tx2">
                    <a:lumMod val="10000"/>
                  </a:schemeClr>
                </a:solidFill>
              </a:rPr>
            </a:br>
            <a:r>
              <a:rPr lang="ru-RU" sz="2400" dirty="0" smtClean="0">
                <a:solidFill>
                  <a:schemeClr val="tx2">
                    <a:lumMod val="10000"/>
                  </a:schemeClr>
                </a:solidFill>
              </a:rPr>
              <a:t/>
            </a:r>
            <a:br>
              <a:rPr lang="ru-RU" sz="2400" dirty="0" smtClean="0">
                <a:solidFill>
                  <a:schemeClr val="tx2">
                    <a:lumMod val="10000"/>
                  </a:schemeClr>
                </a:solidFill>
              </a:rPr>
            </a:br>
            <a:r>
              <a:rPr lang="ru-RU" sz="2400" dirty="0" smtClean="0">
                <a:solidFill>
                  <a:schemeClr val="tx2">
                    <a:lumMod val="10000"/>
                  </a:schemeClr>
                </a:solidFill>
              </a:rPr>
              <a:t/>
            </a:r>
            <a:br>
              <a:rPr lang="ru-RU" sz="2400" dirty="0" smtClean="0">
                <a:solidFill>
                  <a:schemeClr val="tx2">
                    <a:lumMod val="10000"/>
                  </a:schemeClr>
                </a:solidFill>
              </a:rPr>
            </a:br>
            <a:endParaRPr lang="ru-RU" sz="2800" dirty="0">
              <a:solidFill>
                <a:schemeClr val="tx1"/>
              </a:solidFill>
              <a:effectLst/>
              <a:latin typeface="+mn-lt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14282" y="428604"/>
            <a:ext cx="4857784" cy="505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Муниципальное дошкольное образовательное учреждение «Центр развития ребенка – детский сад № 4 п. Майский Белгородского района  Белгородской области»</a:t>
            </a:r>
          </a:p>
          <a:p>
            <a:endParaRPr lang="ru-RU" dirty="0" smtClean="0"/>
          </a:p>
          <a:p>
            <a:pPr indent="539750" algn="ctr">
              <a:lnSpc>
                <a:spcPct val="115000"/>
              </a:lnSpc>
              <a:spcAft>
                <a:spcPts val="0"/>
              </a:spcAft>
            </a:pPr>
            <a:r>
              <a:rPr lang="ru-RU" sz="2800" b="1" dirty="0" smtClean="0"/>
              <a:t>Исследовательская работа  на тему :</a:t>
            </a:r>
            <a:r>
              <a:rPr lang="ru-RU" sz="28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«Почему предметы падают вниз?»</a:t>
            </a:r>
            <a:endParaRPr lang="ru-RU" sz="2000" dirty="0" smtClean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/>
              <a:t> </a:t>
            </a:r>
            <a:endParaRPr lang="ru-RU" dirty="0" smtClean="0"/>
          </a:p>
          <a:p>
            <a:r>
              <a:rPr lang="ru-RU" sz="2000" b="1" dirty="0" smtClean="0"/>
              <a:t>Выполнил: </a:t>
            </a:r>
            <a:r>
              <a:rPr lang="ru-RU" sz="2000" b="1" dirty="0" err="1" smtClean="0"/>
              <a:t>Рипей</a:t>
            </a:r>
            <a:r>
              <a:rPr lang="ru-RU" sz="2000" b="1" dirty="0" smtClean="0"/>
              <a:t> Роман (7лет)</a:t>
            </a:r>
          </a:p>
          <a:p>
            <a:r>
              <a:rPr lang="ru-RU" sz="2000" b="1" dirty="0" smtClean="0"/>
              <a:t>Руководитель : Шкуренко Н.М</a:t>
            </a:r>
            <a:r>
              <a:rPr lang="ru-RU" sz="2400" b="1" dirty="0" smtClean="0"/>
              <a:t>.</a:t>
            </a:r>
          </a:p>
          <a:p>
            <a:endParaRPr lang="ru-RU" dirty="0" smtClean="0"/>
          </a:p>
          <a:p>
            <a:r>
              <a:rPr lang="ru-RU" sz="1600" dirty="0" smtClean="0"/>
              <a:t>                                </a:t>
            </a:r>
            <a:endParaRPr lang="ru-RU" sz="1600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1691680" y="6356350"/>
            <a:ext cx="3227784" cy="365125"/>
          </a:xfrm>
        </p:spPr>
        <p:txBody>
          <a:bodyPr/>
          <a:lstStyle/>
          <a:p>
            <a:pPr lvl="0" algn="l"/>
            <a:endParaRPr lang="ru-RU" sz="1800" dirty="0">
              <a:solidFill>
                <a:prstClr val="black"/>
              </a:solidFill>
            </a:endParaRPr>
          </a:p>
          <a:p>
            <a:pPr lvl="0" algn="l"/>
            <a:r>
              <a:rPr lang="ru-RU" sz="1600" dirty="0">
                <a:solidFill>
                  <a:prstClr val="black"/>
                </a:solidFill>
              </a:rPr>
              <a:t>                     </a:t>
            </a:r>
            <a:r>
              <a:rPr lang="ru-RU" sz="1600" dirty="0" smtClean="0">
                <a:solidFill>
                  <a:prstClr val="black"/>
                </a:solidFill>
              </a:rPr>
              <a:t>п. Майский </a:t>
            </a:r>
            <a:r>
              <a:rPr lang="ru-RU" sz="1600" dirty="0" smtClean="0">
                <a:solidFill>
                  <a:prstClr val="black"/>
                </a:solidFill>
              </a:rPr>
              <a:t>2020 </a:t>
            </a:r>
            <a:r>
              <a:rPr lang="ru-RU" sz="1600" dirty="0" smtClean="0">
                <a:solidFill>
                  <a:prstClr val="black"/>
                </a:solidFill>
              </a:rPr>
              <a:t>год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9464" y="548680"/>
            <a:ext cx="3973016" cy="580767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 b="1" dirty="0">
                <a:solidFill>
                  <a:prstClr val="black"/>
                </a:solidFill>
                <a:latin typeface="Times New Roman"/>
                <a:ea typeface="Times New Roman" panose="02020603050405020304" pitchFamily="18" charset="0"/>
                <a:cs typeface="Times New Roman" panose="02020603050405020304" pitchFamily="18" charset="0"/>
              </a:rPr>
              <a:t>Опыт 3. Земное притяжение проявляется вокруг нас повсюду. </a:t>
            </a:r>
            <a:br>
              <a:rPr lang="ru-RU" sz="2000" b="1" dirty="0">
                <a:solidFill>
                  <a:prstClr val="black"/>
                </a:solidFill>
                <a:latin typeface="Times New Roman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412776"/>
            <a:ext cx="3818648" cy="5041915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sz="18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- Пуговица</a:t>
            </a:r>
            <a:r>
              <a:rPr lang="ru-RU" sz="1900" dirty="0">
                <a:ea typeface="Times New Roman" panose="02020603050405020304" pitchFamily="18" charset="0"/>
                <a:cs typeface="Times New Roman" panose="02020603050405020304" pitchFamily="18" charset="0"/>
              </a:rPr>
              <a:t>, оторвавшаяся от вещи, притягивается не к человеку, а падает на землю, хотя человек находится ближе к пуговице, чем земля. Но масса Земли во много раз больше, чем масса человека, поэтому пуговица притягивается к земле. </a:t>
            </a:r>
          </a:p>
          <a:p>
            <a:pPr marL="0" indent="0">
              <a:buNone/>
            </a:pPr>
            <a:r>
              <a:rPr lang="ru-RU" sz="1900" dirty="0" smtClean="0">
                <a:solidFill>
                  <a:prstClr val="black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- Космический </a:t>
            </a:r>
            <a:r>
              <a:rPr lang="ru-RU" sz="1900" dirty="0">
                <a:solidFill>
                  <a:prstClr val="black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корабль, покидая Землю, выходит на околоземную круговую орбиту. Он становится искусственным спутником Земли. Земное притяжение на корабле перестает действовать, наступает состояние невесомости</a:t>
            </a:r>
            <a:r>
              <a:rPr lang="ru-RU" sz="1900" dirty="0" smtClean="0">
                <a:solidFill>
                  <a:prstClr val="black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ru-RU" sz="1900" dirty="0" smtClean="0">
                <a:solidFill>
                  <a:prstClr val="black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>
                <a:ea typeface="Times New Roman" panose="02020603050405020304" pitchFamily="18" charset="0"/>
                <a:cs typeface="Times New Roman" panose="02020603050405020304" pitchFamily="18" charset="0"/>
              </a:rPr>
              <a:t>- Вниз падают листья с деревьев</a:t>
            </a:r>
            <a:r>
              <a:rPr lang="ru-RU" sz="19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endParaRPr lang="ru-RU" sz="14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800" dirty="0">
                <a:solidFill>
                  <a:prstClr val="black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b="1" dirty="0">
                <a:solidFill>
                  <a:prstClr val="black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Вывод: мы убедились, что Земное притяжение вокруг нас повсюду</a:t>
            </a:r>
          </a:p>
          <a:p>
            <a:pPr marL="0" indent="0">
              <a:buNone/>
            </a:pPr>
            <a:endParaRPr lang="ru-RU" sz="2000" dirty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495800" y="1841196"/>
            <a:ext cx="1828959" cy="2213040"/>
          </a:xfrm>
          <a:prstGeom prst="rect">
            <a:avLst/>
          </a:prstGeom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10</a:t>
            </a:fld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01713" y="1847088"/>
            <a:ext cx="1853345" cy="2213040"/>
          </a:xfrm>
          <a:prstGeom prst="rect">
            <a:avLst/>
          </a:prstGeom>
        </p:spPr>
      </p:pic>
      <p:pic>
        <p:nvPicPr>
          <p:cNvPr id="8" name="Рисунок 7" descr="Коллекция заблуждений: причина невесомости на орбите - отсутствие гравитации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4302042"/>
            <a:ext cx="1948408" cy="2152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 descr="Картинки по запросу Вниз падают листья с деревьев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4160" y="4273467"/>
            <a:ext cx="1790898" cy="21812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027415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25C68B6-61C2-468F-89AB-4B9F7531AA68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srgbClr val="04617B">
                    <a:shade val="90000"/>
                  </a:srgbClr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53250" y="188639"/>
            <a:ext cx="2371550" cy="1780161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563888" y="1988840"/>
            <a:ext cx="5472608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Под действием силы тяжести сходят с гор опасные лавины, существуют камнепады. Сила притяжения мешает спортсменам прыгать высоко и далеко, мешает взлету самолетов и ракет. Лифты, подъемные краны и многие другие механизмы работают для преодоления силы тяжести. Земное притяжение, таким образом, может играть как положительную роль, так и отрицательную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 Если бы не было земного притяжения, то дома съехали бы со своих фундаментов, вода выплеснулась бы из морей и океанов, воздух мгновенно улетел бы весь в космос, - и нам нечем было бы дышать. И мы сами, если бы нас не притягивала Земля, превратились бы в космических странников, а рядом с нами летали бы слоны и бегемоты, словно пушинки.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pic>
        <p:nvPicPr>
          <p:cNvPr id="6" name="Рисунок 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20" y="188640"/>
            <a:ext cx="2771140" cy="2427605"/>
          </a:xfrm>
          <a:prstGeom prst="rect">
            <a:avLst/>
          </a:prstGeom>
          <a:noFill/>
        </p:spPr>
      </p:pic>
      <p:pic>
        <p:nvPicPr>
          <p:cNvPr id="7" name="Рисунок 6" descr="C:\Users\Наталья\Desktop\ttc_na_rublevke-012-768x1024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20" y="3356992"/>
            <a:ext cx="2771140" cy="235637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3963602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571480"/>
            <a:ext cx="7715304" cy="2065432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ru-RU" sz="2000" b="1" dirty="0" smtClean="0">
                <a:solidFill>
                  <a:schemeClr val="tx1"/>
                </a:solidFill>
              </a:rPr>
              <a:t/>
            </a:r>
            <a:br>
              <a:rPr lang="ru-RU" sz="2000" b="1" dirty="0" smtClean="0">
                <a:solidFill>
                  <a:schemeClr val="tx1"/>
                </a:solidFill>
              </a:rPr>
            </a:br>
            <a:endParaRPr lang="ru-RU" sz="1400" b="1" dirty="0" smtClean="0">
              <a:solidFill>
                <a:schemeClr val="tx1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12</a:t>
            </a:fld>
            <a:endParaRPr lang="ru-RU"/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 flipV="1">
            <a:off x="785786" y="571480"/>
            <a:ext cx="2202038" cy="121216"/>
          </a:xfrm>
          <a:prstGeom prst="rect">
            <a:avLst/>
          </a:prstGeom>
        </p:spPr>
        <p:txBody>
          <a:bodyPr vert="horz" lIns="0" rIns="0" bIns="0" anchor="b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0" name="Picture 5" descr="C:\Documents and Settings\Дом\Рабочий стол\1139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195809">
            <a:off x="7424612" y="5192072"/>
            <a:ext cx="1473576" cy="941315"/>
          </a:xfrm>
          <a:prstGeom prst="rect">
            <a:avLst/>
          </a:prstGeom>
          <a:noFill/>
        </p:spPr>
      </p:pic>
      <p:pic>
        <p:nvPicPr>
          <p:cNvPr id="8" name="Picture 5" descr="C:\Documents and Settings\Дом\Рабочий стол\1139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195809">
            <a:off x="44213" y="222964"/>
            <a:ext cx="1473576" cy="941315"/>
          </a:xfrm>
          <a:prstGeom prst="rect">
            <a:avLst/>
          </a:prstGeom>
          <a:noFill/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6390" y="944657"/>
            <a:ext cx="7233566" cy="532872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loud"/>
          <p:cNvSpPr>
            <a:spLocks noChangeAspect="1" noEditPoints="1" noChangeArrowheads="1"/>
          </p:cNvSpPr>
          <p:nvPr/>
        </p:nvSpPr>
        <p:spPr bwMode="auto">
          <a:xfrm>
            <a:off x="285720" y="2492896"/>
            <a:ext cx="8630424" cy="4150814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>
              <a:defRPr/>
            </a:pPr>
            <a:endParaRPr lang="ru-RU" sz="2000" dirty="0" smtClean="0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28926" y="1000108"/>
            <a:ext cx="6215074" cy="785818"/>
          </a:xfrm>
          <a:ln>
            <a:noFill/>
          </a:ln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Выводы и заключение</a:t>
            </a:r>
            <a:r>
              <a:rPr lang="ru-RU" dirty="0" smtClean="0">
                <a:solidFill>
                  <a:schemeClr val="tx1"/>
                </a:solidFill>
              </a:rPr>
              <a:t>: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071670" y="3356992"/>
            <a:ext cx="6244746" cy="2808312"/>
          </a:xfrm>
        </p:spPr>
        <p:txBody>
          <a:bodyPr>
            <a:normAutofit fontScale="47500" lnSpcReduction="20000"/>
          </a:bodyPr>
          <a:lstStyle/>
          <a:p>
            <a:pPr>
              <a:buNone/>
            </a:pPr>
            <a:endParaRPr lang="ru-RU" sz="800" dirty="0" smtClean="0"/>
          </a:p>
          <a:p>
            <a:pPr>
              <a:buNone/>
            </a:pPr>
            <a:endParaRPr lang="ru-RU" sz="8000" i="1" dirty="0" smtClean="0"/>
          </a:p>
          <a:p>
            <a:pPr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8000" dirty="0" smtClean="0"/>
              <a:t> </a:t>
            </a:r>
            <a:r>
              <a:rPr lang="ru-RU" sz="48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Моя </a:t>
            </a:r>
            <a:r>
              <a:rPr lang="ru-RU" sz="4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гипотеза подтвердилась </a:t>
            </a:r>
            <a:r>
              <a:rPr lang="ru-RU" sz="4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 земное притяжение существует, и оно вокруг нас повсюду. Земное притяжение зависит от массы тела, от расстояния между телами</a:t>
            </a:r>
            <a:endParaRPr lang="ru-RU" sz="40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buNone/>
            </a:pPr>
            <a:r>
              <a:rPr lang="ru-RU" sz="4500" b="1" dirty="0" smtClean="0"/>
              <a:t>.</a:t>
            </a:r>
          </a:p>
          <a:p>
            <a:pPr>
              <a:buNone/>
            </a:pPr>
            <a:endParaRPr lang="ru-RU" sz="8000" dirty="0" smtClean="0"/>
          </a:p>
          <a:p>
            <a:endParaRPr lang="ru-RU" sz="3000" b="1" dirty="0" smtClean="0"/>
          </a:p>
          <a:p>
            <a:endParaRPr lang="ru-RU" sz="2800" b="1" dirty="0" smtClean="0">
              <a:latin typeface="Arial" charset="0"/>
            </a:endParaRPr>
          </a:p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13</a:t>
            </a:fld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512" y="186746"/>
            <a:ext cx="3974937" cy="338627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285728"/>
            <a:ext cx="7772400" cy="1362456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Список использованных источников: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idx="1"/>
          </p:nvPr>
        </p:nvSpPr>
        <p:spPr>
          <a:xfrm>
            <a:off x="571472" y="1857364"/>
            <a:ext cx="7772400" cy="3731876"/>
          </a:xfrm>
        </p:spPr>
        <p:txBody>
          <a:bodyPr>
            <a:normAutofit/>
          </a:bodyPr>
          <a:lstStyle/>
          <a:p>
            <a:pPr indent="539750" algn="just">
              <a:lnSpc>
                <a:spcPct val="115000"/>
              </a:lnSpc>
              <a:spcAft>
                <a:spcPts val="0"/>
              </a:spcAft>
            </a:pPr>
            <a:r>
              <a:rPr lang="ru-RU" sz="1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Литература.</a:t>
            </a:r>
          </a:p>
          <a:p>
            <a:pPr indent="539750" algn="just">
              <a:lnSpc>
                <a:spcPct val="115000"/>
              </a:lnSpc>
              <a:spcAft>
                <a:spcPts val="0"/>
              </a:spcAft>
            </a:pPr>
            <a:r>
              <a:rPr lang="ru-RU" sz="18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1. Большая </a:t>
            </a:r>
            <a:r>
              <a:rPr lang="ru-RU" sz="1800" dirty="0">
                <a:ea typeface="Times New Roman" panose="02020603050405020304" pitchFamily="18" charset="0"/>
                <a:cs typeface="Times New Roman" panose="02020603050405020304" pitchFamily="18" charset="0"/>
              </a:rPr>
              <a:t>книга экспериментов. /Под ред. </a:t>
            </a:r>
            <a:r>
              <a:rPr lang="ru-RU" sz="1800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Антонеллы</a:t>
            </a:r>
            <a:r>
              <a:rPr lang="ru-RU" sz="1800" dirty="0">
                <a:ea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1800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Майяни:Б</a:t>
            </a:r>
            <a:r>
              <a:rPr lang="ru-RU" sz="1800" dirty="0">
                <a:ea typeface="Times New Roman" panose="02020603050405020304" pitchFamily="18" charset="0"/>
                <a:cs typeface="Times New Roman" panose="02020603050405020304" pitchFamily="18" charset="0"/>
              </a:rPr>
              <a:t> 79. </a:t>
            </a:r>
            <a:r>
              <a:rPr lang="ru-RU" sz="18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    Пер </a:t>
            </a:r>
            <a:r>
              <a:rPr lang="ru-RU" sz="1800" dirty="0">
                <a:ea typeface="Times New Roman" panose="02020603050405020304" pitchFamily="18" charset="0"/>
                <a:cs typeface="Times New Roman" panose="02020603050405020304" pitchFamily="18" charset="0"/>
              </a:rPr>
              <a:t>с ит. Э.И. Мотылевой.-М.:РОСМЕН,2018.-264 с</a:t>
            </a:r>
            <a:r>
              <a:rPr lang="ru-RU" sz="18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indent="539750" algn="just">
              <a:lnSpc>
                <a:spcPct val="115000"/>
              </a:lnSpc>
              <a:spcAft>
                <a:spcPts val="0"/>
              </a:spcAft>
            </a:pPr>
            <a:r>
              <a:rPr lang="ru-RU" sz="18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2.</a:t>
            </a:r>
            <a:r>
              <a:rPr lang="ru-RU" sz="1800" dirty="0"/>
              <a:t> https://</a:t>
            </a:r>
            <a:r>
              <a:rPr lang="ru-RU" sz="1800" dirty="0" smtClean="0"/>
              <a:t>libtime.ru/physicist/sila-vsemirnogo-tyagoteniya.html. </a:t>
            </a:r>
          </a:p>
          <a:p>
            <a:pPr indent="539750" algn="just">
              <a:lnSpc>
                <a:spcPct val="115000"/>
              </a:lnSpc>
              <a:spcAft>
                <a:spcPts val="0"/>
              </a:spcAft>
            </a:pPr>
            <a:r>
              <a:rPr lang="ru-RU" sz="1800" dirty="0" smtClean="0"/>
              <a:t>3.</a:t>
            </a:r>
            <a:r>
              <a:rPr lang="en-US" sz="1800" dirty="0" smtClean="0"/>
              <a:t> </a:t>
            </a:r>
            <a:r>
              <a:rPr lang="en-US" sz="1800" dirty="0"/>
              <a:t>https://</a:t>
            </a:r>
            <a:r>
              <a:rPr lang="en-US" sz="1800" dirty="0" smtClean="0"/>
              <a:t>www.youtube.com/watch?v=w311PjX_rWw</a:t>
            </a:r>
            <a:endParaRPr lang="ru-RU" sz="1800" dirty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 pitchFamily="34" charset="0"/>
              <a:buChar char="•"/>
            </a:pPr>
            <a:endParaRPr lang="ru-RU" dirty="0" smtClean="0"/>
          </a:p>
          <a:p>
            <a:pPr>
              <a:buFont typeface="Arial" pitchFamily="34" charset="0"/>
              <a:buChar char="•"/>
            </a:pPr>
            <a:endParaRPr lang="ru-RU" dirty="0" smtClean="0"/>
          </a:p>
          <a:p>
            <a:pPr>
              <a:buFont typeface="Arial" pitchFamily="34" charset="0"/>
              <a:buChar char="•"/>
            </a:pPr>
            <a:endParaRPr lang="ru-RU" dirty="0" smtClean="0"/>
          </a:p>
          <a:p>
            <a:pPr>
              <a:buFont typeface="Arial" pitchFamily="34" charset="0"/>
              <a:buChar char="•"/>
            </a:pPr>
            <a:endParaRPr lang="ru-RU" dirty="0" smtClean="0"/>
          </a:p>
          <a:p>
            <a:pPr>
              <a:buFont typeface="Arial" pitchFamily="34" charset="0"/>
              <a:buChar char="•"/>
            </a:pPr>
            <a:endParaRPr lang="ru-RU" dirty="0"/>
          </a:p>
        </p:txBody>
      </p:sp>
      <p:pic>
        <p:nvPicPr>
          <p:cNvPr id="25602" name="Picture 2" descr="C:\Documents and Settings\Дом\Рабочий стол\.shortcut-article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85750"/>
            <a:ext cx="1128713" cy="1128713"/>
          </a:xfrm>
          <a:prstGeom prst="rect">
            <a:avLst/>
          </a:prstGeom>
          <a:noFill/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14</a:t>
            </a:fld>
            <a:endParaRPr lang="ru-RU"/>
          </a:p>
        </p:txBody>
      </p:sp>
      <p:pic>
        <p:nvPicPr>
          <p:cNvPr id="8" name="Picture 1" descr="D:\школа 1\картинки\сова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4999549"/>
            <a:ext cx="1114424" cy="1597741"/>
          </a:xfrm>
          <a:prstGeom prst="rect">
            <a:avLst/>
          </a:prstGeom>
          <a:noFill/>
        </p:spPr>
      </p:pic>
      <p:pic>
        <p:nvPicPr>
          <p:cNvPr id="9" name="Picture 1" descr="D:\школа 1\картинки\сова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27565" y="4931996"/>
            <a:ext cx="1114424" cy="159774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</a:t>
            </a:fld>
            <a:endParaRPr lang="ru-RU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57158" y="316707"/>
            <a:ext cx="8572560" cy="3185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539750" algn="just">
              <a:lnSpc>
                <a:spcPct val="115000"/>
              </a:lnSpc>
              <a:spcAft>
                <a:spcPts val="0"/>
              </a:spcAft>
            </a:pP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Играя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 мячиком, я удивлялся, что если бросить мяч вверх, кинуть горизонтально или просто выпустить его из рук, то он постоянно падает на Землю. Как бы высоко я не бросил мяч, он всё равно опускался на Землю. Я спросил у мамы, как это получается? Оказывается, что все тела притягиваются к Земле и сила притяжения играет очень большую роль в жизни человека. Мама сказала, что когда я вырасту то, буду изучать это в школе это по физике. А я хочу сейчас узнать, почему это происходит?</a:t>
            </a:r>
            <a:endParaRPr lang="ru-RU" sz="16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У меня родилась идея, проект, цель которого узнать, </a:t>
            </a:r>
            <a:endParaRPr lang="ru-RU" sz="2000" b="1" dirty="0" smtClean="0"/>
          </a:p>
          <a:p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5" name="Cloud"/>
          <p:cNvSpPr>
            <a:spLocks noChangeAspect="1" noEditPoints="1" noChangeArrowheads="1"/>
          </p:cNvSpPr>
          <p:nvPr/>
        </p:nvSpPr>
        <p:spPr bwMode="auto">
          <a:xfrm>
            <a:off x="357158" y="3212976"/>
            <a:ext cx="7959258" cy="3502148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>
            <a:headEnd/>
            <a:tailEnd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 indent="539750" algn="just">
              <a:lnSpc>
                <a:spcPts val="1470"/>
              </a:lnSpc>
              <a:spcAft>
                <a:spcPts val="0"/>
              </a:spcAft>
            </a:pPr>
            <a:r>
              <a:rPr lang="ru-RU" sz="2000" b="1" dirty="0" smtClean="0">
                <a:solidFill>
                  <a:schemeClr val="tx1"/>
                </a:solidFill>
                <a:ea typeface="Times New Roman" panose="02020603050405020304" pitchFamily="18" charset="0"/>
              </a:rPr>
              <a:t>почему </a:t>
            </a:r>
            <a:r>
              <a:rPr lang="ru-RU" sz="2000" b="1" dirty="0">
                <a:solidFill>
                  <a:schemeClr val="tx1"/>
                </a:solidFill>
                <a:ea typeface="Times New Roman" panose="02020603050405020304" pitchFamily="18" charset="0"/>
              </a:rPr>
              <a:t>предметы падают на землю</a:t>
            </a:r>
            <a:r>
              <a:rPr lang="ru-RU" sz="2000" b="1" dirty="0" smtClean="0">
                <a:solidFill>
                  <a:schemeClr val="tx1"/>
                </a:solidFill>
                <a:ea typeface="Times New Roman" panose="02020603050405020304" pitchFamily="18" charset="0"/>
              </a:rPr>
              <a:t>,</a:t>
            </a:r>
            <a:r>
              <a:rPr lang="ru-RU" sz="2000" b="1" dirty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что такое земное притяжение? От чего зависит земное притяжение, земное притяжение проявляется вокруг нас повсюду? Помогает или мешает нам жить притяжение Земли?</a:t>
            </a:r>
          </a:p>
          <a:p>
            <a:pPr lvl="0"/>
            <a:r>
              <a:rPr lang="ru-RU" sz="2000" b="1" dirty="0" smtClean="0">
                <a:solidFill>
                  <a:prstClr val="black"/>
                </a:solidFill>
                <a:ea typeface="Times New Roman" panose="02020603050405020304" pitchFamily="18" charset="0"/>
              </a:rPr>
              <a:t> </a:t>
            </a:r>
            <a:r>
              <a:rPr lang="ru-RU" sz="2000" b="1" dirty="0" smtClean="0">
                <a:solidFill>
                  <a:prstClr val="black"/>
                </a:solidFill>
              </a:rPr>
              <a:t> </a:t>
            </a:r>
            <a:endParaRPr lang="ru-RU" sz="2000" b="1" dirty="0">
              <a:solidFill>
                <a:prstClr val="black"/>
              </a:solidFill>
            </a:endParaRPr>
          </a:p>
          <a:p>
            <a:pPr algn="ctr"/>
            <a:endParaRPr lang="ru-RU" sz="2800" dirty="0" smtClean="0">
              <a:solidFill>
                <a:schemeClr val="tx1"/>
              </a:solidFill>
            </a:endParaRPr>
          </a:p>
          <a:p>
            <a:pPr algn="ctr"/>
            <a:endParaRPr lang="ru-RU" sz="2800" b="1" i="1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305800" cy="78581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b="1" dirty="0"/>
          </a:p>
        </p:txBody>
      </p:sp>
      <p:sp>
        <p:nvSpPr>
          <p:cNvPr id="3" name="Cloud"/>
          <p:cNvSpPr>
            <a:spLocks noChangeAspect="1" noEditPoints="1" noChangeArrowheads="1"/>
          </p:cNvSpPr>
          <p:nvPr/>
        </p:nvSpPr>
        <p:spPr bwMode="auto">
          <a:xfrm>
            <a:off x="1475656" y="548680"/>
            <a:ext cx="6072230" cy="2137440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chemeClr val="accent5">
              <a:lumMod val="60000"/>
              <a:lumOff val="40000"/>
            </a:schemeClr>
          </a:solidFill>
          <a:ln>
            <a:headEnd/>
            <a:tailEnd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 algn="ctr"/>
            <a:endParaRPr lang="ru-RU" sz="2000" dirty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619672" y="620688"/>
            <a:ext cx="5544616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 </a:t>
            </a:r>
            <a:r>
              <a:rPr lang="ru-RU" sz="2800" dirty="0" smtClean="0"/>
              <a:t>	</a:t>
            </a:r>
          </a:p>
          <a:p>
            <a:r>
              <a:rPr lang="ru-RU" sz="2000" dirty="0"/>
              <a:t>узнать, почему предметы падают на землю, что такое земное притяжение? От чего зависит земное притяжение, земное притяжение проявляется вокруг нас повсюду? Помогает или мешает нам жить притяжение Земли?</a:t>
            </a:r>
            <a:endParaRPr lang="ru-RU" sz="2000" dirty="0" smtClean="0"/>
          </a:p>
          <a:p>
            <a:endParaRPr lang="ru-RU" sz="28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85720" y="0"/>
            <a:ext cx="864399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tx2">
                    <a:lumMod val="10000"/>
                  </a:schemeClr>
                </a:solidFill>
              </a:rPr>
              <a:t>Цель исследования:</a:t>
            </a:r>
            <a:r>
              <a:rPr lang="ru-RU" sz="3600" b="1" dirty="0" smtClean="0"/>
              <a:t/>
            </a:r>
            <a:br>
              <a:rPr lang="ru-RU" sz="3600" b="1" dirty="0" smtClean="0"/>
            </a:br>
            <a:endParaRPr lang="ru-RU" sz="3600" dirty="0"/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500034" y="2571744"/>
            <a:ext cx="8305800" cy="541934"/>
          </a:xfrm>
          <a:prstGeom prst="rect">
            <a:avLst/>
          </a:prstGeom>
        </p:spPr>
        <p:txBody>
          <a:bodyPr vert="horz" lIns="0" tIns="45720" rIns="0" bIns="0" anchor="b">
            <a:normAutofit fontScale="97500" lnSpcReduction="10000"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Задачи исследования: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1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1" name="Cloud"/>
          <p:cNvSpPr>
            <a:spLocks noChangeAspect="1" noEditPoints="1" noChangeArrowheads="1"/>
          </p:cNvSpPr>
          <p:nvPr/>
        </p:nvSpPr>
        <p:spPr bwMode="auto">
          <a:xfrm>
            <a:off x="428596" y="3062351"/>
            <a:ext cx="3929058" cy="1957324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ln>
            <a:headEnd/>
            <a:tailEnd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lvl="0" algn="ctr"/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sz="2000" dirty="0">
                <a:solidFill>
                  <a:schemeClr val="tx1"/>
                </a:solidFill>
              </a:rPr>
              <a:t>-  познакомиться с законом всемирного тяготения и изучить историю его </a:t>
            </a:r>
            <a:r>
              <a:rPr lang="ru-RU" sz="2000" dirty="0" smtClean="0">
                <a:solidFill>
                  <a:schemeClr val="tx1"/>
                </a:solidFill>
              </a:rPr>
              <a:t>возникновения</a:t>
            </a:r>
            <a:endParaRPr lang="ru-RU" sz="2000" dirty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12" name="Cloud"/>
          <p:cNvSpPr>
            <a:spLocks noChangeAspect="1" noEditPoints="1" noChangeArrowheads="1"/>
          </p:cNvSpPr>
          <p:nvPr/>
        </p:nvSpPr>
        <p:spPr bwMode="auto">
          <a:xfrm>
            <a:off x="5214942" y="3000372"/>
            <a:ext cx="3929058" cy="2300836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>
            <a:headEnd/>
            <a:tailEnd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algn="ctr"/>
            <a:endParaRPr lang="ru-RU" sz="2000" dirty="0" smtClean="0">
              <a:solidFill>
                <a:schemeClr val="tx1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 сбор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изучение и анализ информации по теме</a:t>
            </a:r>
            <a:endParaRPr lang="ru-RU" sz="2000" dirty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13" name="Cloud"/>
          <p:cNvSpPr>
            <a:spLocks noChangeAspect="1" noEditPoints="1" noChangeArrowheads="1"/>
          </p:cNvSpPr>
          <p:nvPr/>
        </p:nvSpPr>
        <p:spPr bwMode="auto">
          <a:xfrm>
            <a:off x="251520" y="5019675"/>
            <a:ext cx="3643338" cy="1838325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chemeClr val="accent4"/>
          </a:solidFill>
          <a:ln>
            <a:headEnd/>
            <a:tailEnd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ru-RU" sz="2000" dirty="0" smtClean="0">
                <a:solidFill>
                  <a:schemeClr val="tx1"/>
                </a:solidFill>
              </a:rPr>
              <a:t>провести эксперимент</a:t>
            </a:r>
            <a:endParaRPr lang="ru-RU" sz="2000" b="1" dirty="0" smtClean="0">
              <a:solidFill>
                <a:schemeClr val="tx1"/>
              </a:solidFill>
              <a:latin typeface="Arial" charset="0"/>
            </a:endParaRPr>
          </a:p>
          <a:p>
            <a:pPr algn="ctr"/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endParaRPr lang="ru-RU" sz="2000" dirty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14" name="Cloud"/>
          <p:cNvSpPr>
            <a:spLocks noChangeAspect="1" noEditPoints="1" noChangeArrowheads="1"/>
          </p:cNvSpPr>
          <p:nvPr/>
        </p:nvSpPr>
        <p:spPr bwMode="auto">
          <a:xfrm>
            <a:off x="4427984" y="5373216"/>
            <a:ext cx="4716016" cy="1334269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chemeClr val="accent6">
              <a:lumMod val="75000"/>
            </a:schemeClr>
          </a:solidFill>
          <a:ln>
            <a:headEnd/>
            <a:tailEnd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lvl="0" algn="ctr"/>
            <a:r>
              <a:rPr lang="ru-RU" sz="2000">
                <a:solidFill>
                  <a:schemeClr val="tx1"/>
                </a:solidFill>
              </a:rPr>
              <a:t>- анализ полученных данных.</a:t>
            </a:r>
            <a:endParaRPr lang="ru-RU" sz="2000" dirty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15" name="Выгнутая вверх стрелка 14"/>
          <p:cNvSpPr/>
          <p:nvPr/>
        </p:nvSpPr>
        <p:spPr>
          <a:xfrm>
            <a:off x="4221617" y="3596554"/>
            <a:ext cx="1285872" cy="428623"/>
          </a:xfrm>
          <a:prstGeom prst="curvedDownArrow">
            <a:avLst/>
          </a:prstGeom>
          <a:solidFill>
            <a:schemeClr val="tx2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16" name="Выгнутая вниз стрелка 15"/>
          <p:cNvSpPr/>
          <p:nvPr/>
        </p:nvSpPr>
        <p:spPr>
          <a:xfrm>
            <a:off x="3714744" y="6286520"/>
            <a:ext cx="1428760" cy="428628"/>
          </a:xfrm>
          <a:prstGeom prst="curvedUpArrow">
            <a:avLst/>
          </a:prstGeom>
          <a:solidFill>
            <a:schemeClr val="tx2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17" name="Стрелка углом 16"/>
          <p:cNvSpPr/>
          <p:nvPr/>
        </p:nvSpPr>
        <p:spPr>
          <a:xfrm rot="9706951">
            <a:off x="3762924" y="4981512"/>
            <a:ext cx="2203259" cy="252559"/>
          </a:xfrm>
          <a:prstGeom prst="bentArrow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2"/>
          </p:nvPr>
        </p:nvSpPr>
        <p:spPr>
          <a:xfrm>
            <a:off x="7956376" y="6165304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loud"/>
          <p:cNvSpPr>
            <a:spLocks noChangeAspect="1" noEditPoints="1" noChangeArrowheads="1"/>
          </p:cNvSpPr>
          <p:nvPr/>
        </p:nvSpPr>
        <p:spPr bwMode="auto">
          <a:xfrm>
            <a:off x="467543" y="928670"/>
            <a:ext cx="8219257" cy="2519710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lvl="1"/>
            <a:endParaRPr lang="ru-RU" sz="4800" i="1" dirty="0" smtClean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0"/>
            <a:ext cx="7851648" cy="1000108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chemeClr val="tx2">
                    <a:lumMod val="10000"/>
                  </a:schemeClr>
                </a:solidFill>
                <a:latin typeface="+mn-lt"/>
              </a:rPr>
              <a:t>Гипотеза исследования:</a:t>
            </a:r>
            <a:endParaRPr lang="ru-RU" sz="4000" b="1" dirty="0">
              <a:solidFill>
                <a:schemeClr val="tx2">
                  <a:lumMod val="10000"/>
                </a:schemeClr>
              </a:solidFill>
              <a:latin typeface="+mn-lt"/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785786" y="1340768"/>
            <a:ext cx="7854696" cy="3626518"/>
          </a:xfrm>
        </p:spPr>
        <p:txBody>
          <a:bodyPr>
            <a:normAutofit/>
          </a:bodyPr>
          <a:lstStyle/>
          <a:p>
            <a:pPr indent="539750" algn="just">
              <a:lnSpc>
                <a:spcPct val="115000"/>
              </a:lnSpc>
              <a:spcAft>
                <a:spcPts val="0"/>
              </a:spcAft>
            </a:pP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закон всемирного тяготения – это свойство, которым обладают все тела и предметы, сила притяжения зависит от массы тела от расстояния между телами. Притяжение Земли мешает, но и помогает нам жить.</a:t>
            </a:r>
            <a:endParaRPr lang="ru-RU" sz="20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b="1" dirty="0" smtClean="0"/>
          </a:p>
          <a:p>
            <a:pPr algn="ctr"/>
            <a:endParaRPr lang="ru-RU" sz="4800" b="1" i="1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4</a:t>
            </a:fld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83768" y="3453564"/>
            <a:ext cx="3151905" cy="306655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loud"/>
          <p:cNvSpPr>
            <a:spLocks noChangeAspect="1" noEditPoints="1" noChangeArrowheads="1"/>
          </p:cNvSpPr>
          <p:nvPr/>
        </p:nvSpPr>
        <p:spPr bwMode="auto">
          <a:xfrm>
            <a:off x="23027" y="-1948"/>
            <a:ext cx="8808506" cy="6453336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35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Закон </a:t>
            </a:r>
            <a:r>
              <a:rPr lang="ru-RU" dirty="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земного притяжения действует на все тела, находящиеся на нашей планете. Открытием этого закона мы обязаны сэру Исааку Ньютону, всемирно известному английскому учёному, жившему в 17 веке. По легенде, идея закона земного притяжения пришла в голову Ньютону, когда он увидел падающее с ветки яблоко.  Как ни странно, и для лёгких предметов, и для тяжёлых сила земного притяжения одинакова. Благодаря закону всемирного притяжения, люди в любой точке земного шара ходят на ногах, а не вверх тормашками.  Ведь сила притяжения действует в направлении центра Земли и не имеет значения, в какой точке земной поверхности мы находимся.</a:t>
            </a:r>
          </a:p>
          <a:p>
            <a:pPr>
              <a:buFont typeface="Wingdings" pitchFamily="2" charset="2"/>
              <a:buChar char="§"/>
            </a:pPr>
            <a:endParaRPr lang="ru-RU" sz="2000" dirty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5</a:t>
            </a:fld>
            <a:endParaRPr lang="ru-RU"/>
          </a:p>
        </p:txBody>
      </p:sp>
      <p:pic>
        <p:nvPicPr>
          <p:cNvPr id="7" name="Рисунок 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3789041"/>
            <a:ext cx="3171825" cy="30689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32656"/>
            <a:ext cx="7486600" cy="576064"/>
          </a:xfrm>
        </p:spPr>
        <p:txBody>
          <a:bodyPr/>
          <a:lstStyle/>
          <a:p>
            <a:pPr algn="ctr"/>
            <a:r>
              <a:rPr lang="ru-RU" sz="4800" b="1" dirty="0" smtClean="0">
                <a:solidFill>
                  <a:schemeClr val="tx1"/>
                </a:solidFill>
              </a:rPr>
              <a:t>Эксперименты</a:t>
            </a:r>
            <a:endParaRPr lang="ru-RU" sz="4800" b="1" dirty="0">
              <a:solidFill>
                <a:schemeClr val="tx1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79512" y="908720"/>
            <a:ext cx="4536504" cy="5760640"/>
          </a:xfrm>
        </p:spPr>
        <p:txBody>
          <a:bodyPr>
            <a:normAutofit/>
          </a:bodyPr>
          <a:lstStyle/>
          <a:p>
            <a:r>
              <a:rPr lang="ru-RU" sz="1800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</a:rPr>
              <a:t>Опыт 1.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</a:rPr>
              <a:t>Зависит сила притяжения от массы тела.</a:t>
            </a:r>
            <a:endParaRPr lang="ru-RU" sz="2000" b="1" dirty="0" smtClean="0"/>
          </a:p>
          <a:p>
            <a:pPr indent="539750" algn="just">
              <a:lnSpc>
                <a:spcPct val="115000"/>
              </a:lnSpc>
              <a:spcAft>
                <a:spcPts val="0"/>
              </a:spcAft>
            </a:pPr>
            <a:r>
              <a:rPr lang="ru-RU" sz="1800" dirty="0" smtClean="0"/>
              <a:t>  </a:t>
            </a:r>
            <a:r>
              <a:rPr lang="ru-RU" sz="1800" dirty="0">
                <a:ea typeface="Calibri" panose="020F0502020204030204" pitchFamily="34" charset="0"/>
                <a:cs typeface="Times New Roman" panose="02020603050405020304" pitchFamily="18" charset="0"/>
              </a:rPr>
              <a:t>Зависимость силы притяжения между Землёй и телом от массы можно проверить, если выпускать из руки с одной и той же высоты тела разной массы и заметить время их падения на Землю. Для этой цели я </a:t>
            </a:r>
            <a:r>
              <a:rPr lang="ru-RU" sz="18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взял мяч и лист бумаги</a:t>
            </a:r>
            <a:r>
              <a:rPr lang="ru-RU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indent="539750" algn="just">
              <a:lnSpc>
                <a:spcPct val="115000"/>
              </a:lnSpc>
              <a:spcAft>
                <a:spcPts val="0"/>
              </a:spcAft>
            </a:pPr>
            <a:endParaRPr lang="ru-RU" sz="1200" dirty="0" smtClean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 smtClean="0"/>
              <a:t>  </a:t>
            </a:r>
            <a:endParaRPr lang="ru-RU" sz="1600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6</a:t>
            </a:fld>
            <a:endParaRPr lang="ru-RU"/>
          </a:p>
        </p:txBody>
      </p:sp>
      <p:pic>
        <p:nvPicPr>
          <p:cNvPr id="8" name="Рисунок 7" descr="C:\Users\Наталья\Pictures\2019-11\IMG-2d6c59159232fd492e54624c30946dca-V (1)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0348" y="1052736"/>
            <a:ext cx="2162175" cy="23907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 descr="C:\Users\Наталья\Pictures\2019-11\IMG-ca44b9661ccd5b44609dd06c96382653-V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2684982"/>
            <a:ext cx="2381250" cy="238696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Рисунок 9" descr="C:\Users\Наталья\Pictures\2019-11\IMG-c19ce6dfd681f2b6377856a950673333-V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659" y="3573016"/>
            <a:ext cx="2110105" cy="2520676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Объект 10" descr="C:\Users\Наталья\Pictures\2019-11\IMG-f2b2267c24d2ea149e5ffb4cf46f6d55-V.jpg"/>
          <p:cNvPicPr>
            <a:picLocks noGrp="1"/>
          </p:cNvPicPr>
          <p:nvPr>
            <p:ph sz="half" idx="1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7571" y="4247132"/>
            <a:ext cx="2381250" cy="250593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747192" y="590228"/>
            <a:ext cx="7558608" cy="5575076"/>
          </a:xfrm>
        </p:spPr>
        <p:txBody>
          <a:bodyPr/>
          <a:lstStyle/>
          <a:p>
            <a:endParaRPr lang="ru-RU" dirty="0"/>
          </a:p>
          <a:p>
            <a:pPr indent="539750" algn="just"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1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539750" algn="just">
              <a:lnSpc>
                <a:spcPct val="115000"/>
              </a:lnSpc>
              <a:spcAft>
                <a:spcPts val="0"/>
              </a:spcAft>
            </a:pPr>
            <a:endParaRPr lang="ru-RU" b="1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539750" algn="just">
              <a:lnSpc>
                <a:spcPct val="115000"/>
              </a:lnSpc>
              <a:spcAft>
                <a:spcPts val="0"/>
              </a:spcAft>
            </a:pPr>
            <a:endParaRPr lang="ru-RU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539750" algn="just">
              <a:lnSpc>
                <a:spcPct val="115000"/>
              </a:lnSpc>
              <a:spcAft>
                <a:spcPts val="0"/>
              </a:spcAft>
            </a:pPr>
            <a:endParaRPr lang="ru-RU" b="1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539750" algn="just">
              <a:lnSpc>
                <a:spcPct val="115000"/>
              </a:lnSpc>
              <a:spcAft>
                <a:spcPts val="0"/>
              </a:spcAft>
            </a:pPr>
            <a:endParaRPr lang="ru-RU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539750" algn="just">
              <a:lnSpc>
                <a:spcPct val="115000"/>
              </a:lnSpc>
              <a:spcAft>
                <a:spcPts val="0"/>
              </a:spcAft>
            </a:pPr>
            <a:endParaRPr lang="ru-RU" b="1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539750" algn="just">
              <a:lnSpc>
                <a:spcPct val="115000"/>
              </a:lnSpc>
              <a:spcAft>
                <a:spcPts val="0"/>
              </a:spcAft>
            </a:pPr>
            <a:endParaRPr lang="ru-RU" b="1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539750" algn="just">
              <a:lnSpc>
                <a:spcPct val="115000"/>
              </a:lnSpc>
              <a:spcAft>
                <a:spcPts val="0"/>
              </a:spcAft>
            </a:pPr>
            <a:endParaRPr lang="ru-RU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539750" algn="just">
              <a:lnSpc>
                <a:spcPct val="115000"/>
              </a:lnSpc>
              <a:spcAft>
                <a:spcPts val="0"/>
              </a:spcAft>
            </a:pPr>
            <a:endParaRPr lang="ru-RU" b="1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539750" algn="just">
              <a:lnSpc>
                <a:spcPct val="115000"/>
              </a:lnSpc>
              <a:spcAft>
                <a:spcPts val="0"/>
              </a:spcAft>
            </a:pPr>
            <a:endParaRPr lang="ru-RU" sz="20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539750" algn="just">
              <a:lnSpc>
                <a:spcPct val="115000"/>
              </a:lnSpc>
              <a:spcAft>
                <a:spcPts val="0"/>
              </a:spcAft>
            </a:pPr>
            <a:endParaRPr lang="ru-RU" sz="2000" b="1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539750" algn="just">
              <a:lnSpc>
                <a:spcPct val="115000"/>
              </a:lnSpc>
              <a:spcAft>
                <a:spcPts val="0"/>
              </a:spcAft>
            </a:pPr>
            <a:r>
              <a:rPr lang="ru-RU" sz="20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Вывод</a:t>
            </a: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 как видно, время падения их на Землю различное: мяч падает быстрее. Значит, чем тяжелее предмет, тем большая сила притяжения на него действует.</a:t>
            </a:r>
            <a:endParaRPr lang="ru-RU" sz="2000" b="1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b="1" dirty="0"/>
          </a:p>
        </p:txBody>
      </p:sp>
      <p:graphicFrame>
        <p:nvGraphicFramePr>
          <p:cNvPr id="2" name="Объект 1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4108093895"/>
              </p:ext>
            </p:extLst>
          </p:nvPr>
        </p:nvGraphicFramePr>
        <p:xfrm>
          <a:off x="8342704" y="6165304"/>
          <a:ext cx="208280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280">
                  <a:extLst>
                    <a:ext uri="{9D8B030D-6E8A-4147-A177-3AD203B41FA5}">
                      <a16:colId xmlns:a16="http://schemas.microsoft.com/office/drawing/2014/main" val="3569158735"/>
                    </a:ext>
                  </a:extLst>
                </a:gridCol>
              </a:tblGrid>
              <a:tr h="19104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45955531"/>
                  </a:ext>
                </a:extLst>
              </a:tr>
            </a:tbl>
          </a:graphicData>
        </a:graphic>
      </p:graphicFrame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7</a:t>
            </a:fld>
            <a:endParaRPr lang="ru-RU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5812319"/>
              </p:ext>
            </p:extLst>
          </p:nvPr>
        </p:nvGraphicFramePr>
        <p:xfrm>
          <a:off x="1043608" y="1628800"/>
          <a:ext cx="6576392" cy="2133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28392">
                  <a:extLst>
                    <a:ext uri="{9D8B030D-6E8A-4147-A177-3AD203B41FA5}">
                      <a16:colId xmlns:a16="http://schemas.microsoft.com/office/drawing/2014/main" val="500026222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1566652110"/>
                    </a:ext>
                  </a:extLst>
                </a:gridCol>
              </a:tblGrid>
              <a:tr h="882679">
                <a:tc>
                  <a:txBody>
                    <a:bodyPr/>
                    <a:lstStyle/>
                    <a:p>
                      <a:endParaRPr kumimoji="0" lang="ru-RU" sz="20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ru-RU" sz="2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  Падение мяча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>
                          <a:srgbClr val="0BD0D9"/>
                        </a:buClr>
                        <a:buSzPct val="95000"/>
                        <a:buFont typeface="Wingdings 2"/>
                        <a:buNone/>
                        <a:tabLst/>
                        <a:defRPr/>
                      </a:pPr>
                      <a:r>
                        <a:rPr kumimoji="0" lang="ru-RU" sz="2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>
                          <a:srgbClr val="0BD0D9"/>
                        </a:buClr>
                        <a:buSzPct val="95000"/>
                        <a:buFont typeface="Wingdings 2"/>
                        <a:buNone/>
                        <a:tabLst/>
                        <a:defRPr/>
                      </a:pPr>
                      <a:r>
                        <a:rPr kumimoji="0" lang="ru-RU" sz="2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        00044 сек</a:t>
                      </a:r>
                    </a:p>
                    <a:p>
                      <a:endParaRPr lang="ru-RU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92793596"/>
                  </a:ext>
                </a:extLst>
              </a:tr>
              <a:tr h="557481">
                <a:tc>
                  <a:txBody>
                    <a:bodyPr/>
                    <a:lstStyle/>
                    <a:p>
                      <a:endParaRPr kumimoji="0" lang="ru-RU" sz="20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ru-RU" sz="2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  Падение листа бумаги	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>
                          <a:srgbClr val="0BD0D9"/>
                        </a:buClr>
                        <a:buSzPct val="95000"/>
                        <a:buFont typeface="Wingdings 2"/>
                        <a:buNone/>
                        <a:tabLst/>
                        <a:defRPr/>
                      </a:pPr>
                      <a:r>
                        <a:rPr kumimoji="0" lang="ru-RU" sz="2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       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>
                          <a:srgbClr val="0BD0D9"/>
                        </a:buClr>
                        <a:buSzPct val="95000"/>
                        <a:buFont typeface="Wingdings 2"/>
                        <a:buNone/>
                        <a:tabLst/>
                        <a:defRPr/>
                      </a:pPr>
                      <a:r>
                        <a:rPr kumimoji="0" lang="ru-RU" sz="2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         00073 сек</a:t>
                      </a:r>
                    </a:p>
                    <a:p>
                      <a:endParaRPr lang="ru-RU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3248523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514352"/>
            <a:ext cx="3033464" cy="1162050"/>
          </a:xfrm>
        </p:spPr>
        <p:txBody>
          <a:bodyPr/>
          <a:lstStyle/>
          <a:p>
            <a:r>
              <a:rPr lang="ru-RU" sz="2000" b="1" dirty="0">
                <a:solidFill>
                  <a:prstClr val="black"/>
                </a:solidFill>
                <a:latin typeface="Times New Roman"/>
                <a:ea typeface="+mn-ea"/>
                <a:cs typeface="+mn-cs"/>
              </a:rPr>
              <a:t>Опыт 2. Зависит сила притяжения от расстояния между телами</a:t>
            </a:r>
            <a:endParaRPr lang="ru-RU" b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251520" y="1676400"/>
            <a:ext cx="3177480" cy="4572000"/>
          </a:xfrm>
        </p:spPr>
        <p:txBody>
          <a:bodyPr>
            <a:normAutofit/>
          </a:bodyPr>
          <a:lstStyle/>
          <a:p>
            <a:endParaRPr lang="ru-RU" sz="1800" dirty="0" smtClean="0"/>
          </a:p>
          <a:p>
            <a:endParaRPr lang="ru-RU" sz="1800" dirty="0"/>
          </a:p>
          <a:p>
            <a:r>
              <a:rPr lang="ru-RU" sz="1800" dirty="0" smtClean="0"/>
              <a:t>Зависимость </a:t>
            </a:r>
            <a:r>
              <a:rPr lang="ru-RU" sz="1800" dirty="0"/>
              <a:t>силы притяжения между Землей и телом от расстояния можно</a:t>
            </a:r>
          </a:p>
          <a:p>
            <a:r>
              <a:rPr lang="ru-RU" sz="1800" dirty="0"/>
              <a:t>проверить, если выпускать из руки с различной высоты одно и то же тело и заметить время его падения на Землю. Для этой цели я взял мяч и опускал, и опускал его с разной </a:t>
            </a:r>
            <a:r>
              <a:rPr lang="ru-RU" sz="1800" dirty="0" smtClean="0"/>
              <a:t>высоты.</a:t>
            </a:r>
            <a:r>
              <a:rPr lang="ru-RU" sz="1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Время падения тела на Землю различное: чем меньше высота, тем мяч падает быстрее</a:t>
            </a:r>
            <a:endParaRPr lang="ru-RU" sz="1800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8</a:t>
            </a:fld>
            <a:endParaRPr lang="ru-RU"/>
          </a:p>
        </p:txBody>
      </p:sp>
      <p:pic>
        <p:nvPicPr>
          <p:cNvPr id="6" name="Объект 5" descr="C:\Users\Наталья\Pictures\2019-11\IMG-06d012786ed42aa1019c2e3654730d21-V.jpg"/>
          <p:cNvPicPr>
            <a:picLocks noGrp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620688"/>
            <a:ext cx="1970116" cy="2460567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4956" y="640444"/>
            <a:ext cx="2247900" cy="2476500"/>
          </a:xfrm>
          <a:prstGeom prst="rect">
            <a:avLst/>
          </a:prstGeom>
          <a:noFill/>
        </p:spPr>
      </p:pic>
      <p:pic>
        <p:nvPicPr>
          <p:cNvPr id="8" name="Рисунок 7" descr="C:\Users\Наталья\Pictures\2019-11\IMG-8bd6fde106facb583e2ae48bac1bd5b1-V (1)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9342" y="3533222"/>
            <a:ext cx="2209165" cy="2705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 descr="C:\Users\Наталья\Pictures\2019-11\IMG-90cb7a5e9a971b13e40dfbcab2a373b2-V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4956" y="3702132"/>
            <a:ext cx="2314575" cy="26250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985549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0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Вывод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значит, сила притяжения зависит от расстояния между телами. Чем меньше расстояние между телами, тем больше между ними сила </a:t>
            </a:r>
            <a:r>
              <a:rPr lang="ru-RU" sz="20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притяжения.</a:t>
            </a:r>
          </a:p>
          <a:p>
            <a:pPr indent="539750" algn="just">
              <a:lnSpc>
                <a:spcPct val="115000"/>
              </a:lnSpc>
              <a:spcAft>
                <a:spcPts val="0"/>
              </a:spcAft>
            </a:pPr>
            <a:endParaRPr lang="ru-RU" sz="20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539750" algn="just">
              <a:lnSpc>
                <a:spcPct val="115000"/>
              </a:lnSpc>
              <a:spcAft>
                <a:spcPts val="0"/>
              </a:spcAft>
            </a:pPr>
            <a:endParaRPr lang="ru-RU" sz="20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9</a:t>
            </a:fld>
            <a:endParaRPr lang="ru-RU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4033555"/>
              </p:ext>
            </p:extLst>
          </p:nvPr>
        </p:nvGraphicFramePr>
        <p:xfrm>
          <a:off x="899592" y="3501008"/>
          <a:ext cx="7272807" cy="28574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24269">
                  <a:extLst>
                    <a:ext uri="{9D8B030D-6E8A-4147-A177-3AD203B41FA5}">
                      <a16:colId xmlns:a16="http://schemas.microsoft.com/office/drawing/2014/main" val="2932803264"/>
                    </a:ext>
                  </a:extLst>
                </a:gridCol>
                <a:gridCol w="2424269">
                  <a:extLst>
                    <a:ext uri="{9D8B030D-6E8A-4147-A177-3AD203B41FA5}">
                      <a16:colId xmlns:a16="http://schemas.microsoft.com/office/drawing/2014/main" val="3303177772"/>
                    </a:ext>
                  </a:extLst>
                </a:gridCol>
                <a:gridCol w="2424269">
                  <a:extLst>
                    <a:ext uri="{9D8B030D-6E8A-4147-A177-3AD203B41FA5}">
                      <a16:colId xmlns:a16="http://schemas.microsoft.com/office/drawing/2014/main" val="2912561322"/>
                    </a:ext>
                  </a:extLst>
                </a:gridCol>
              </a:tblGrid>
              <a:tr h="864096">
                <a:tc>
                  <a:txBody>
                    <a:bodyPr/>
                    <a:lstStyle/>
                    <a:p>
                      <a:endParaRPr lang="ru-RU" b="1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     Попытки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    Расстояние 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       Время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91871388"/>
                  </a:ext>
                </a:extLst>
              </a:tr>
              <a:tr h="864096">
                <a:tc>
                  <a:txBody>
                    <a:bodyPr/>
                    <a:lstStyle/>
                    <a:p>
                      <a:endParaRPr lang="ru-RU" sz="1800" b="1" dirty="0" smtClean="0">
                        <a:latin typeface="+mn-lt"/>
                      </a:endParaRPr>
                    </a:p>
                    <a:p>
                      <a:r>
                        <a:rPr lang="ru-RU" sz="1800" b="1" dirty="0" smtClean="0">
                          <a:latin typeface="+mn-lt"/>
                        </a:rPr>
                        <a:t>       №1</a:t>
                      </a:r>
                      <a:endParaRPr lang="ru-RU" sz="1800" b="1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8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Расстояние 1 метр</a:t>
                      </a:r>
                    </a:p>
                    <a:p>
                      <a:endParaRPr lang="ru-RU" sz="1800" b="1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8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003.13 сек</a:t>
                      </a:r>
                      <a:endParaRPr kumimoji="0" lang="ru-RU" sz="18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sz="18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21658466"/>
                  </a:ext>
                </a:extLst>
              </a:tr>
              <a:tr h="864096">
                <a:tc>
                  <a:txBody>
                    <a:bodyPr/>
                    <a:lstStyle/>
                    <a:p>
                      <a:endParaRPr lang="ru-RU" sz="1800" b="1" dirty="0" smtClean="0">
                        <a:latin typeface="+mn-lt"/>
                      </a:endParaRPr>
                    </a:p>
                    <a:p>
                      <a:r>
                        <a:rPr lang="ru-RU" sz="1800" b="1" dirty="0" smtClean="0">
                          <a:latin typeface="+mn-lt"/>
                        </a:rPr>
                        <a:t>       №2</a:t>
                      </a:r>
                      <a:endParaRPr lang="ru-RU" sz="1800" b="1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8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Расстояние 2 метра</a:t>
                      </a:r>
                      <a:endParaRPr kumimoji="0" lang="ru-RU" sz="18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8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009.00 сек.</a:t>
                      </a:r>
                      <a:endParaRPr kumimoji="0" lang="ru-RU" sz="18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sz="18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578287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9671795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1298</TotalTime>
  <Words>849</Words>
  <Application>Microsoft Office PowerPoint</Application>
  <PresentationFormat>Экран (4:3)</PresentationFormat>
  <Paragraphs>117</Paragraphs>
  <Slides>14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1" baseType="lpstr">
      <vt:lpstr>Arial</vt:lpstr>
      <vt:lpstr>Arial Black</vt:lpstr>
      <vt:lpstr>Calibri</vt:lpstr>
      <vt:lpstr>Times New Roman</vt:lpstr>
      <vt:lpstr>Wingdings</vt:lpstr>
      <vt:lpstr>Wingdings 2</vt:lpstr>
      <vt:lpstr>Поток</vt:lpstr>
      <vt:lpstr>       </vt:lpstr>
      <vt:lpstr>Презентация PowerPoint</vt:lpstr>
      <vt:lpstr>  </vt:lpstr>
      <vt:lpstr>Гипотеза исследования:</vt:lpstr>
      <vt:lpstr>Презентация PowerPoint</vt:lpstr>
      <vt:lpstr>Эксперименты</vt:lpstr>
      <vt:lpstr>Презентация PowerPoint</vt:lpstr>
      <vt:lpstr>Опыт 2. Зависит сила притяжения от расстояния между телами</vt:lpstr>
      <vt:lpstr>  </vt:lpstr>
      <vt:lpstr>Опыт 3. Земное притяжение проявляется вокруг нас повсюду.  </vt:lpstr>
      <vt:lpstr>Презентация PowerPoint</vt:lpstr>
      <vt:lpstr> </vt:lpstr>
      <vt:lpstr>Выводы и заключение:</vt:lpstr>
      <vt:lpstr>Список использованных источников: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МДОУ «ЦРР – детский сад № 4 п. Майский Белгородского района Белгородской области»</dc:title>
  <dc:creator>Наталья</dc:creator>
  <cp:lastModifiedBy>RePack by Diakov</cp:lastModifiedBy>
  <cp:revision>143</cp:revision>
  <dcterms:modified xsi:type="dcterms:W3CDTF">2020-02-16T10:37:36Z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920809</vt:lpwstr>
  </property>
  <property fmtid="{D5CDD505-2E9C-101B-9397-08002B2CF9AE}" name="NXPowerLiteSettings" pid="3">
    <vt:lpwstr>C7000400038000</vt:lpwstr>
  </property>
  <property fmtid="{D5CDD505-2E9C-101B-9397-08002B2CF9AE}" name="NXPowerLiteVersion" pid="4">
    <vt:lpwstr>S9.0.1</vt:lpwstr>
  </property>
</Properties>
</file>