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8" r:id="rId3"/>
    <p:sldId id="257" r:id="rId4"/>
    <p:sldId id="258" r:id="rId5"/>
    <p:sldId id="259" r:id="rId6"/>
    <p:sldId id="267" r:id="rId7"/>
    <p:sldId id="260" r:id="rId8"/>
    <p:sldId id="261" r:id="rId9"/>
    <p:sldId id="269" r:id="rId10"/>
    <p:sldId id="262"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278A82D4-09B8-4835-AFFD-371C5CC62FF9}" type="datetimeFigureOut">
              <a:rPr lang="ru-RU" smtClean="0"/>
              <a:t>27.11.2020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A314FAC-0FD5-4A3A-A9A7-245ED19A1C21}" type="slidenum">
              <a:rPr lang="ru-RU" smtClean="0"/>
              <a:t>‹#›</a:t>
            </a:fld>
            <a:endParaRPr lang="ru-RU"/>
          </a:p>
        </p:txBody>
      </p:sp>
    </p:spTree>
    <p:extLst>
      <p:ext uri="{BB962C8B-B14F-4D97-AF65-F5344CB8AC3E}">
        <p14:creationId xmlns:p14="http://schemas.microsoft.com/office/powerpoint/2010/main" val="3036839827"/>
      </p:ext>
    </p:extLst>
  </p:cSld>
  <p:clrMapOvr>
    <a:masterClrMapping/>
  </p:clrMapOvr>
  <p:transition spd="med">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278A82D4-09B8-4835-AFFD-371C5CC62FF9}" type="datetimeFigureOut">
              <a:rPr lang="ru-RU" smtClean="0"/>
              <a:t>27.11.2020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A314FAC-0FD5-4A3A-A9A7-245ED19A1C21}" type="slidenum">
              <a:rPr lang="ru-RU" smtClean="0"/>
              <a:t>‹#›</a:t>
            </a:fld>
            <a:endParaRPr lang="ru-RU"/>
          </a:p>
        </p:txBody>
      </p:sp>
    </p:spTree>
    <p:extLst>
      <p:ext uri="{BB962C8B-B14F-4D97-AF65-F5344CB8AC3E}">
        <p14:creationId xmlns:p14="http://schemas.microsoft.com/office/powerpoint/2010/main" val="4216843517"/>
      </p:ext>
    </p:extLst>
  </p:cSld>
  <p:clrMapOvr>
    <a:masterClrMapping/>
  </p:clrMapOvr>
  <p:transition spd="med">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278A82D4-09B8-4835-AFFD-371C5CC62FF9}" type="datetimeFigureOut">
              <a:rPr lang="ru-RU" smtClean="0"/>
              <a:t>27.11.2020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A314FAC-0FD5-4A3A-A9A7-245ED19A1C21}" type="slidenum">
              <a:rPr lang="ru-RU" smtClean="0"/>
              <a:t>‹#›</a:t>
            </a:fld>
            <a:endParaRPr lang="ru-RU"/>
          </a:p>
        </p:txBody>
      </p:sp>
    </p:spTree>
    <p:extLst>
      <p:ext uri="{BB962C8B-B14F-4D97-AF65-F5344CB8AC3E}">
        <p14:creationId xmlns:p14="http://schemas.microsoft.com/office/powerpoint/2010/main" val="1604902152"/>
      </p:ext>
    </p:extLst>
  </p:cSld>
  <p:clrMapOvr>
    <a:masterClrMapping/>
  </p:clrMapOvr>
  <p:transition spd="med">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278A82D4-09B8-4835-AFFD-371C5CC62FF9}" type="datetimeFigureOut">
              <a:rPr lang="ru-RU" smtClean="0"/>
              <a:t>27.11.2020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A314FAC-0FD5-4A3A-A9A7-245ED19A1C21}" type="slidenum">
              <a:rPr lang="ru-RU" smtClean="0"/>
              <a:t>‹#›</a:t>
            </a:fld>
            <a:endParaRPr lang="ru-RU"/>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421176476"/>
      </p:ext>
    </p:extLst>
  </p:cSld>
  <p:clrMapOvr>
    <a:masterClrMapping/>
  </p:clrMapOvr>
  <p:transition spd="med">
    <p:pull/>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278A82D4-09B8-4835-AFFD-371C5CC62FF9}" type="datetimeFigureOut">
              <a:rPr lang="ru-RU" smtClean="0"/>
              <a:t>27.11.2020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A314FAC-0FD5-4A3A-A9A7-245ED19A1C21}" type="slidenum">
              <a:rPr lang="ru-RU" smtClean="0"/>
              <a:t>‹#›</a:t>
            </a:fld>
            <a:endParaRPr lang="ru-RU"/>
          </a:p>
        </p:txBody>
      </p:sp>
    </p:spTree>
    <p:extLst>
      <p:ext uri="{BB962C8B-B14F-4D97-AF65-F5344CB8AC3E}">
        <p14:creationId xmlns:p14="http://schemas.microsoft.com/office/powerpoint/2010/main" val="679783652"/>
      </p:ext>
    </p:extLst>
  </p:cSld>
  <p:clrMapOvr>
    <a:masterClrMapping/>
  </p:clrMapOvr>
  <p:transition spd="med">
    <p:pull/>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78A82D4-09B8-4835-AFFD-371C5CC62FF9}" type="datetimeFigureOut">
              <a:rPr lang="ru-RU" smtClean="0"/>
              <a:t>27.11.2020</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A314FAC-0FD5-4A3A-A9A7-245ED19A1C21}" type="slidenum">
              <a:rPr lang="ru-RU" smtClean="0"/>
              <a:t>‹#›</a:t>
            </a:fld>
            <a:endParaRPr lang="ru-RU"/>
          </a:p>
        </p:txBody>
      </p:sp>
    </p:spTree>
    <p:extLst>
      <p:ext uri="{BB962C8B-B14F-4D97-AF65-F5344CB8AC3E}">
        <p14:creationId xmlns:p14="http://schemas.microsoft.com/office/powerpoint/2010/main" val="1099888558"/>
      </p:ext>
    </p:extLst>
  </p:cSld>
  <p:clrMapOvr>
    <a:masterClrMapping/>
  </p:clrMapOvr>
  <p:transition spd="med">
    <p:pull/>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78A82D4-09B8-4835-AFFD-371C5CC62FF9}" type="datetimeFigureOut">
              <a:rPr lang="ru-RU" smtClean="0"/>
              <a:t>27.11.2020</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A314FAC-0FD5-4A3A-A9A7-245ED19A1C21}" type="slidenum">
              <a:rPr lang="ru-RU" smtClean="0"/>
              <a:t>‹#›</a:t>
            </a:fld>
            <a:endParaRPr lang="ru-RU"/>
          </a:p>
        </p:txBody>
      </p:sp>
    </p:spTree>
    <p:extLst>
      <p:ext uri="{BB962C8B-B14F-4D97-AF65-F5344CB8AC3E}">
        <p14:creationId xmlns:p14="http://schemas.microsoft.com/office/powerpoint/2010/main" val="292871277"/>
      </p:ext>
    </p:extLst>
  </p:cSld>
  <p:clrMapOvr>
    <a:masterClrMapping/>
  </p:clrMapOvr>
  <p:transition spd="med">
    <p:pull/>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278A82D4-09B8-4835-AFFD-371C5CC62FF9}" type="datetimeFigureOut">
              <a:rPr lang="ru-RU" smtClean="0"/>
              <a:t>27.11.2020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A314FAC-0FD5-4A3A-A9A7-245ED19A1C21}" type="slidenum">
              <a:rPr lang="ru-RU" smtClean="0"/>
              <a:t>‹#›</a:t>
            </a:fld>
            <a:endParaRPr lang="ru-RU"/>
          </a:p>
        </p:txBody>
      </p:sp>
    </p:spTree>
    <p:extLst>
      <p:ext uri="{BB962C8B-B14F-4D97-AF65-F5344CB8AC3E}">
        <p14:creationId xmlns:p14="http://schemas.microsoft.com/office/powerpoint/2010/main" val="3245878080"/>
      </p:ext>
    </p:extLst>
  </p:cSld>
  <p:clrMapOvr>
    <a:masterClrMapping/>
  </p:clrMapOvr>
  <p:transition spd="med">
    <p:pull/>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278A82D4-09B8-4835-AFFD-371C5CC62FF9}" type="datetimeFigureOut">
              <a:rPr lang="ru-RU" smtClean="0"/>
              <a:t>27.11.2020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A314FAC-0FD5-4A3A-A9A7-245ED19A1C21}" type="slidenum">
              <a:rPr lang="ru-RU" smtClean="0"/>
              <a:t>‹#›</a:t>
            </a:fld>
            <a:endParaRPr lang="ru-RU"/>
          </a:p>
        </p:txBody>
      </p:sp>
    </p:spTree>
    <p:extLst>
      <p:ext uri="{BB962C8B-B14F-4D97-AF65-F5344CB8AC3E}">
        <p14:creationId xmlns:p14="http://schemas.microsoft.com/office/powerpoint/2010/main" val="1779600082"/>
      </p:ext>
    </p:extLst>
  </p:cSld>
  <p:clrMapOvr>
    <a:masterClrMapping/>
  </p:clrMapOvr>
  <p:transition spd="med">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278A82D4-09B8-4835-AFFD-371C5CC62FF9}" type="datetimeFigureOut">
              <a:rPr lang="ru-RU" smtClean="0"/>
              <a:t>27.11.2020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A314FAC-0FD5-4A3A-A9A7-245ED19A1C21}" type="slidenum">
              <a:rPr lang="ru-RU" smtClean="0"/>
              <a:t>‹#›</a:t>
            </a:fld>
            <a:endParaRPr lang="ru-RU"/>
          </a:p>
        </p:txBody>
      </p:sp>
    </p:spTree>
    <p:extLst>
      <p:ext uri="{BB962C8B-B14F-4D97-AF65-F5344CB8AC3E}">
        <p14:creationId xmlns:p14="http://schemas.microsoft.com/office/powerpoint/2010/main" val="737034605"/>
      </p:ext>
    </p:extLst>
  </p:cSld>
  <p:clrMapOvr>
    <a:masterClrMapping/>
  </p:clrMapOvr>
  <p:transition spd="med">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278A82D4-09B8-4835-AFFD-371C5CC62FF9}" type="datetimeFigureOut">
              <a:rPr lang="ru-RU" smtClean="0"/>
              <a:t>27.11.2020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A314FAC-0FD5-4A3A-A9A7-245ED19A1C21}" type="slidenum">
              <a:rPr lang="ru-RU" smtClean="0"/>
              <a:t>‹#›</a:t>
            </a:fld>
            <a:endParaRPr lang="ru-RU"/>
          </a:p>
        </p:txBody>
      </p:sp>
    </p:spTree>
    <p:extLst>
      <p:ext uri="{BB962C8B-B14F-4D97-AF65-F5344CB8AC3E}">
        <p14:creationId xmlns:p14="http://schemas.microsoft.com/office/powerpoint/2010/main" val="1897104510"/>
      </p:ext>
    </p:extLst>
  </p:cSld>
  <p:clrMapOvr>
    <a:masterClrMapping/>
  </p:clrMapOvr>
  <p:transition spd="med">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278A82D4-09B8-4835-AFFD-371C5CC62FF9}" type="datetimeFigureOut">
              <a:rPr lang="ru-RU" smtClean="0"/>
              <a:t>27.11.2020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A314FAC-0FD5-4A3A-A9A7-245ED19A1C21}" type="slidenum">
              <a:rPr lang="ru-RU" smtClean="0"/>
              <a:t>‹#›</a:t>
            </a:fld>
            <a:endParaRPr lang="ru-RU"/>
          </a:p>
        </p:txBody>
      </p:sp>
    </p:spTree>
    <p:extLst>
      <p:ext uri="{BB962C8B-B14F-4D97-AF65-F5344CB8AC3E}">
        <p14:creationId xmlns:p14="http://schemas.microsoft.com/office/powerpoint/2010/main" val="2366104931"/>
      </p:ext>
    </p:extLst>
  </p:cSld>
  <p:clrMapOvr>
    <a:masterClrMapping/>
  </p:clrMapOvr>
  <p:transition spd="med">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278A82D4-09B8-4835-AFFD-371C5CC62FF9}" type="datetimeFigureOut">
              <a:rPr lang="ru-RU" smtClean="0"/>
              <a:t>27.11.2020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A314FAC-0FD5-4A3A-A9A7-245ED19A1C21}" type="slidenum">
              <a:rPr lang="ru-RU" smtClean="0"/>
              <a:t>‹#›</a:t>
            </a:fld>
            <a:endParaRPr lang="ru-RU"/>
          </a:p>
        </p:txBody>
      </p:sp>
    </p:spTree>
    <p:extLst>
      <p:ext uri="{BB962C8B-B14F-4D97-AF65-F5344CB8AC3E}">
        <p14:creationId xmlns:p14="http://schemas.microsoft.com/office/powerpoint/2010/main" val="1744526237"/>
      </p:ext>
    </p:extLst>
  </p:cSld>
  <p:clrMapOvr>
    <a:masterClrMapping/>
  </p:clrMapOvr>
  <p:transition spd="med">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278A82D4-09B8-4835-AFFD-371C5CC62FF9}" type="datetimeFigureOut">
              <a:rPr lang="ru-RU" smtClean="0"/>
              <a:t>27.11.2020</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A314FAC-0FD5-4A3A-A9A7-245ED19A1C21}" type="slidenum">
              <a:rPr lang="ru-RU" smtClean="0"/>
              <a:t>‹#›</a:t>
            </a:fld>
            <a:endParaRPr lang="ru-RU"/>
          </a:p>
        </p:txBody>
      </p:sp>
    </p:spTree>
    <p:extLst>
      <p:ext uri="{BB962C8B-B14F-4D97-AF65-F5344CB8AC3E}">
        <p14:creationId xmlns:p14="http://schemas.microsoft.com/office/powerpoint/2010/main" val="2217183120"/>
      </p:ext>
    </p:extLst>
  </p:cSld>
  <p:clrMapOvr>
    <a:masterClrMapping/>
  </p:clrMapOvr>
  <p:transition spd="med">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278A82D4-09B8-4835-AFFD-371C5CC62FF9}" type="datetimeFigureOut">
              <a:rPr lang="ru-RU" smtClean="0"/>
              <a:t>27.11.2020</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A314FAC-0FD5-4A3A-A9A7-245ED19A1C21}" type="slidenum">
              <a:rPr lang="ru-RU" smtClean="0"/>
              <a:t>‹#›</a:t>
            </a:fld>
            <a:endParaRPr lang="ru-RU"/>
          </a:p>
        </p:txBody>
      </p:sp>
    </p:spTree>
    <p:extLst>
      <p:ext uri="{BB962C8B-B14F-4D97-AF65-F5344CB8AC3E}">
        <p14:creationId xmlns:p14="http://schemas.microsoft.com/office/powerpoint/2010/main" val="537448328"/>
      </p:ext>
    </p:extLst>
  </p:cSld>
  <p:clrMapOvr>
    <a:masterClrMapping/>
  </p:clrMapOvr>
  <p:transition spd="med">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278A82D4-09B8-4835-AFFD-371C5CC62FF9}" type="datetimeFigureOut">
              <a:rPr lang="ru-RU" smtClean="0"/>
              <a:t>27.11.2020</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A314FAC-0FD5-4A3A-A9A7-245ED19A1C21}" type="slidenum">
              <a:rPr lang="ru-RU" smtClean="0"/>
              <a:t>‹#›</a:t>
            </a:fld>
            <a:endParaRPr lang="ru-RU"/>
          </a:p>
        </p:txBody>
      </p:sp>
    </p:spTree>
    <p:extLst>
      <p:ext uri="{BB962C8B-B14F-4D97-AF65-F5344CB8AC3E}">
        <p14:creationId xmlns:p14="http://schemas.microsoft.com/office/powerpoint/2010/main" val="3987217266"/>
      </p:ext>
    </p:extLst>
  </p:cSld>
  <p:clrMapOvr>
    <a:masterClrMapping/>
  </p:clrMapOvr>
  <p:transition spd="med">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278A82D4-09B8-4835-AFFD-371C5CC62FF9}" type="datetimeFigureOut">
              <a:rPr lang="ru-RU" smtClean="0"/>
              <a:t>27.11.2020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A314FAC-0FD5-4A3A-A9A7-245ED19A1C21}" type="slidenum">
              <a:rPr lang="ru-RU" smtClean="0"/>
              <a:t>‹#›</a:t>
            </a:fld>
            <a:endParaRPr lang="ru-RU"/>
          </a:p>
        </p:txBody>
      </p:sp>
    </p:spTree>
    <p:extLst>
      <p:ext uri="{BB962C8B-B14F-4D97-AF65-F5344CB8AC3E}">
        <p14:creationId xmlns:p14="http://schemas.microsoft.com/office/powerpoint/2010/main" val="2870268680"/>
      </p:ext>
    </p:extLst>
  </p:cSld>
  <p:clrMapOvr>
    <a:masterClrMapping/>
  </p:clrMapOvr>
  <p:transition spd="med">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278A82D4-09B8-4835-AFFD-371C5CC62FF9}" type="datetimeFigureOut">
              <a:rPr lang="ru-RU" smtClean="0"/>
              <a:t>27.11.2020</a:t>
            </a:fld>
            <a:endParaRPr lang="ru-RU"/>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1A314FAC-0FD5-4A3A-A9A7-245ED19A1C21}" type="slidenum">
              <a:rPr lang="ru-RU" smtClean="0"/>
              <a:t>‹#›</a:t>
            </a:fld>
            <a:endParaRPr lang="ru-RU"/>
          </a:p>
        </p:txBody>
      </p:sp>
    </p:spTree>
    <p:extLst>
      <p:ext uri="{BB962C8B-B14F-4D97-AF65-F5344CB8AC3E}">
        <p14:creationId xmlns:p14="http://schemas.microsoft.com/office/powerpoint/2010/main" val="50504085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ransition spd="med">
    <p:pull/>
  </p:transition>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a:t>Свиридов Георгий Васильевич</a:t>
            </a:r>
          </a:p>
        </p:txBody>
      </p:sp>
      <p:sp>
        <p:nvSpPr>
          <p:cNvPr id="3" name="Подзаголовок 2"/>
          <p:cNvSpPr>
            <a:spLocks noGrp="1"/>
          </p:cNvSpPr>
          <p:nvPr>
            <p:ph type="subTitle" idx="1"/>
          </p:nvPr>
        </p:nvSpPr>
        <p:spPr/>
        <p:txBody>
          <a:bodyPr>
            <a:normAutofit/>
          </a:bodyPr>
          <a:lstStyle/>
          <a:p>
            <a:r>
              <a:rPr lang="ru-RU" dirty="0">
                <a:solidFill>
                  <a:schemeClr val="tx1"/>
                </a:solidFill>
              </a:rPr>
              <a:t>16 декабря 1915 г.  - </a:t>
            </a:r>
            <a:r>
              <a:rPr lang="ru-RU" b="1" dirty="0">
                <a:solidFill>
                  <a:schemeClr val="tx1"/>
                </a:solidFill>
              </a:rPr>
              <a:t> </a:t>
            </a:r>
            <a:r>
              <a:rPr lang="ru-RU" dirty="0">
                <a:solidFill>
                  <a:schemeClr val="tx1"/>
                </a:solidFill>
              </a:rPr>
              <a:t>6 января 1998 г.</a:t>
            </a:r>
          </a:p>
          <a:p>
            <a:endParaRPr lang="ru-RU" dirty="0">
              <a:solidFill>
                <a:schemeClr val="tx1"/>
              </a:solidFill>
            </a:endParaRPr>
          </a:p>
          <a:p>
            <a:endParaRPr lang="ru-RU" dirty="0">
              <a:solidFill>
                <a:schemeClr val="tx1"/>
              </a:solidFill>
            </a:endParaRPr>
          </a:p>
          <a:p>
            <a:endParaRPr lang="ru-RU" dirty="0"/>
          </a:p>
        </p:txBody>
      </p:sp>
      <p:sp>
        <p:nvSpPr>
          <p:cNvPr id="4" name="TextBox 3">
            <a:extLst>
              <a:ext uri="{FF2B5EF4-FFF2-40B4-BE49-F238E27FC236}">
                <a16:creationId xmlns:a16="http://schemas.microsoft.com/office/drawing/2014/main" id="{68242812-E95A-458C-AF7E-DD54B16A2F83}"/>
              </a:ext>
            </a:extLst>
          </p:cNvPr>
          <p:cNvSpPr txBox="1"/>
          <p:nvPr/>
        </p:nvSpPr>
        <p:spPr>
          <a:xfrm>
            <a:off x="1154955" y="709136"/>
            <a:ext cx="7918882" cy="1477328"/>
          </a:xfrm>
          <a:prstGeom prst="rect">
            <a:avLst/>
          </a:prstGeom>
          <a:noFill/>
        </p:spPr>
        <p:txBody>
          <a:bodyPr wrap="square" rtlCol="0">
            <a:spAutoFit/>
          </a:bodyPr>
          <a:lstStyle/>
          <a:p>
            <a:r>
              <a:rPr lang="ru-RU" dirty="0"/>
              <a:t>Презентация выполнена</a:t>
            </a:r>
          </a:p>
          <a:p>
            <a:r>
              <a:rPr lang="ru-RU" dirty="0"/>
              <a:t>учителем музыки СПб Гимназии №116</a:t>
            </a:r>
          </a:p>
          <a:p>
            <a:r>
              <a:rPr lang="ru-RU" dirty="0"/>
              <a:t> Тихоновой Еленой Анатольевной</a:t>
            </a:r>
          </a:p>
          <a:p>
            <a:endParaRPr lang="ru-RU" dirty="0"/>
          </a:p>
          <a:p>
            <a:endParaRPr lang="ru-RU" dirty="0"/>
          </a:p>
        </p:txBody>
      </p:sp>
    </p:spTree>
    <p:extLst>
      <p:ext uri="{BB962C8B-B14F-4D97-AF65-F5344CB8AC3E}">
        <p14:creationId xmlns:p14="http://schemas.microsoft.com/office/powerpoint/2010/main" val="14406509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Отношение композитора к Родине нашло выражение в огромном количестве произведений — симфонических, вокальных, в которых образ Отчизны предстаёт перед слушателями как монументальная звуковая фреска, в которой крупными «мазками» Свиридов творил Россию — «страну простора, страну песни, страну минора, страну Христа».</a:t>
            </a:r>
          </a:p>
        </p:txBody>
      </p:sp>
    </p:spTree>
    <p:extLst>
      <p:ext uri="{BB962C8B-B14F-4D97-AF65-F5344CB8AC3E}">
        <p14:creationId xmlns:p14="http://schemas.microsoft.com/office/powerpoint/2010/main" val="3202022043"/>
      </p:ext>
    </p:extLst>
  </p:cSld>
  <p:clrMapOvr>
    <a:masterClrMapping/>
  </p:clrMapOvr>
  <p:transition spd="med">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5994400" y="2052918"/>
            <a:ext cx="4055453" cy="4195481"/>
          </a:xfrm>
        </p:spPr>
        <p:txBody>
          <a:bodyPr/>
          <a:lstStyle/>
          <a:p>
            <a:r>
              <a:rPr lang="ru-RU" dirty="0"/>
              <a:t>Свиридов Георгий Васильевич</a:t>
            </a:r>
          </a:p>
          <a:p>
            <a:r>
              <a:rPr lang="ru-RU" dirty="0"/>
              <a:t>16 декабря 1915 г.  - </a:t>
            </a:r>
            <a:r>
              <a:rPr lang="ru-RU" b="1" dirty="0"/>
              <a:t> </a:t>
            </a:r>
            <a:r>
              <a:rPr lang="ru-RU" dirty="0"/>
              <a:t>6 января 1998 г.</a:t>
            </a:r>
          </a:p>
          <a:p>
            <a:endParaRPr lang="ru-RU" dirty="0"/>
          </a:p>
        </p:txBody>
      </p:sp>
      <p:pic>
        <p:nvPicPr>
          <p:cNvPr id="2050" name="Picture 2" descr="http://kursk4gym.org.ru/sviridov.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626" y="274014"/>
            <a:ext cx="5354956" cy="64259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5143888"/>
      </p:ext>
    </p:extLst>
  </p:cSld>
  <p:clrMapOvr>
    <a:masterClrMapping/>
  </p:clrMapOvr>
  <p:transition spd="med">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Биография</a:t>
            </a:r>
          </a:p>
        </p:txBody>
      </p:sp>
      <p:sp>
        <p:nvSpPr>
          <p:cNvPr id="3" name="Объект 2"/>
          <p:cNvSpPr>
            <a:spLocks noGrp="1"/>
          </p:cNvSpPr>
          <p:nvPr>
            <p:ph idx="1"/>
          </p:nvPr>
        </p:nvSpPr>
        <p:spPr/>
        <p:txBody>
          <a:bodyPr/>
          <a:lstStyle/>
          <a:p>
            <a:r>
              <a:rPr lang="ru-RU" dirty="0"/>
              <a:t>• Георгий Васильевич Свиридов родился в 1915 году в городе Фатеже. Его отец был почтовым служащим, а мать — учителем. • В 1924 году, когда Георгию было 9 лет, семья переехала в Курск. В Курске Свиридов продолжал учиться в начальной школе, где началось его страстное увлечение литературой. Постепенно на первое место в кругу его интересов стала выдвигаться музыка. В начальной школе Свиридов учился играть на своём первом музыкальном инструменте — балалайке. Учась подбирать на слух,</a:t>
            </a:r>
          </a:p>
        </p:txBody>
      </p:sp>
    </p:spTree>
    <p:extLst>
      <p:ext uri="{BB962C8B-B14F-4D97-AF65-F5344CB8AC3E}">
        <p14:creationId xmlns:p14="http://schemas.microsoft.com/office/powerpoint/2010/main" val="2145166823"/>
      </p:ext>
    </p:extLst>
  </p:cSld>
  <p:clrMapOvr>
    <a:masterClrMapping/>
  </p:clrMapOvr>
  <p:transition spd="med">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Биография</a:t>
            </a:r>
          </a:p>
        </p:txBody>
      </p:sp>
      <p:sp>
        <p:nvSpPr>
          <p:cNvPr id="3" name="Объект 2"/>
          <p:cNvSpPr>
            <a:spLocks noGrp="1"/>
          </p:cNvSpPr>
          <p:nvPr>
            <p:ph idx="1"/>
          </p:nvPr>
        </p:nvSpPr>
        <p:spPr/>
        <p:txBody>
          <a:bodyPr/>
          <a:lstStyle/>
          <a:p>
            <a:r>
              <a:rPr lang="ru-RU" dirty="0"/>
              <a:t>С 1936 по 1941 год Свиридов учился в Ленинградской консерватории у Петра Рязанова и Дмитрия Шостаковича (с 1937 года). В 1937 году был принят в Союз композиторов СССР. • Мобилизованный в 1941 году, спустя несколько дней после окончания консерватории, Свиридов был отправлен в военную академию в Уфе, но был комиссован в конце года по состоянию здоровья. • В июне 1974 года на фестивале русской и советской песни, проходившем во Франции, местная печать представила Свиридова своей искушённой публике как «наиболее поэтичного из современных советских композиторов». «Моя музыка - некоторая маленькая свеча «из телесного воска», горящая в бездонном мире преисподней». Свиридов Георгий Васильевич</a:t>
            </a:r>
          </a:p>
        </p:txBody>
      </p:sp>
    </p:spTree>
    <p:extLst>
      <p:ext uri="{BB962C8B-B14F-4D97-AF65-F5344CB8AC3E}">
        <p14:creationId xmlns:p14="http://schemas.microsoft.com/office/powerpoint/2010/main" val="2377324639"/>
      </p:ext>
    </p:extLst>
  </p:cSld>
  <p:clrMapOvr>
    <a:masterClrMapping/>
  </p:clrMapOvr>
  <p:transition spd="med">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Творчество</a:t>
            </a:r>
          </a:p>
        </p:txBody>
      </p:sp>
      <p:sp>
        <p:nvSpPr>
          <p:cNvPr id="3" name="Объект 2"/>
          <p:cNvSpPr>
            <a:spLocks noGrp="1"/>
          </p:cNvSpPr>
          <p:nvPr>
            <p:ph idx="1"/>
          </p:nvPr>
        </p:nvSpPr>
        <p:spPr/>
        <p:txBody>
          <a:bodyPr>
            <a:normAutofit fontScale="92500" lnSpcReduction="20000"/>
          </a:bodyPr>
          <a:lstStyle/>
          <a:p>
            <a:r>
              <a:rPr lang="ru-RU" dirty="0"/>
              <a:t>Поначалу в творчестве Свиридова преобладали камерные жанры — песня и романс, но постепенно он переходил к более крупным формам, в частности к ораториям. И каждое его произведение было очень одухотворенным. Линия романтики, идущая от «Патетической оратории», которая была написана в 1959 г., получила свое дальнейшее продолжение в очень динамичной музыке к кинофильму «Время, вперед!» в 1966 г., которая многие годы была музыкальной заставкой к информационной телевизионной программе «Время», а также в оратории «Двенадцать» по поэме Александра Блока. Следом за ораторией были написаны «Весенняя кантата» на стихи Николая Некрасова, кантата «Деревянная Русь» на стихи Сергея Есенина, несколько хоровых сочинений без сопровождения на его же стихи «Вечером синим», «Табун», «Душа грустит о небесах», кантата «Снег идет» на стихи Бориса Пастернака. Эти произведения были отмечены высоким профессионализмом и наполнены поэтическими образами.</a:t>
            </a:r>
          </a:p>
        </p:txBody>
      </p:sp>
    </p:spTree>
    <p:extLst>
      <p:ext uri="{BB962C8B-B14F-4D97-AF65-F5344CB8AC3E}">
        <p14:creationId xmlns:p14="http://schemas.microsoft.com/office/powerpoint/2010/main" val="1767405220"/>
      </p:ext>
    </p:extLst>
  </p:cSld>
  <p:clrMapOvr>
    <a:masterClrMapping/>
  </p:clrMapOvr>
  <p:transition spd="med">
    <p:pull/>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Творчество</a:t>
            </a:r>
          </a:p>
        </p:txBody>
      </p:sp>
      <p:sp>
        <p:nvSpPr>
          <p:cNvPr id="3" name="Объект 2"/>
          <p:cNvSpPr>
            <a:spLocks noGrp="1"/>
          </p:cNvSpPr>
          <p:nvPr>
            <p:ph idx="1"/>
          </p:nvPr>
        </p:nvSpPr>
        <p:spPr/>
        <p:txBody>
          <a:bodyPr/>
          <a:lstStyle/>
          <a:p>
            <a:r>
              <a:rPr lang="ru-RU" dirty="0"/>
              <a:t> «Россия – страна простора, страна песни, страна минора, страна Христа» Свиридов Георгий Васильевич Стиль Свиридова значительно менялся на ранних этапах его творчества. Его первые произведения были написаны в стиле классической, романтической музыки и были похожи на работы немецких романтиков. Позже многие сочинения Свиридова писались под влиянием его учителя Дмитрия Шостаковича, но также, например в Первой партите для фортепиано, заметно внимание композитора к музыкальному языку Пауля Хиндемита. • Начиная с середины 1950-х годов, Свиридов обрел свой яркий самобытный стиль, и старался писать произведения, которые носили исключительно русский характер.</a:t>
            </a:r>
          </a:p>
        </p:txBody>
      </p:sp>
    </p:spTree>
    <p:extLst>
      <p:ext uri="{BB962C8B-B14F-4D97-AF65-F5344CB8AC3E}">
        <p14:creationId xmlns:p14="http://schemas.microsoft.com/office/powerpoint/2010/main" val="1621193614"/>
      </p:ext>
    </p:extLst>
  </p:cSld>
  <p:clrMapOvr>
    <a:masterClrMapping/>
  </p:clrMapOvr>
  <p:transition spd="med">
    <p:pull/>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Творчество</a:t>
            </a:r>
            <a:endParaRPr lang="ru-RU" b="1" dirty="0"/>
          </a:p>
        </p:txBody>
      </p:sp>
      <p:sp>
        <p:nvSpPr>
          <p:cNvPr id="3" name="Объект 2"/>
          <p:cNvSpPr>
            <a:spLocks noGrp="1"/>
          </p:cNvSpPr>
          <p:nvPr>
            <p:ph idx="1"/>
          </p:nvPr>
        </p:nvSpPr>
        <p:spPr/>
        <p:txBody>
          <a:bodyPr>
            <a:normAutofit fontScale="92500" lnSpcReduction="20000"/>
          </a:bodyPr>
          <a:lstStyle/>
          <a:p>
            <a:r>
              <a:rPr lang="ru-RU" dirty="0"/>
              <a:t>В 1960-е гг. был создан вокальный цикл «Курские песни», ставший вершиной творчества Свиридова тех лет. Основой для цикла послужили народные песни Курской области, записанные группой фольклористов и изданные в конце 1950-х гг. В «Курских песнях» не проступали черты какой-либо определенной эпохи. Однако в музыке этого произведения нашла отражение жизнь русского народа со всеми его особенностями. Композитор не спеша разворачивал перед слушателями историю жизни, показывая ее различные грани. В семи песнях выстраивалась единая драматическая линия с кульминацией и итогом — яркой народной сценой, оптимистической по характеру. Чуткое постижение народно-песенного материала позволило композитору создать и особую гармоническую структуру музыкального сопровождения, которое своей емкостью, выразительностью основной мелодической линии способствовало выявлению смысла, содержания всего целого.</a:t>
            </a:r>
          </a:p>
          <a:p>
            <a:endParaRPr lang="ru-RU" dirty="0"/>
          </a:p>
          <a:p>
            <a:endParaRPr lang="ru-RU" dirty="0"/>
          </a:p>
        </p:txBody>
      </p:sp>
    </p:spTree>
    <p:extLst>
      <p:ext uri="{BB962C8B-B14F-4D97-AF65-F5344CB8AC3E}">
        <p14:creationId xmlns:p14="http://schemas.microsoft.com/office/powerpoint/2010/main" val="867836485"/>
      </p:ext>
    </p:extLst>
  </p:cSld>
  <p:clrMapOvr>
    <a:masterClrMapping/>
  </p:clrMapOvr>
  <p:transition spd="med">
    <p:pul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Неизвестным пластом творческого наследия Свиридова является его музыка религиозной традиции. Путь композитора к духовной музыке был долгим. Вспомним его «Запевку» для смешанного хора на стихи поэта И. Северянина.</a:t>
            </a:r>
          </a:p>
          <a:p>
            <a:r>
              <a:rPr lang="ru-RU" dirty="0"/>
              <a:t>О России петь — что стремиться в храм</a:t>
            </a:r>
            <a:br>
              <a:rPr lang="ru-RU" dirty="0"/>
            </a:br>
            <a:r>
              <a:rPr lang="ru-RU" dirty="0"/>
              <a:t>По лесным горам, полевым коврам...</a:t>
            </a:r>
            <a:br>
              <a:rPr lang="ru-RU" dirty="0"/>
            </a:br>
            <a:r>
              <a:rPr lang="ru-RU" dirty="0"/>
              <a:t>О России петь — что весну встречать,</a:t>
            </a:r>
            <a:br>
              <a:rPr lang="ru-RU" dirty="0"/>
            </a:br>
            <a:r>
              <a:rPr lang="ru-RU" dirty="0"/>
              <a:t>Что невесту ждать, что утешить мать...</a:t>
            </a:r>
            <a:br>
              <a:rPr lang="ru-RU" dirty="0"/>
            </a:br>
            <a:r>
              <a:rPr lang="ru-RU" dirty="0"/>
              <a:t>О России петь — что тоску забыть,</a:t>
            </a:r>
            <a:br>
              <a:rPr lang="ru-RU" dirty="0"/>
            </a:br>
            <a:r>
              <a:rPr lang="ru-RU" dirty="0"/>
              <a:t>Что Любовь любить, что бессмертным быть!</a:t>
            </a:r>
            <a:endParaRPr lang="ru-RU" b="1" dirty="0"/>
          </a:p>
        </p:txBody>
      </p:sp>
    </p:spTree>
    <p:extLst>
      <p:ext uri="{BB962C8B-B14F-4D97-AF65-F5344CB8AC3E}">
        <p14:creationId xmlns:p14="http://schemas.microsoft.com/office/powerpoint/2010/main" val="702168087"/>
      </p:ext>
    </p:extLst>
  </p:cSld>
  <p:clrMapOvr>
    <a:masterClrMapping/>
  </p:clrMapOvr>
  <p:transition spd="med">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5" name="Объект 4"/>
          <p:cNvSpPr>
            <a:spLocks noGrp="1"/>
          </p:cNvSpPr>
          <p:nvPr>
            <p:ph idx="1"/>
          </p:nvPr>
        </p:nvSpPr>
        <p:spPr>
          <a:xfrm>
            <a:off x="6211945" y="1853248"/>
            <a:ext cx="2633053" cy="4195481"/>
          </a:xfrm>
        </p:spPr>
        <p:txBody>
          <a:bodyPr/>
          <a:lstStyle/>
          <a:p>
            <a:r>
              <a:rPr lang="ru-RU" dirty="0"/>
              <a:t>Игорь Васильевич Лотарёв</a:t>
            </a:r>
          </a:p>
          <a:p>
            <a:r>
              <a:rPr lang="ru-RU" dirty="0"/>
              <a:t>Псевдоним: Игорь Северянин</a:t>
            </a:r>
          </a:p>
          <a:p>
            <a:r>
              <a:rPr lang="ru-RU" b="1"/>
              <a:t>16 мая 1887 – 20 декабря 1941 гг.</a:t>
            </a:r>
            <a:endParaRPr lang="ru-RU" dirty="0"/>
          </a:p>
        </p:txBody>
      </p:sp>
      <p:pic>
        <p:nvPicPr>
          <p:cNvPr id="3074" name="Picture 2" descr="Игорь Северянин в 1919 году фото A.Parikas, Таллин"/>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2884" y="202502"/>
            <a:ext cx="4342535" cy="65301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9266731"/>
      </p:ext>
    </p:extLst>
  </p:cSld>
  <p:clrMapOvr>
    <a:masterClrMapping/>
  </p:clrMapOvr>
  <p:transition spd="med">
    <p:pull/>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27</TotalTime>
  <Words>793</Words>
  <Application>Microsoft Office PowerPoint</Application>
  <PresentationFormat>Широкоэкранный</PresentationFormat>
  <Paragraphs>24</Paragraphs>
  <Slides>10</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10</vt:i4>
      </vt:variant>
    </vt:vector>
  </HeadingPairs>
  <TitlesOfParts>
    <vt:vector size="14" baseType="lpstr">
      <vt:lpstr>Arial</vt:lpstr>
      <vt:lpstr>Century Gothic</vt:lpstr>
      <vt:lpstr>Wingdings 3</vt:lpstr>
      <vt:lpstr>Ион</vt:lpstr>
      <vt:lpstr>Свиридов Георгий Васильевич</vt:lpstr>
      <vt:lpstr>Презентация PowerPoint</vt:lpstr>
      <vt:lpstr>Биография</vt:lpstr>
      <vt:lpstr>Биография</vt:lpstr>
      <vt:lpstr>Творчество</vt:lpstr>
      <vt:lpstr>Творчество</vt:lpstr>
      <vt:lpstr>Творчество</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Свиридов Георгий Васильевич</dc:title>
  <dc:creator>Пользователь Windows</dc:creator>
  <cp:lastModifiedBy>Елена</cp:lastModifiedBy>
  <cp:revision>8</cp:revision>
  <dcterms:created xsi:type="dcterms:W3CDTF">2020-11-23T14:48:47Z</dcterms:created>
  <dcterms:modified xsi:type="dcterms:W3CDTF">2020-11-27T19:01:07Z</dcterms:modified>
</cp:coreProperties>
</file>