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9" r:id="rId7"/>
    <p:sldId id="261" r:id="rId8"/>
    <p:sldId id="262" r:id="rId9"/>
    <p:sldId id="264" r:id="rId10"/>
    <p:sldId id="263" r:id="rId11"/>
    <p:sldId id="265" r:id="rId12"/>
    <p:sldId id="266" r:id="rId13"/>
    <p:sldId id="267" r:id="rId14"/>
    <p:sldId id="268" r:id="rId15"/>
    <p:sldId id="270" r:id="rId16"/>
    <p:sldId id="271" r:id="rId17"/>
    <p:sldId id="272" r:id="rId18"/>
    <p:sldId id="273" r:id="rId19"/>
    <p:sldId id="274" r:id="rId20"/>
    <p:sldId id="276" r:id="rId21"/>
    <p:sldId id="275" r:id="rId22"/>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21" autoAdjust="0"/>
    <p:restoredTop sz="94590" autoAdjust="0"/>
  </p:normalViewPr>
  <p:slideViewPr>
    <p:cSldViewPr>
      <p:cViewPr varScale="1">
        <p:scale>
          <a:sx n="83" d="100"/>
          <a:sy n="83" d="100"/>
        </p:scale>
        <p:origin x="-45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EAF463A-BC7C-46EE-9F1E-7F377CCA4891}" type="datetimeFigureOut">
              <a:rPr lang="en-US" smtClean="0"/>
              <a:pPr/>
              <a:t>3/17/2017</a:t>
            </a:fld>
            <a:endParaRPr lang="en-US"/>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3/17/2017</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7EAF463A-BC7C-46EE-9F1E-7F377CCA4891}" type="datetimeFigureOut">
              <a:rPr lang="en-US" smtClean="0"/>
              <a:pPr/>
              <a:t>3/17/2017</a:t>
            </a:fld>
            <a:endParaRPr lang="en-US"/>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en-US"/>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3/17/2017</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EAF463A-BC7C-46EE-9F1E-7F377CCA4891}" type="datetimeFigureOut">
              <a:rPr lang="en-US" smtClean="0"/>
              <a:pPr/>
              <a:t>3/17/2017</a:t>
            </a:fld>
            <a:endParaRPr lang="en-US"/>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Номер слайда 5"/>
          <p:cNvSpPr>
            <a:spLocks noGrp="1"/>
          </p:cNvSpPr>
          <p:nvPr>
            <p:ph type="sldNum" sz="quarter" idx="12"/>
          </p:nvPr>
        </p:nvSpPr>
        <p:spPr>
          <a:xfrm>
            <a:off x="6733952" y="6555112"/>
            <a:ext cx="588336" cy="228600"/>
          </a:xfrm>
        </p:spPr>
        <p:txBody>
          <a:bodyPr/>
          <a:lstStyle>
            <a:extLst/>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3/17/2017</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3/17/2017</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3/17/2017</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7EAF463A-BC7C-46EE-9F1E-7F377CCA4891}" type="datetimeFigureOut">
              <a:rPr lang="en-US" smtClean="0"/>
              <a:pPr/>
              <a:t>3/17/2017</a:t>
            </a:fld>
            <a:endParaRPr lang="en-US"/>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3/17/2017</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7EAF463A-BC7C-46EE-9F1E-7F377CCA4891}" type="datetimeFigureOut">
              <a:rPr lang="en-US" smtClean="0"/>
              <a:pPr/>
              <a:t>3/17/2017</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EAF463A-BC7C-46EE-9F1E-7F377CCA4891}" type="datetimeFigureOut">
              <a:rPr lang="en-US" smtClean="0"/>
              <a:pPr/>
              <a:t>3/17/2017</a:t>
            </a:fld>
            <a:endParaRPr lang="en-US"/>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hyperlink" Target="http://900igr.net/"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gif"/><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0.gif"/></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0.gif"/><Relationship Id="rId5" Type="http://schemas.openxmlformats.org/officeDocument/2006/relationships/image" Target="../media/image39.jpeg"/><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8" name="TextBox 7"/>
          <p:cNvSpPr txBox="1"/>
          <p:nvPr/>
        </p:nvSpPr>
        <p:spPr>
          <a:xfrm>
            <a:off x="4648200" y="4572000"/>
            <a:ext cx="3429000" cy="461665"/>
          </a:xfrm>
          <a:prstGeom prst="rect">
            <a:avLst/>
          </a:prstGeom>
          <a:noFill/>
        </p:spPr>
        <p:txBody>
          <a:bodyPr wrap="square" rtlCol="0">
            <a:spAutoFit/>
          </a:bodyPr>
          <a:lstStyle/>
          <a:p>
            <a:r>
              <a:rPr lang="ru-RU" sz="2400" b="1" dirty="0" smtClean="0">
                <a:solidFill>
                  <a:schemeClr val="accent2">
                    <a:lumMod val="75000"/>
                  </a:schemeClr>
                </a:solidFill>
              </a:rPr>
              <a:t>Для вас, родители… </a:t>
            </a:r>
            <a:endParaRPr lang="ru-RU" sz="2400" b="1" dirty="0">
              <a:solidFill>
                <a:schemeClr val="accent2">
                  <a:lumMod val="75000"/>
                </a:schemeClr>
              </a:solidFill>
            </a:endParaRPr>
          </a:p>
        </p:txBody>
      </p:sp>
      <p:sp>
        <p:nvSpPr>
          <p:cNvPr id="10" name="Прямоугольник 9"/>
          <p:cNvSpPr/>
          <p:nvPr/>
        </p:nvSpPr>
        <p:spPr>
          <a:xfrm>
            <a:off x="3200400" y="1066800"/>
            <a:ext cx="5943600" cy="1754326"/>
          </a:xfrm>
          <a:prstGeom prst="rect">
            <a:avLst/>
          </a:prstGeom>
          <a:noFill/>
        </p:spPr>
        <p:txBody>
          <a:bodyPr wrap="square" lIns="91440" tIns="45720" rIns="91440" bIns="45720">
            <a:spAutoFit/>
          </a:bodyPr>
          <a:lstStyle/>
          <a:p>
            <a:pPr algn="ctr"/>
            <a:r>
              <a:rPr lang="ru-RU"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Уход за зубами дошкольника</a:t>
            </a: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11" name="Рисунок 10" descr="is065095zub.jpg"/>
          <p:cNvPicPr>
            <a:picLocks noChangeAspect="1"/>
          </p:cNvPicPr>
          <p:nvPr/>
        </p:nvPicPr>
        <p:blipFill>
          <a:blip r:embed="rId3" cstate="print"/>
          <a:stretch>
            <a:fillRect/>
          </a:stretch>
        </p:blipFill>
        <p:spPr>
          <a:xfrm>
            <a:off x="381000" y="1484214"/>
            <a:ext cx="2895600" cy="4356212"/>
          </a:xfrm>
          <a:prstGeom prst="rect">
            <a:avLst/>
          </a:prstGeom>
        </p:spPr>
      </p:pic>
      <p:sp>
        <p:nvSpPr>
          <p:cNvPr id="6" name="Скругленный прямоугольник 5">
            <a:hlinkClick r:id="rId4" tooltip=" Каталог презентаций "/>
          </p:cNvPr>
          <p:cNvSpPr/>
          <p:nvPr/>
        </p:nvSpPr>
        <p:spPr>
          <a:xfrm>
            <a:off x="3898900" y="6477000"/>
            <a:ext cx="1346200" cy="355600"/>
          </a:xfrm>
          <a:prstGeom prst="roundRect">
            <a:avLst/>
          </a:prstGeom>
          <a:gradFill flip="none" rotWithShape="1">
            <a:gsLst>
              <a:gs pos="0">
                <a:srgbClr val="FFFFFF"/>
              </a:gs>
              <a:gs pos="100000">
                <a:srgbClr val="FFFFFF">
                  <a:shade val="88000"/>
                </a:srgbClr>
              </a:gs>
            </a:gsLst>
            <a:lin ang="5400000" scaled="1"/>
            <a:tileRect/>
          </a:gradFill>
          <a:ln w="12700">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88900" tIns="25400" rIns="88900" bIns="50800" rtlCol="0" anchor="ctr" anchorCtr="1">
            <a:noAutofit/>
          </a:bodyPr>
          <a:lstStyle/>
          <a:p>
            <a:pPr algn="ctr"/>
            <a:r>
              <a:rPr lang="en-US" sz="2000" u="sng" smtClean="0">
                <a:solidFill>
                  <a:srgbClr val="3333CC"/>
                </a:solidFill>
                <a:latin typeface="Arial"/>
              </a:rPr>
              <a:t>pptcloud.ru</a:t>
            </a:r>
            <a:endParaRPr lang="ru-RU" sz="2000" u="sng">
              <a:solidFill>
                <a:srgbClr val="3333CC"/>
              </a:solidFill>
              <a:latin typeface="Arial"/>
            </a:endParaRPr>
          </a:p>
        </p:txBody>
      </p:sp>
    </p:spTree>
  </p:cSld>
  <p:clrMapOvr>
    <a:masterClrMapping/>
  </p:clrMapOvr>
  <p:transition>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pic>
        <p:nvPicPr>
          <p:cNvPr id="5" name="Picture 7" descr="01"/>
          <p:cNvPicPr>
            <a:picLocks noChangeAspect="1" noChangeArrowheads="1"/>
          </p:cNvPicPr>
          <p:nvPr/>
        </p:nvPicPr>
        <p:blipFill>
          <a:blip r:embed="rId3" cstate="print"/>
          <a:srcRect/>
          <a:stretch>
            <a:fillRect/>
          </a:stretch>
        </p:blipFill>
        <p:spPr bwMode="auto">
          <a:xfrm>
            <a:off x="2087563" y="990600"/>
            <a:ext cx="7056437" cy="5867400"/>
          </a:xfrm>
          <a:prstGeom prst="rect">
            <a:avLst/>
          </a:prstGeom>
          <a:noFill/>
          <a:ln w="9525">
            <a:noFill/>
            <a:miter lim="800000"/>
            <a:headEnd/>
            <a:tailEnd/>
          </a:ln>
        </p:spPr>
      </p:pic>
      <p:sp>
        <p:nvSpPr>
          <p:cNvPr id="7" name="Прямоугольник 6"/>
          <p:cNvSpPr/>
          <p:nvPr/>
        </p:nvSpPr>
        <p:spPr>
          <a:xfrm>
            <a:off x="381000" y="1295400"/>
            <a:ext cx="1600200" cy="4708981"/>
          </a:xfrm>
          <a:prstGeom prst="rect">
            <a:avLst/>
          </a:prstGeom>
        </p:spPr>
        <p:txBody>
          <a:bodyPr wrap="square">
            <a:spAutoFit/>
          </a:bodyPr>
          <a:lstStyle/>
          <a:p>
            <a:r>
              <a:rPr lang="ru-RU" sz="2000" dirty="0" smtClean="0"/>
              <a:t>Зубы надо чистить      2 раза в день: утром после завтрака и вечером перед сном. </a:t>
            </a:r>
            <a:r>
              <a:rPr lang="ru-RU" sz="2000" dirty="0" err="1" smtClean="0"/>
              <a:t>Продолжи-тельность</a:t>
            </a:r>
            <a:r>
              <a:rPr lang="ru-RU" sz="2000" dirty="0" smtClean="0"/>
              <a:t> процедуры – около 3 минут</a:t>
            </a:r>
            <a:endParaRPr lang="ru-RU" sz="2000" dirty="0"/>
          </a:p>
        </p:txBody>
      </p:sp>
      <p:sp>
        <p:nvSpPr>
          <p:cNvPr id="8" name="Прямоугольник 7"/>
          <p:cNvSpPr/>
          <p:nvPr/>
        </p:nvSpPr>
        <p:spPr>
          <a:xfrm>
            <a:off x="2438400" y="304800"/>
            <a:ext cx="6400800" cy="523220"/>
          </a:xfrm>
          <a:prstGeom prst="rect">
            <a:avLst/>
          </a:prstGeom>
        </p:spPr>
        <p:txBody>
          <a:bodyPr wrap="square">
            <a:spAutoFit/>
          </a:bodyPr>
          <a:lstStyle/>
          <a:p>
            <a:r>
              <a:rPr lang="ru-RU" sz="2800" b="1" dirty="0" smtClean="0">
                <a:solidFill>
                  <a:srgbClr val="FF0000"/>
                </a:solidFill>
              </a:rPr>
              <a:t>Порядок чистки зубов</a:t>
            </a:r>
            <a:endParaRPr lang="ru-RU" sz="2800" b="1" dirty="0"/>
          </a:p>
        </p:txBody>
      </p:sp>
    </p:spTree>
  </p:cSld>
  <p:clrMapOvr>
    <a:masterClrMapping/>
  </p:clrMapOvr>
  <p:transition>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1447800" y="914400"/>
            <a:ext cx="6781800" cy="2862322"/>
          </a:xfrm>
          <a:prstGeom prst="rect">
            <a:avLst/>
          </a:prstGeom>
        </p:spPr>
        <p:txBody>
          <a:bodyPr wrap="square">
            <a:spAutoFit/>
          </a:bodyPr>
          <a:lstStyle/>
          <a:p>
            <a:r>
              <a:rPr lang="ru-RU" b="1" dirty="0" smtClean="0">
                <a:solidFill>
                  <a:srgbClr val="FF0000"/>
                </a:solidFill>
              </a:rPr>
              <a:t>Пользование зубной нитью</a:t>
            </a:r>
            <a:r>
              <a:rPr lang="ru-RU" dirty="0" smtClean="0"/>
              <a:t>. Зубные нити (или </a:t>
            </a:r>
            <a:r>
              <a:rPr lang="ru-RU" dirty="0" err="1" smtClean="0"/>
              <a:t>флоссы</a:t>
            </a:r>
            <a:r>
              <a:rPr lang="ru-RU" dirty="0" smtClean="0"/>
              <a:t>, как их еще называют) предназначены для того, чтобы тщательно удалить остатки пищи и зубной налёт из межзубных промежутков. Используют зубную нить обычно сразу после приема пищи. Вытащите из катушки нить необходимой длины, оторвите её. Натяните нить пальцами. Аккуратно введите в межзубный промежуток. Двигайте нитью в направлении от десны к режущему краю зуба (для нижней Для каждого зуба нужно использовать новую часть нити, не загрязненную чисткой предыдущего. </a:t>
            </a:r>
            <a:endParaRPr lang="ru-RU" dirty="0"/>
          </a:p>
        </p:txBody>
      </p:sp>
      <p:pic>
        <p:nvPicPr>
          <p:cNvPr id="8" name="Рисунок 7" descr="image_gallery.jpg"/>
          <p:cNvPicPr>
            <a:picLocks noChangeAspect="1"/>
          </p:cNvPicPr>
          <p:nvPr/>
        </p:nvPicPr>
        <p:blipFill>
          <a:blip r:embed="rId3" cstate="print"/>
          <a:stretch>
            <a:fillRect/>
          </a:stretch>
        </p:blipFill>
        <p:spPr>
          <a:xfrm>
            <a:off x="2819400" y="4199077"/>
            <a:ext cx="3733800" cy="2173072"/>
          </a:xfrm>
          <a:prstGeom prst="rect">
            <a:avLst/>
          </a:prstGeom>
        </p:spPr>
      </p:pic>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1066800" y="533400"/>
            <a:ext cx="4572000" cy="5632311"/>
          </a:xfrm>
          <a:prstGeom prst="rect">
            <a:avLst/>
          </a:prstGeom>
        </p:spPr>
        <p:txBody>
          <a:bodyPr>
            <a:spAutoFit/>
          </a:bodyPr>
          <a:lstStyle/>
          <a:p>
            <a:r>
              <a:rPr lang="ru-RU" sz="2000" b="1" dirty="0" smtClean="0">
                <a:solidFill>
                  <a:srgbClr val="FF0000"/>
                </a:solidFill>
              </a:rPr>
              <a:t>Использование зубных эликсиров </a:t>
            </a:r>
            <a:r>
              <a:rPr lang="ru-RU" sz="2000" dirty="0" smtClean="0"/>
              <a:t>Зубные эликсиры отлично дезодорируют полость рта и предупреждают формирование зубных камней. Эликсиры делают профилактический уход за зубами легким и необременительным. Полоскание должно длиться не менее, а желательно – более положенных двух минут. Противовоспалительные эликсиры улучшают кровоснабжение в дёснах, снимают отёки и воспаление, оказывают заживляющее действие. Полоскание такими эликсирами лучше производить до очистки зубов щеткой. </a:t>
            </a:r>
            <a:endParaRPr lang="ru-RU" sz="2000" dirty="0"/>
          </a:p>
        </p:txBody>
      </p:sp>
      <p:pic>
        <p:nvPicPr>
          <p:cNvPr id="6" name="Рисунок 5" descr="zub_eleks_paradant_b.gif"/>
          <p:cNvPicPr>
            <a:picLocks noChangeAspect="1"/>
          </p:cNvPicPr>
          <p:nvPr/>
        </p:nvPicPr>
        <p:blipFill>
          <a:blip r:embed="rId3" cstate="print"/>
          <a:stretch>
            <a:fillRect/>
          </a:stretch>
        </p:blipFill>
        <p:spPr>
          <a:xfrm>
            <a:off x="5715000" y="2209800"/>
            <a:ext cx="3139457" cy="3324225"/>
          </a:xfrm>
          <a:prstGeom prst="rect">
            <a:avLst/>
          </a:prstGeom>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6" name="Прямоугольник 5"/>
          <p:cNvSpPr/>
          <p:nvPr/>
        </p:nvSpPr>
        <p:spPr>
          <a:xfrm>
            <a:off x="838200" y="914400"/>
            <a:ext cx="3733800" cy="4524315"/>
          </a:xfrm>
          <a:prstGeom prst="rect">
            <a:avLst/>
          </a:prstGeom>
        </p:spPr>
        <p:txBody>
          <a:bodyPr wrap="square">
            <a:spAutoFit/>
          </a:bodyPr>
          <a:lstStyle/>
          <a:p>
            <a:r>
              <a:rPr lang="ru-RU" b="1" dirty="0" smtClean="0">
                <a:solidFill>
                  <a:srgbClr val="FF0000"/>
                </a:solidFill>
              </a:rPr>
              <a:t>Очищение языка </a:t>
            </a:r>
          </a:p>
          <a:p>
            <a:r>
              <a:rPr lang="ru-RU" dirty="0" smtClean="0"/>
              <a:t>Существуют два основных способа эффективной очистки языка: с помощью зубной пасты и щетки; с помощью специализированного скребка для языка. Щеткой с нанесенной на нее пастой следует очищать язык, начиная с самых дальних его участков. Сложность очистки языка состоит в том, что при надавливании на корень языка у человека непроизвольно возникает рвотный рефлекс. Поэтому чистить надо крайне осторожно. </a:t>
            </a:r>
            <a:endParaRPr lang="ru-RU" dirty="0"/>
          </a:p>
        </p:txBody>
      </p:sp>
      <p:pic>
        <p:nvPicPr>
          <p:cNvPr id="7" name="Рисунок 6" descr="uhodzazubami3.jpg"/>
          <p:cNvPicPr>
            <a:picLocks noChangeAspect="1"/>
          </p:cNvPicPr>
          <p:nvPr/>
        </p:nvPicPr>
        <p:blipFill>
          <a:blip r:embed="rId3" cstate="print"/>
          <a:stretch>
            <a:fillRect/>
          </a:stretch>
        </p:blipFill>
        <p:spPr>
          <a:xfrm>
            <a:off x="4572000" y="1447800"/>
            <a:ext cx="4424517" cy="3429000"/>
          </a:xfrm>
          <a:prstGeom prst="rect">
            <a:avLst/>
          </a:prstGeom>
        </p:spPr>
      </p:pic>
    </p:spTree>
  </p:cSld>
  <p:clrMapOvr>
    <a:masterClrMapping/>
  </p:clrMapOvr>
  <p:transition>
    <p:strips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381000" y="838200"/>
            <a:ext cx="5943600" cy="461665"/>
          </a:xfrm>
          <a:prstGeom prst="rect">
            <a:avLst/>
          </a:prstGeom>
        </p:spPr>
        <p:txBody>
          <a:bodyPr wrap="square">
            <a:spAutoFit/>
          </a:bodyPr>
          <a:lstStyle/>
          <a:p>
            <a:r>
              <a:rPr lang="ru-RU" sz="2400" b="1" dirty="0" smtClean="0">
                <a:solidFill>
                  <a:srgbClr val="FF0000"/>
                </a:solidFill>
              </a:rPr>
              <a:t>Посещайте стоматолога   2 раза в год</a:t>
            </a:r>
            <a:endParaRPr lang="ru-RU" sz="2400" b="1" dirty="0">
              <a:solidFill>
                <a:srgbClr val="FF0000"/>
              </a:solidFill>
            </a:endParaRPr>
          </a:p>
        </p:txBody>
      </p:sp>
      <p:pic>
        <p:nvPicPr>
          <p:cNvPr id="6" name="Picture 11" descr="38"/>
          <p:cNvPicPr>
            <a:picLocks noChangeAspect="1" noChangeArrowheads="1"/>
          </p:cNvPicPr>
          <p:nvPr/>
        </p:nvPicPr>
        <p:blipFill>
          <a:blip r:embed="rId3" cstate="print"/>
          <a:srcRect/>
          <a:stretch>
            <a:fillRect/>
          </a:stretch>
        </p:blipFill>
        <p:spPr bwMode="auto">
          <a:xfrm>
            <a:off x="3810000" y="1981200"/>
            <a:ext cx="2819400" cy="1903369"/>
          </a:xfrm>
          <a:prstGeom prst="rect">
            <a:avLst/>
          </a:prstGeom>
          <a:noFill/>
          <a:ln w="9525">
            <a:noFill/>
            <a:miter lim="800000"/>
            <a:headEnd/>
            <a:tailEnd/>
          </a:ln>
        </p:spPr>
      </p:pic>
      <p:pic>
        <p:nvPicPr>
          <p:cNvPr id="7" name="Picture 7" descr="thumb"/>
          <p:cNvPicPr>
            <a:picLocks noChangeAspect="1" noChangeArrowheads="1"/>
          </p:cNvPicPr>
          <p:nvPr/>
        </p:nvPicPr>
        <p:blipFill>
          <a:blip r:embed="rId4" cstate="print"/>
          <a:srcRect/>
          <a:stretch>
            <a:fillRect/>
          </a:stretch>
        </p:blipFill>
        <p:spPr bwMode="auto">
          <a:xfrm>
            <a:off x="304800" y="2362200"/>
            <a:ext cx="3429000" cy="3429000"/>
          </a:xfrm>
          <a:prstGeom prst="rect">
            <a:avLst/>
          </a:prstGeom>
          <a:noFill/>
          <a:ln w="9525">
            <a:noFill/>
            <a:miter lim="800000"/>
            <a:headEnd/>
            <a:tailEnd/>
          </a:ln>
        </p:spPr>
      </p:pic>
      <p:pic>
        <p:nvPicPr>
          <p:cNvPr id="8" name="Рисунок 7" descr="70.gif"/>
          <p:cNvPicPr>
            <a:picLocks noChangeAspect="1"/>
          </p:cNvPicPr>
          <p:nvPr/>
        </p:nvPicPr>
        <p:blipFill>
          <a:blip r:embed="rId5" cstate="print"/>
          <a:stretch>
            <a:fillRect/>
          </a:stretch>
        </p:blipFill>
        <p:spPr>
          <a:xfrm>
            <a:off x="5410200" y="3962400"/>
            <a:ext cx="2743200" cy="2743200"/>
          </a:xfrm>
          <a:prstGeom prst="rect">
            <a:avLst/>
          </a:prstGeom>
        </p:spPr>
      </p:pic>
      <p:pic>
        <p:nvPicPr>
          <p:cNvPr id="10" name="Рисунок 9" descr="1263893215_zub.jpg"/>
          <p:cNvPicPr>
            <a:picLocks noChangeAspect="1"/>
          </p:cNvPicPr>
          <p:nvPr/>
        </p:nvPicPr>
        <p:blipFill>
          <a:blip r:embed="rId6" cstate="print"/>
          <a:stretch>
            <a:fillRect/>
          </a:stretch>
        </p:blipFill>
        <p:spPr>
          <a:xfrm>
            <a:off x="6858000" y="685800"/>
            <a:ext cx="2057400" cy="2057400"/>
          </a:xfrm>
          <a:prstGeom prst="rect">
            <a:avLst/>
          </a:prstGeom>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xit" presetSubtype="16" fill="hold" nodeType="afterEffect">
                                  <p:stCondLst>
                                    <p:cond delay="0"/>
                                  </p:stCondLst>
                                  <p:childTnLst>
                                    <p:animEffect transition="out" filter="box(in)">
                                      <p:cBhvr>
                                        <p:cTn id="6" dur="2000"/>
                                        <p:tgtEl>
                                          <p:spTgt spid="10"/>
                                        </p:tgtEl>
                                      </p:cBhvr>
                                    </p:animEffect>
                                    <p:set>
                                      <p:cBhvr>
                                        <p:cTn id="7" dur="1" fill="hold">
                                          <p:stCondLst>
                                            <p:cond delay="1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609600" y="457200"/>
            <a:ext cx="7696200" cy="707886"/>
          </a:xfrm>
          <a:prstGeom prst="rect">
            <a:avLst/>
          </a:prstGeom>
        </p:spPr>
        <p:txBody>
          <a:bodyPr wrap="square">
            <a:spAutoFit/>
          </a:bodyPr>
          <a:lstStyle/>
          <a:p>
            <a:pPr algn="ctr"/>
            <a:r>
              <a:rPr lang="ru-RU" sz="2000" b="1" dirty="0" smtClean="0">
                <a:solidFill>
                  <a:srgbClr val="FF0000"/>
                </a:solidFill>
              </a:rPr>
              <a:t>Ешьте полезные для здоровья зубов продукты: свежие овощи, фрукты, молочные продукты.</a:t>
            </a:r>
            <a:endParaRPr lang="ru-RU" sz="2000" b="1" dirty="0">
              <a:solidFill>
                <a:srgbClr val="FF0000"/>
              </a:solidFill>
            </a:endParaRPr>
          </a:p>
        </p:txBody>
      </p:sp>
      <p:pic>
        <p:nvPicPr>
          <p:cNvPr id="6" name="Picture 9" descr="004_b"/>
          <p:cNvPicPr>
            <a:picLocks noChangeAspect="1" noChangeArrowheads="1"/>
          </p:cNvPicPr>
          <p:nvPr/>
        </p:nvPicPr>
        <p:blipFill>
          <a:blip r:embed="rId3" cstate="print"/>
          <a:srcRect/>
          <a:stretch>
            <a:fillRect/>
          </a:stretch>
        </p:blipFill>
        <p:spPr bwMode="auto">
          <a:xfrm>
            <a:off x="5181600" y="1600200"/>
            <a:ext cx="3732213" cy="2198687"/>
          </a:xfrm>
          <a:prstGeom prst="rect">
            <a:avLst/>
          </a:prstGeom>
          <a:noFill/>
          <a:ln w="9525">
            <a:noFill/>
            <a:miter lim="800000"/>
            <a:headEnd/>
            <a:tailEnd/>
          </a:ln>
        </p:spPr>
      </p:pic>
      <p:pic>
        <p:nvPicPr>
          <p:cNvPr id="7" name="Picture 4" descr="5"/>
          <p:cNvPicPr>
            <a:picLocks noChangeAspect="1" noChangeArrowheads="1"/>
          </p:cNvPicPr>
          <p:nvPr/>
        </p:nvPicPr>
        <p:blipFill>
          <a:blip r:embed="rId4" cstate="print"/>
          <a:srcRect/>
          <a:stretch>
            <a:fillRect/>
          </a:stretch>
        </p:blipFill>
        <p:spPr>
          <a:xfrm>
            <a:off x="533400" y="1676400"/>
            <a:ext cx="2417762" cy="3489325"/>
          </a:xfrm>
          <a:prstGeom prst="rect">
            <a:avLst/>
          </a:prstGeom>
          <a:noFill/>
        </p:spPr>
      </p:pic>
      <p:pic>
        <p:nvPicPr>
          <p:cNvPr id="8" name="Picture 7" descr="0904"/>
          <p:cNvPicPr>
            <a:picLocks noChangeAspect="1" noChangeArrowheads="1"/>
          </p:cNvPicPr>
          <p:nvPr/>
        </p:nvPicPr>
        <p:blipFill>
          <a:blip r:embed="rId5" cstate="print"/>
          <a:srcRect/>
          <a:stretch>
            <a:fillRect/>
          </a:stretch>
        </p:blipFill>
        <p:spPr bwMode="auto">
          <a:xfrm>
            <a:off x="3733800" y="4038600"/>
            <a:ext cx="3778250" cy="2516187"/>
          </a:xfrm>
          <a:prstGeom prst="rect">
            <a:avLst/>
          </a:prstGeom>
          <a:noFill/>
          <a:ln w="9525">
            <a:noFill/>
            <a:miter lim="800000"/>
            <a:headEnd/>
            <a:tailEnd/>
          </a:ln>
        </p:spPr>
      </p:pic>
      <p:pic>
        <p:nvPicPr>
          <p:cNvPr id="9" name="Рисунок 8" descr="b3827358e47d80e519791f14ff60c4d6.png"/>
          <p:cNvPicPr>
            <a:picLocks noChangeAspect="1"/>
          </p:cNvPicPr>
          <p:nvPr/>
        </p:nvPicPr>
        <p:blipFill>
          <a:blip r:embed="rId6" cstate="print"/>
          <a:stretch>
            <a:fillRect/>
          </a:stretch>
        </p:blipFill>
        <p:spPr>
          <a:xfrm>
            <a:off x="3048000" y="1676400"/>
            <a:ext cx="1981200" cy="2514599"/>
          </a:xfrm>
          <a:prstGeom prst="rect">
            <a:avLst/>
          </a:prstGeom>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1600200" y="381000"/>
            <a:ext cx="5638800" cy="707886"/>
          </a:xfrm>
          <a:prstGeom prst="rect">
            <a:avLst/>
          </a:prstGeom>
        </p:spPr>
        <p:txBody>
          <a:bodyPr wrap="square">
            <a:spAutoFit/>
          </a:bodyPr>
          <a:lstStyle/>
          <a:p>
            <a:pPr algn="ctr"/>
            <a:r>
              <a:rPr lang="ru-RU" sz="2000" b="1" dirty="0" smtClean="0">
                <a:solidFill>
                  <a:srgbClr val="FF0000"/>
                </a:solidFill>
              </a:rPr>
              <a:t>Не чередуйте горячую и холодную пищу: зубная эмаль может потрескаться</a:t>
            </a:r>
            <a:endParaRPr lang="ru-RU" sz="2000" b="1" dirty="0">
              <a:solidFill>
                <a:srgbClr val="FF0000"/>
              </a:solidFill>
            </a:endParaRPr>
          </a:p>
        </p:txBody>
      </p:sp>
      <p:pic>
        <p:nvPicPr>
          <p:cNvPr id="8" name="Рисунок 7" descr="eda5.gif"/>
          <p:cNvPicPr>
            <a:picLocks noChangeAspect="1"/>
          </p:cNvPicPr>
          <p:nvPr/>
        </p:nvPicPr>
        <p:blipFill>
          <a:blip r:embed="rId3" cstate="print"/>
          <a:stretch>
            <a:fillRect/>
          </a:stretch>
        </p:blipFill>
        <p:spPr>
          <a:xfrm>
            <a:off x="842962" y="1524000"/>
            <a:ext cx="3352800" cy="3352800"/>
          </a:xfrm>
          <a:prstGeom prst="rect">
            <a:avLst/>
          </a:prstGeom>
        </p:spPr>
      </p:pic>
      <p:pic>
        <p:nvPicPr>
          <p:cNvPr id="10" name="Рисунок 9" descr="eda1.gif"/>
          <p:cNvPicPr>
            <a:picLocks noChangeAspect="1"/>
          </p:cNvPicPr>
          <p:nvPr/>
        </p:nvPicPr>
        <p:blipFill>
          <a:blip r:embed="rId4" cstate="print"/>
          <a:stretch>
            <a:fillRect/>
          </a:stretch>
        </p:blipFill>
        <p:spPr>
          <a:xfrm>
            <a:off x="5257800" y="990600"/>
            <a:ext cx="2943225" cy="5101590"/>
          </a:xfrm>
          <a:prstGeom prst="rect">
            <a:avLst/>
          </a:prstGeom>
        </p:spPr>
      </p:pic>
    </p:spTree>
  </p:cSld>
  <p:clrMapOvr>
    <a:masterClrMapping/>
  </p:clrMapOvr>
  <p:transition>
    <p:whee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381000" y="0"/>
            <a:ext cx="8458200" cy="4001095"/>
          </a:xfrm>
          <a:prstGeom prst="rect">
            <a:avLst/>
          </a:prstGeom>
        </p:spPr>
        <p:txBody>
          <a:bodyPr wrap="square">
            <a:spAutoFit/>
          </a:bodyPr>
          <a:lstStyle/>
          <a:p>
            <a:r>
              <a:rPr lang="ru-RU" sz="2000" b="1" dirty="0" smtClean="0">
                <a:solidFill>
                  <a:srgbClr val="FF0000"/>
                </a:solidFill>
              </a:rPr>
              <a:t>один из главных врагов зубной эмали – лимонная  кислота</a:t>
            </a:r>
            <a:r>
              <a:rPr lang="ru-RU" dirty="0" smtClean="0"/>
              <a:t>. Это вещество размягчает эмаль, делая ее рыхлой, что, естественно, приводит к ее разрушению. При этом лимонная кислота содержится почти во всех ягодах, в том числе в любимой всеми клубнике. Но больше всего этого вещества содержится в клюкве, гранатах, ананасах, и, конечно, цитрусовых. Всего два стакана </a:t>
            </a:r>
            <a:r>
              <a:rPr lang="ru-RU" dirty="0" err="1" smtClean="0"/>
              <a:t>свежевыжатого</a:t>
            </a:r>
            <a:r>
              <a:rPr lang="ru-RU" dirty="0" smtClean="0"/>
              <a:t> апельсинового сока наносят непоправимый вред вашим зубам. Снизить негативное влияние можно, если разбавлять фруктовые коктейли водой и пить их через трубочку. После употребления продуктов с высоким содержанием лимонной кислоты ни в коем случае не следует бежать в ванную и чистить зубы. Таким образом легко своими руками нанести еще больший вред уже размягченной зубной эмали. Следует отложить эту гигиеническую процедуру на 30 минут. Если время не терпит – можно ограничиться полосканием рта обычной водой. </a:t>
            </a:r>
            <a:br>
              <a:rPr lang="ru-RU" dirty="0" smtClean="0"/>
            </a:br>
            <a:endParaRPr lang="ru-RU" dirty="0"/>
          </a:p>
        </p:txBody>
      </p:sp>
      <p:pic>
        <p:nvPicPr>
          <p:cNvPr id="6" name="Рисунок 5" descr="fruits.jpg"/>
          <p:cNvPicPr>
            <a:picLocks noChangeAspect="1"/>
          </p:cNvPicPr>
          <p:nvPr/>
        </p:nvPicPr>
        <p:blipFill>
          <a:blip r:embed="rId3" cstate="print"/>
          <a:stretch>
            <a:fillRect/>
          </a:stretch>
        </p:blipFill>
        <p:spPr>
          <a:xfrm>
            <a:off x="2286000" y="3657601"/>
            <a:ext cx="4800600" cy="3214688"/>
          </a:xfrm>
          <a:prstGeom prst="rect">
            <a:avLst/>
          </a:prstGeom>
        </p:spPr>
      </p:pic>
    </p:spTree>
  </p:cSld>
  <p:clrMapOvr>
    <a:masterClrMapping/>
  </p:clrMapOvr>
  <p:transition>
    <p:wheel spokes="2"/>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2590800" y="304800"/>
            <a:ext cx="3820277" cy="461665"/>
          </a:xfrm>
          <a:prstGeom prst="rect">
            <a:avLst/>
          </a:prstGeom>
        </p:spPr>
        <p:txBody>
          <a:bodyPr wrap="none">
            <a:spAutoFit/>
          </a:bodyPr>
          <a:lstStyle/>
          <a:p>
            <a:r>
              <a:rPr lang="ru-RU" sz="2400" b="1" dirty="0" smtClean="0">
                <a:solidFill>
                  <a:srgbClr val="FF0000"/>
                </a:solidFill>
              </a:rPr>
              <a:t>Ешьте меньше сладкого</a:t>
            </a:r>
            <a:endParaRPr lang="ru-RU" sz="2400" b="1" dirty="0">
              <a:solidFill>
                <a:srgbClr val="FF0000"/>
              </a:solidFill>
            </a:endParaRPr>
          </a:p>
        </p:txBody>
      </p:sp>
      <p:pic>
        <p:nvPicPr>
          <p:cNvPr id="6" name="Picture 5" descr="konf"/>
          <p:cNvPicPr>
            <a:picLocks noChangeAspect="1" noChangeArrowheads="1"/>
          </p:cNvPicPr>
          <p:nvPr/>
        </p:nvPicPr>
        <p:blipFill>
          <a:blip r:embed="rId3" cstate="print"/>
          <a:srcRect/>
          <a:stretch>
            <a:fillRect/>
          </a:stretch>
        </p:blipFill>
        <p:spPr bwMode="auto">
          <a:xfrm>
            <a:off x="228600" y="1066800"/>
            <a:ext cx="3600450" cy="2417762"/>
          </a:xfrm>
          <a:prstGeom prst="rect">
            <a:avLst/>
          </a:prstGeom>
          <a:noFill/>
          <a:ln w="9525">
            <a:noFill/>
            <a:miter lim="800000"/>
            <a:headEnd/>
            <a:tailEnd/>
          </a:ln>
        </p:spPr>
      </p:pic>
      <p:pic>
        <p:nvPicPr>
          <p:cNvPr id="7" name="Picture 7" descr="30686"/>
          <p:cNvPicPr>
            <a:picLocks noChangeAspect="1" noChangeArrowheads="1"/>
          </p:cNvPicPr>
          <p:nvPr/>
        </p:nvPicPr>
        <p:blipFill>
          <a:blip r:embed="rId4" cstate="print"/>
          <a:srcRect/>
          <a:stretch>
            <a:fillRect/>
          </a:stretch>
        </p:blipFill>
        <p:spPr bwMode="auto">
          <a:xfrm>
            <a:off x="5791200" y="3886200"/>
            <a:ext cx="2959100" cy="2220731"/>
          </a:xfrm>
          <a:prstGeom prst="rect">
            <a:avLst/>
          </a:prstGeom>
          <a:noFill/>
          <a:ln w="9525">
            <a:noFill/>
            <a:miter lim="800000"/>
            <a:headEnd/>
            <a:tailEnd/>
          </a:ln>
        </p:spPr>
      </p:pic>
      <p:pic>
        <p:nvPicPr>
          <p:cNvPr id="8" name="Picture 13" descr="153306"/>
          <p:cNvPicPr>
            <a:picLocks noChangeAspect="1" noChangeArrowheads="1"/>
          </p:cNvPicPr>
          <p:nvPr/>
        </p:nvPicPr>
        <p:blipFill>
          <a:blip r:embed="rId5" cstate="print"/>
          <a:srcRect/>
          <a:stretch>
            <a:fillRect/>
          </a:stretch>
        </p:blipFill>
        <p:spPr bwMode="auto">
          <a:xfrm>
            <a:off x="609600" y="4038600"/>
            <a:ext cx="3063875" cy="2138363"/>
          </a:xfrm>
          <a:prstGeom prst="rect">
            <a:avLst/>
          </a:prstGeom>
          <a:noFill/>
          <a:ln w="9525">
            <a:noFill/>
            <a:miter lim="800000"/>
            <a:headEnd/>
            <a:tailEnd/>
          </a:ln>
        </p:spPr>
      </p:pic>
      <p:pic>
        <p:nvPicPr>
          <p:cNvPr id="10" name="Picture 9" descr="219036e633db"/>
          <p:cNvPicPr>
            <a:picLocks noChangeAspect="1" noChangeArrowheads="1"/>
          </p:cNvPicPr>
          <p:nvPr/>
        </p:nvPicPr>
        <p:blipFill>
          <a:blip r:embed="rId6" cstate="print"/>
          <a:srcRect/>
          <a:stretch>
            <a:fillRect/>
          </a:stretch>
        </p:blipFill>
        <p:spPr bwMode="auto">
          <a:xfrm>
            <a:off x="5638800" y="1066800"/>
            <a:ext cx="3079750" cy="2311225"/>
          </a:xfrm>
          <a:prstGeom prst="rect">
            <a:avLst/>
          </a:prstGeom>
          <a:noFill/>
          <a:ln w="9525">
            <a:noFill/>
            <a:miter lim="800000"/>
            <a:headEnd/>
            <a:tailEnd/>
          </a:ln>
        </p:spPr>
      </p:pic>
      <p:pic>
        <p:nvPicPr>
          <p:cNvPr id="11" name="Рисунок 10" descr="gur3-17062011-15-1.jpg"/>
          <p:cNvPicPr>
            <a:picLocks noChangeAspect="1"/>
          </p:cNvPicPr>
          <p:nvPr/>
        </p:nvPicPr>
        <p:blipFill>
          <a:blip r:embed="rId7" cstate="print"/>
          <a:stretch>
            <a:fillRect/>
          </a:stretch>
        </p:blipFill>
        <p:spPr>
          <a:xfrm>
            <a:off x="2743200" y="2514600"/>
            <a:ext cx="4295124" cy="2514600"/>
          </a:xfrm>
          <a:prstGeom prst="rect">
            <a:avLst/>
          </a:prstGeom>
        </p:spPr>
      </p:pic>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1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2133600" y="304800"/>
            <a:ext cx="4572000" cy="830997"/>
          </a:xfrm>
          <a:prstGeom prst="rect">
            <a:avLst/>
          </a:prstGeom>
        </p:spPr>
        <p:txBody>
          <a:bodyPr>
            <a:spAutoFit/>
          </a:bodyPr>
          <a:lstStyle/>
          <a:p>
            <a:pPr algn="ctr"/>
            <a:r>
              <a:rPr lang="ru-RU" sz="2400" b="1" dirty="0" smtClean="0">
                <a:solidFill>
                  <a:srgbClr val="FF0000"/>
                </a:solidFill>
              </a:rPr>
              <a:t>Не грызите орехи, леденцы и другие твёрдые продукты</a:t>
            </a:r>
            <a:endParaRPr lang="ru-RU" sz="2400" b="1" dirty="0">
              <a:solidFill>
                <a:srgbClr val="FF0000"/>
              </a:solidFill>
            </a:endParaRPr>
          </a:p>
        </p:txBody>
      </p:sp>
      <p:pic>
        <p:nvPicPr>
          <p:cNvPr id="6" name="Picture 9" descr="AR00280"/>
          <p:cNvPicPr>
            <a:picLocks noChangeAspect="1" noChangeArrowheads="1"/>
          </p:cNvPicPr>
          <p:nvPr/>
        </p:nvPicPr>
        <p:blipFill>
          <a:blip r:embed="rId3" cstate="print"/>
          <a:srcRect/>
          <a:stretch>
            <a:fillRect/>
          </a:stretch>
        </p:blipFill>
        <p:spPr bwMode="auto">
          <a:xfrm>
            <a:off x="5334000" y="1447800"/>
            <a:ext cx="3451963" cy="2590800"/>
          </a:xfrm>
          <a:prstGeom prst="rect">
            <a:avLst/>
          </a:prstGeom>
          <a:noFill/>
          <a:ln w="9525">
            <a:noFill/>
            <a:miter lim="800000"/>
            <a:headEnd/>
            <a:tailEnd/>
          </a:ln>
        </p:spPr>
      </p:pic>
      <p:pic>
        <p:nvPicPr>
          <p:cNvPr id="7" name="Рисунок 6" descr="Haselnuss_Gr_99.jpg"/>
          <p:cNvPicPr>
            <a:picLocks noChangeAspect="1"/>
          </p:cNvPicPr>
          <p:nvPr/>
        </p:nvPicPr>
        <p:blipFill>
          <a:blip r:embed="rId4" cstate="print"/>
          <a:stretch>
            <a:fillRect/>
          </a:stretch>
        </p:blipFill>
        <p:spPr>
          <a:xfrm>
            <a:off x="838200" y="1447800"/>
            <a:ext cx="3678903" cy="2525004"/>
          </a:xfrm>
          <a:prstGeom prst="rect">
            <a:avLst/>
          </a:prstGeom>
        </p:spPr>
      </p:pic>
      <p:pic>
        <p:nvPicPr>
          <p:cNvPr id="8" name="Picture 11" descr="009"/>
          <p:cNvPicPr>
            <a:picLocks noChangeAspect="1" noChangeArrowheads="1"/>
          </p:cNvPicPr>
          <p:nvPr/>
        </p:nvPicPr>
        <p:blipFill>
          <a:blip r:embed="rId5" cstate="print"/>
          <a:srcRect/>
          <a:stretch>
            <a:fillRect/>
          </a:stretch>
        </p:blipFill>
        <p:spPr bwMode="auto">
          <a:xfrm>
            <a:off x="1295400" y="4191000"/>
            <a:ext cx="3664931" cy="2290762"/>
          </a:xfrm>
          <a:prstGeom prst="rect">
            <a:avLst/>
          </a:prstGeom>
          <a:noFill/>
          <a:ln w="9525">
            <a:noFill/>
            <a:miter lim="800000"/>
            <a:headEnd/>
            <a:tailEnd/>
          </a:ln>
        </p:spPr>
      </p:pic>
      <p:pic>
        <p:nvPicPr>
          <p:cNvPr id="9" name="Рисунок 8" descr="19163382.gif"/>
          <p:cNvPicPr>
            <a:picLocks noChangeAspect="1"/>
          </p:cNvPicPr>
          <p:nvPr/>
        </p:nvPicPr>
        <p:blipFill>
          <a:blip r:embed="rId6" cstate="print"/>
          <a:stretch>
            <a:fillRect/>
          </a:stretch>
        </p:blipFill>
        <p:spPr>
          <a:xfrm>
            <a:off x="6248400" y="4419600"/>
            <a:ext cx="2171700" cy="2171700"/>
          </a:xfrm>
          <a:prstGeom prst="rect">
            <a:avLst/>
          </a:prstGeom>
        </p:spPr>
      </p:pic>
    </p:spTree>
  </p:cSld>
  <p:clrMapOvr>
    <a:masterClrMapping/>
  </p:clrMapOvr>
  <p:transition>
    <p:cover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5334000" y="685800"/>
            <a:ext cx="3429000" cy="5078313"/>
          </a:xfrm>
          <a:prstGeom prst="rect">
            <a:avLst/>
          </a:prstGeom>
        </p:spPr>
        <p:txBody>
          <a:bodyPr wrap="square">
            <a:spAutoFit/>
          </a:bodyPr>
          <a:lstStyle/>
          <a:p>
            <a:r>
              <a:rPr lang="ru-RU" sz="2000" b="1" dirty="0" smtClean="0">
                <a:solidFill>
                  <a:srgbClr val="FF0000"/>
                </a:solidFill>
              </a:rPr>
              <a:t>Общие сведения </a:t>
            </a:r>
            <a:r>
              <a:rPr lang="ru-RU" dirty="0" smtClean="0"/>
              <a:t>Пищеварительная система человека начинается с ротовой полости, в которой располагаются зубы и язык. Важную роль в процессе пищеварения играют протоки специальных слюнных желёз, которые открываются в ротовую полость. Всего у человека 32 зуба, каждый из которых может «заболеть», если за ним неправильно ухаживать. Поэтому очень важно научиться самим и научить детей правильному уходу за зубами и ротовой полостью. </a:t>
            </a:r>
            <a:endParaRPr lang="ru-RU" dirty="0"/>
          </a:p>
        </p:txBody>
      </p:sp>
      <p:pic>
        <p:nvPicPr>
          <p:cNvPr id="7" name="Рисунок 6" descr="dent_inst.jpg"/>
          <p:cNvPicPr>
            <a:picLocks noChangeAspect="1"/>
          </p:cNvPicPr>
          <p:nvPr/>
        </p:nvPicPr>
        <p:blipFill>
          <a:blip r:embed="rId3" cstate="print"/>
          <a:stretch>
            <a:fillRect/>
          </a:stretch>
        </p:blipFill>
        <p:spPr>
          <a:xfrm>
            <a:off x="685800" y="838200"/>
            <a:ext cx="3873500" cy="4889500"/>
          </a:xfrm>
          <a:prstGeom prst="rect">
            <a:avLst/>
          </a:prstGeom>
        </p:spPr>
      </p:pic>
    </p:spTree>
  </p:cSld>
  <p:clrMapOvr>
    <a:masterClrMapping/>
  </p:clrMapOvr>
  <p:transition>
    <p:pull dir="l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chemu_nuzhno_chistit_zuby_i_myt_ruki.jpg"/>
          <p:cNvPicPr>
            <a:picLocks noChangeAspect="1"/>
          </p:cNvPicPr>
          <p:nvPr/>
        </p:nvPicPr>
        <p:blipFill>
          <a:blip r:embed="rId2" cstate="print"/>
          <a:stretch>
            <a:fillRect/>
          </a:stretch>
        </p:blipFill>
        <p:spPr>
          <a:xfrm>
            <a:off x="0" y="2446"/>
            <a:ext cx="9144000" cy="6853105"/>
          </a:xfrm>
          <a:prstGeom prst="rect">
            <a:avLst/>
          </a:prstGeom>
        </p:spPr>
      </p:pic>
    </p:spTree>
  </p:cSld>
  <p:clrMapOvr>
    <a:masterClrMapping/>
  </p:clrMapOvr>
  <p:transition>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7" name="Прямоугольник 6"/>
          <p:cNvSpPr/>
          <p:nvPr/>
        </p:nvSpPr>
        <p:spPr>
          <a:xfrm>
            <a:off x="1524000" y="152400"/>
            <a:ext cx="6345006" cy="923330"/>
          </a:xfrm>
          <a:prstGeom prst="rect">
            <a:avLst/>
          </a:prstGeom>
          <a:noFill/>
        </p:spPr>
        <p:txBody>
          <a:bodyPr wrap="none" lIns="91440" tIns="45720" rIns="91440" bIns="45720">
            <a:spAutoFit/>
          </a:bodyPr>
          <a:lstStyle/>
          <a:p>
            <a:pPr algn="ctr"/>
            <a:r>
              <a:rPr lang="ru-RU"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Будьте здоровы!!!</a:t>
            </a:r>
            <a:endParaRPr lang="ru-RU"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9" name="Рисунок 8" descr="detskaya_stomatologiya.jpg"/>
          <p:cNvPicPr>
            <a:picLocks noChangeAspect="1"/>
          </p:cNvPicPr>
          <p:nvPr/>
        </p:nvPicPr>
        <p:blipFill>
          <a:blip r:embed="rId3" cstate="print"/>
          <a:stretch>
            <a:fillRect/>
          </a:stretch>
        </p:blipFill>
        <p:spPr>
          <a:xfrm>
            <a:off x="5486400" y="1371600"/>
            <a:ext cx="3267030" cy="2514600"/>
          </a:xfrm>
          <a:prstGeom prst="rect">
            <a:avLst/>
          </a:prstGeom>
        </p:spPr>
      </p:pic>
      <p:pic>
        <p:nvPicPr>
          <p:cNvPr id="10" name="Рисунок 9" descr="zuby.jpg"/>
          <p:cNvPicPr>
            <a:picLocks noChangeAspect="1"/>
          </p:cNvPicPr>
          <p:nvPr/>
        </p:nvPicPr>
        <p:blipFill>
          <a:blip r:embed="rId4" cstate="print"/>
          <a:stretch>
            <a:fillRect/>
          </a:stretch>
        </p:blipFill>
        <p:spPr>
          <a:xfrm>
            <a:off x="1143000" y="1219200"/>
            <a:ext cx="3810000" cy="2524125"/>
          </a:xfrm>
          <a:prstGeom prst="rect">
            <a:avLst/>
          </a:prstGeom>
        </p:spPr>
      </p:pic>
      <p:pic>
        <p:nvPicPr>
          <p:cNvPr id="12" name="Рисунок 11" descr="72878552_1301590793_whitetooth02.jpg"/>
          <p:cNvPicPr>
            <a:picLocks noChangeAspect="1"/>
          </p:cNvPicPr>
          <p:nvPr/>
        </p:nvPicPr>
        <p:blipFill>
          <a:blip r:embed="rId5" cstate="print"/>
          <a:stretch>
            <a:fillRect/>
          </a:stretch>
        </p:blipFill>
        <p:spPr>
          <a:xfrm>
            <a:off x="5562600" y="4114800"/>
            <a:ext cx="3282758" cy="2590800"/>
          </a:xfrm>
          <a:prstGeom prst="rect">
            <a:avLst/>
          </a:prstGeom>
        </p:spPr>
      </p:pic>
      <p:pic>
        <p:nvPicPr>
          <p:cNvPr id="13" name="Рисунок 12" descr="1275896794_2kwwqkef16o07nj.jpeg"/>
          <p:cNvPicPr>
            <a:picLocks noChangeAspect="1"/>
          </p:cNvPicPr>
          <p:nvPr/>
        </p:nvPicPr>
        <p:blipFill>
          <a:blip r:embed="rId6" cstate="print"/>
          <a:stretch>
            <a:fillRect/>
          </a:stretch>
        </p:blipFill>
        <p:spPr>
          <a:xfrm>
            <a:off x="1143000" y="3965787"/>
            <a:ext cx="3172046" cy="2739813"/>
          </a:xfrm>
          <a:prstGeom prst="rect">
            <a:avLst/>
          </a:prstGeom>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1629.jpeg"/>
          <p:cNvPicPr>
            <a:picLocks noGrp="1" noChangeAspect="1"/>
          </p:cNvPicPr>
          <p:nvPr>
            <p:ph idx="1"/>
          </p:nvPr>
        </p:nvPicPr>
        <p:blipFill>
          <a:blip r:embed="rId2" cstate="print"/>
          <a:stretch>
            <a:fillRect/>
          </a:stretch>
        </p:blipFill>
        <p:spPr>
          <a:xfrm>
            <a:off x="3723132" y="3667284"/>
            <a:ext cx="707136" cy="731520"/>
          </a:xfrm>
        </p:spPr>
      </p:pic>
      <p:pic>
        <p:nvPicPr>
          <p:cNvPr id="4" name="Рисунок 3" descr="powerpoint-background-christian-free.jpg"/>
          <p:cNvPicPr>
            <a:picLocks noChangeAspect="1"/>
          </p:cNvPicPr>
          <p:nvPr/>
        </p:nvPicPr>
        <p:blipFill>
          <a:blip r:embed="rId3" cstate="print"/>
          <a:stretch>
            <a:fillRect/>
          </a:stretch>
        </p:blipFill>
        <p:spPr>
          <a:xfrm>
            <a:off x="0" y="0"/>
            <a:ext cx="9144000" cy="6858000"/>
          </a:xfrm>
          <a:prstGeom prst="rect">
            <a:avLst/>
          </a:prstGeom>
        </p:spPr>
      </p:pic>
      <p:sp>
        <p:nvSpPr>
          <p:cNvPr id="5" name="Прямоугольник 4"/>
          <p:cNvSpPr/>
          <p:nvPr/>
        </p:nvSpPr>
        <p:spPr>
          <a:xfrm>
            <a:off x="457200" y="609600"/>
            <a:ext cx="3276600" cy="3970318"/>
          </a:xfrm>
          <a:prstGeom prst="rect">
            <a:avLst/>
          </a:prstGeom>
        </p:spPr>
        <p:txBody>
          <a:bodyPr wrap="square">
            <a:spAutoFit/>
          </a:bodyPr>
          <a:lstStyle/>
          <a:p>
            <a:r>
              <a:rPr lang="ru-RU" b="1" dirty="0" smtClean="0"/>
              <a:t>Зубы – это костные пластинки, служащие для удерживания и разжевывания пищи. Тщательно измельченная пища легче переваривается. Непрожеванная еда создает большую нагрузку на желудок и труднее переваривается. В народе есть поговорка: «Долго жуешь – долго живешь».</a:t>
            </a:r>
            <a:r>
              <a:rPr lang="ru-RU" dirty="0" smtClean="0"/>
              <a:t/>
            </a:r>
            <a:br>
              <a:rPr lang="ru-RU" dirty="0" smtClean="0"/>
            </a:br>
            <a:endParaRPr lang="ru-RU" dirty="0"/>
          </a:p>
        </p:txBody>
      </p:sp>
      <p:pic>
        <p:nvPicPr>
          <p:cNvPr id="8" name="Рисунок 7" descr="privychka02.jpg"/>
          <p:cNvPicPr>
            <a:picLocks noChangeAspect="1"/>
          </p:cNvPicPr>
          <p:nvPr/>
        </p:nvPicPr>
        <p:blipFill>
          <a:blip r:embed="rId4" cstate="print"/>
          <a:stretch>
            <a:fillRect/>
          </a:stretch>
        </p:blipFill>
        <p:spPr>
          <a:xfrm>
            <a:off x="4163122" y="1066800"/>
            <a:ext cx="4371278" cy="3200400"/>
          </a:xfrm>
          <a:prstGeom prst="rect">
            <a:avLst/>
          </a:prstGeom>
        </p:spPr>
      </p:pic>
      <p:pic>
        <p:nvPicPr>
          <p:cNvPr id="7" name="Picture 9" descr="0_1edc1_27568922_L"/>
          <p:cNvPicPr>
            <a:picLocks noChangeAspect="1" noChangeArrowheads="1"/>
          </p:cNvPicPr>
          <p:nvPr/>
        </p:nvPicPr>
        <p:blipFill>
          <a:blip r:embed="rId5" cstate="print"/>
          <a:srcRect/>
          <a:stretch>
            <a:fillRect/>
          </a:stretch>
        </p:blipFill>
        <p:spPr bwMode="auto">
          <a:xfrm>
            <a:off x="3810000" y="4648200"/>
            <a:ext cx="1724025" cy="1905000"/>
          </a:xfrm>
          <a:prstGeom prst="rect">
            <a:avLst/>
          </a:prstGeom>
          <a:noFill/>
          <a:ln w="9525">
            <a:noFill/>
            <a:miter lim="800000"/>
            <a:headEnd/>
            <a:tailEnd/>
          </a:ln>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8" name="Прямоугольник 7"/>
          <p:cNvSpPr/>
          <p:nvPr/>
        </p:nvSpPr>
        <p:spPr>
          <a:xfrm>
            <a:off x="4876800" y="838200"/>
            <a:ext cx="4038600" cy="4524315"/>
          </a:xfrm>
          <a:prstGeom prst="rect">
            <a:avLst/>
          </a:prstGeom>
        </p:spPr>
        <p:txBody>
          <a:bodyPr wrap="square">
            <a:spAutoFit/>
          </a:bodyPr>
          <a:lstStyle/>
          <a:p>
            <a:r>
              <a:rPr lang="ru-RU" dirty="0" smtClean="0"/>
              <a:t>Правильный уход за зубами детей Навыки качественной гигиены полости рта должны прививаться с раннего детства. Когда большая часть молочных зубов уже выросла, но ребенок еще не в состоянии осознанно ухаживать за ними, то это задача ложится на плечи родителей. Важно: молочные зубки более подвержены кариесу, чем постоянные. Когда у ребенка прорезались первые зубки, можно сразу начинать их очищать, без щетки и пасты, просто мокрой ваткой или марлей, намотанной на палец. </a:t>
            </a:r>
            <a:endParaRPr lang="ru-RU" dirty="0"/>
          </a:p>
        </p:txBody>
      </p:sp>
      <p:pic>
        <p:nvPicPr>
          <p:cNvPr id="10" name="Рисунок 9" descr="7bb1cb379fcf.jpg"/>
          <p:cNvPicPr>
            <a:picLocks noChangeAspect="1"/>
          </p:cNvPicPr>
          <p:nvPr/>
        </p:nvPicPr>
        <p:blipFill>
          <a:blip r:embed="rId3" cstate="print"/>
          <a:stretch>
            <a:fillRect/>
          </a:stretch>
        </p:blipFill>
        <p:spPr>
          <a:xfrm>
            <a:off x="381000" y="1676400"/>
            <a:ext cx="3569269" cy="2590800"/>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1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152400" y="0"/>
            <a:ext cx="9296400" cy="6858000"/>
          </a:xfrm>
          <a:prstGeom prst="rect">
            <a:avLst/>
          </a:prstGeom>
        </p:spPr>
      </p:pic>
      <p:sp>
        <p:nvSpPr>
          <p:cNvPr id="1028" name="Rectangle 4"/>
          <p:cNvSpPr>
            <a:spLocks noChangeArrowheads="1"/>
          </p:cNvSpPr>
          <p:nvPr/>
        </p:nvSpPr>
        <p:spPr bwMode="auto">
          <a:xfrm>
            <a:off x="609600" y="1433899"/>
            <a:ext cx="4876800" cy="37240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Arial" pitchFamily="34" charset="0"/>
                <a:ea typeface="Calibri" pitchFamily="34" charset="0"/>
                <a:cs typeface="Arial" pitchFamily="34" charset="0"/>
              </a:rPr>
              <a:t>К 1-1,5 </a:t>
            </a:r>
            <a:r>
              <a:rPr kumimoji="0" lang="ru-RU" i="0" u="none" strike="noStrike" cap="none" normalizeH="0" baseline="0" dirty="0" smtClean="0">
                <a:ln>
                  <a:noFill/>
                </a:ln>
                <a:solidFill>
                  <a:srgbClr val="494949"/>
                </a:solidFill>
                <a:effectLst/>
                <a:latin typeface="Arial" pitchFamily="34" charset="0"/>
                <a:ea typeface="Calibri" pitchFamily="34" charset="0"/>
                <a:cs typeface="Arial" pitchFamily="34" charset="0"/>
              </a:rPr>
              <a:t>годам у ребенка обязательно должна появиться зубная щетка. Подобрать зубную щетку для малыша сейчас можно в любом детском магазине. На детских зубных щетках указана жесткость и возраст ребенка, на которой она рассчитана. Выбирайте щетку по возрасту и, желательно, с мягкой щетиной, чтобы она не травмировала нежные десны ребенка. </a:t>
            </a:r>
            <a:r>
              <a:rPr kumimoji="0" lang="ru-RU" i="0" u="none" strike="noStrike" cap="none" normalizeH="0" baseline="0" dirty="0" smtClean="0">
                <a:ln>
                  <a:noFill/>
                </a:ln>
                <a:solidFill>
                  <a:srgbClr val="494949"/>
                </a:solidFill>
                <a:effectLst/>
                <a:latin typeface="Calibri"/>
                <a:ea typeface="Calibri" pitchFamily="34" charset="0"/>
                <a:cs typeface="Arial" pitchFamily="34" charset="0"/>
              </a:rPr>
              <a:t> </a:t>
            </a:r>
            <a:r>
              <a:rPr kumimoji="0" lang="ru-RU" i="0" u="none" strike="noStrike" cap="none" normalizeH="0" baseline="0" dirty="0" smtClean="0">
                <a:ln>
                  <a:noFill/>
                </a:ln>
                <a:solidFill>
                  <a:srgbClr val="494949"/>
                </a:solidFill>
                <a:effectLst/>
                <a:latin typeface="Arial" pitchFamily="34" charset="0"/>
                <a:ea typeface="Calibri" pitchFamily="34" charset="0"/>
                <a:cs typeface="Arial" pitchFamily="34" charset="0"/>
              </a:rPr>
              <a:t> Ребенок в этом возрасте еще не может чистить зубы самостоятельно, так что эта задача ляжет полностью на вас. проглотит. </a:t>
            </a:r>
            <a:r>
              <a:rPr kumimoji="0" lang="ru-RU" sz="2000" i="0" u="none" strike="noStrike" cap="none" normalizeH="0" baseline="0" dirty="0" smtClean="0">
                <a:ln>
                  <a:noFill/>
                </a:ln>
                <a:solidFill>
                  <a:srgbClr val="494949"/>
                </a:solidFill>
                <a:effectLst/>
                <a:latin typeface="Calibri"/>
                <a:ea typeface="Calibri" pitchFamily="34" charset="0"/>
                <a:cs typeface="Arial" pitchFamily="34" charset="0"/>
              </a:rPr>
              <a:t> </a:t>
            </a:r>
            <a:endParaRPr kumimoji="0" lang="ru-RU" sz="3200" i="0" u="none" strike="noStrike" cap="none" normalizeH="0" baseline="0" dirty="0" smtClean="0">
              <a:ln>
                <a:noFill/>
              </a:ln>
              <a:solidFill>
                <a:schemeClr val="tx1"/>
              </a:solidFill>
              <a:effectLst/>
              <a:latin typeface="Arial" pitchFamily="34" charset="0"/>
            </a:endParaRPr>
          </a:p>
        </p:txBody>
      </p:sp>
      <p:pic>
        <p:nvPicPr>
          <p:cNvPr id="10" name="Рисунок 9" descr="children5.jpg"/>
          <p:cNvPicPr>
            <a:picLocks noChangeAspect="1"/>
          </p:cNvPicPr>
          <p:nvPr/>
        </p:nvPicPr>
        <p:blipFill>
          <a:blip r:embed="rId3" cstate="print"/>
          <a:stretch>
            <a:fillRect/>
          </a:stretch>
        </p:blipFill>
        <p:spPr>
          <a:xfrm>
            <a:off x="5791200" y="1066799"/>
            <a:ext cx="2997320" cy="4490683"/>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6" name="Прямоугольник 5"/>
          <p:cNvSpPr/>
          <p:nvPr/>
        </p:nvSpPr>
        <p:spPr>
          <a:xfrm>
            <a:off x="228600" y="685800"/>
            <a:ext cx="7924800" cy="2031325"/>
          </a:xfrm>
          <a:prstGeom prst="rect">
            <a:avLst/>
          </a:prstGeom>
        </p:spPr>
        <p:txBody>
          <a:bodyPr wrap="square">
            <a:spAutoFit/>
          </a:bodyPr>
          <a:lstStyle/>
          <a:p>
            <a:r>
              <a:rPr lang="ru-RU" b="1" dirty="0" smtClean="0">
                <a:solidFill>
                  <a:srgbClr val="494949"/>
                </a:solidFill>
                <a:latin typeface="Arial" pitchFamily="34" charset="0"/>
                <a:ea typeface="Calibri" pitchFamily="34" charset="0"/>
                <a:cs typeface="Arial" pitchFamily="34" charset="0"/>
              </a:rPr>
              <a:t>Чистить молочные зубы нужно так же, как и коренные, 2 раза в день </a:t>
            </a:r>
            <a:r>
              <a:rPr lang="ru-RU" b="1" dirty="0" smtClean="0">
                <a:solidFill>
                  <a:srgbClr val="494949"/>
                </a:solidFill>
                <a:latin typeface="Calibri"/>
                <a:ea typeface="Calibri" pitchFamily="34" charset="0"/>
                <a:cs typeface="Arial" pitchFamily="34" charset="0"/>
              </a:rPr>
              <a:t>–</a:t>
            </a:r>
            <a:r>
              <a:rPr lang="ru-RU" b="1" dirty="0" smtClean="0">
                <a:solidFill>
                  <a:srgbClr val="494949"/>
                </a:solidFill>
                <a:latin typeface="Arial" pitchFamily="34" charset="0"/>
                <a:ea typeface="Calibri" pitchFamily="34" charset="0"/>
                <a:cs typeface="Arial" pitchFamily="34" charset="0"/>
              </a:rPr>
              <a:t> утром и вечером. Очищать нужно и внешнюю, и внутреннюю, и жевательную поверхность зубов. В общем, все, как у взрослых. </a:t>
            </a:r>
            <a:r>
              <a:rPr lang="ru-RU" b="1" dirty="0" smtClean="0">
                <a:solidFill>
                  <a:srgbClr val="494949"/>
                </a:solidFill>
                <a:latin typeface="Calibri"/>
                <a:ea typeface="Calibri" pitchFamily="34" charset="0"/>
                <a:cs typeface="Arial" pitchFamily="34" charset="0"/>
              </a:rPr>
              <a:t> </a:t>
            </a:r>
            <a:r>
              <a:rPr lang="ru-RU" b="1" dirty="0" smtClean="0">
                <a:solidFill>
                  <a:srgbClr val="494949"/>
                </a:solidFill>
                <a:latin typeface="Arial" pitchFamily="34" charset="0"/>
                <a:ea typeface="Calibri" pitchFamily="34" charset="0"/>
                <a:cs typeface="Arial" pitchFamily="34" charset="0"/>
              </a:rPr>
              <a:t> Ближе к двум годам можно начинать пользоваться зубной пастой. Только зубная паста должна быть не просто детской, а такой которую можно глотать (паста, не содержащая фтора), потому что большую часть пасты ребенок проглотит. </a:t>
            </a:r>
            <a:r>
              <a:rPr lang="ru-RU" b="1" dirty="0" smtClean="0">
                <a:solidFill>
                  <a:srgbClr val="494949"/>
                </a:solidFill>
                <a:latin typeface="Calibri"/>
                <a:ea typeface="Calibri" pitchFamily="34" charset="0"/>
                <a:cs typeface="Arial" pitchFamily="34" charset="0"/>
              </a:rPr>
              <a:t> </a:t>
            </a:r>
            <a:endParaRPr lang="ru-RU" b="1" dirty="0"/>
          </a:p>
        </p:txBody>
      </p:sp>
      <p:pic>
        <p:nvPicPr>
          <p:cNvPr id="7" name="Рисунок 6" descr="karies_u_rebenka-3.jpg"/>
          <p:cNvPicPr>
            <a:picLocks noChangeAspect="1"/>
          </p:cNvPicPr>
          <p:nvPr/>
        </p:nvPicPr>
        <p:blipFill>
          <a:blip r:embed="rId3" cstate="print"/>
          <a:stretch>
            <a:fillRect/>
          </a:stretch>
        </p:blipFill>
        <p:spPr>
          <a:xfrm>
            <a:off x="3657600" y="3200400"/>
            <a:ext cx="4181475" cy="3076575"/>
          </a:xfrm>
          <a:prstGeom prst="rect">
            <a:avLst/>
          </a:prstGeom>
        </p:spPr>
      </p:pic>
      <p:pic>
        <p:nvPicPr>
          <p:cNvPr id="8" name="Рисунок 7" descr="1629.jpeg"/>
          <p:cNvPicPr>
            <a:picLocks noChangeAspect="1"/>
          </p:cNvPicPr>
          <p:nvPr/>
        </p:nvPicPr>
        <p:blipFill>
          <a:blip r:embed="rId4" cstate="print"/>
          <a:stretch>
            <a:fillRect/>
          </a:stretch>
        </p:blipFill>
        <p:spPr>
          <a:xfrm>
            <a:off x="990600" y="4267200"/>
            <a:ext cx="1981200" cy="2049517"/>
          </a:xfrm>
          <a:prstGeom prst="rect">
            <a:avLst/>
          </a:prstGeom>
        </p:spPr>
      </p:pic>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3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18434" name="Rectangle 2"/>
          <p:cNvSpPr>
            <a:spLocks noChangeArrowheads="1"/>
          </p:cNvSpPr>
          <p:nvPr/>
        </p:nvSpPr>
        <p:spPr bwMode="auto">
          <a:xfrm>
            <a:off x="533400" y="4076358"/>
            <a:ext cx="7848600" cy="1754326"/>
          </a:xfrm>
          <a:prstGeom prst="rect">
            <a:avLst/>
          </a:prstGeom>
          <a:solidFill>
            <a:srgbClr val="E8EFF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i="0" u="none" strike="noStrike" cap="none" normalizeH="0" baseline="0" dirty="0" smtClean="0">
                <a:ln>
                  <a:noFill/>
                </a:ln>
                <a:solidFill>
                  <a:srgbClr val="494949"/>
                </a:solidFill>
                <a:effectLst/>
                <a:latin typeface="Arial" pitchFamily="34" charset="0"/>
                <a:ea typeface="Calibri" pitchFamily="34" charset="0"/>
                <a:cs typeface="Arial" pitchFamily="34" charset="0"/>
              </a:rPr>
              <a:t>Конечно, малышу едва ли понравится такое активное вторжение в его ротик, и он будет всячески сопротивляться. Во-первых, ребенка не надо заставлять, попробуйте подать это малышу, как новую игру. А во-вторых, стремление детей подражать взрослым может сыграть вам на руку. Пусть ребенок видит, что все члены семьи чистят зубы, тогда у него тоже появится интерес к этой процедуре. </a:t>
            </a:r>
            <a:endParaRPr kumimoji="0" lang="ru-RU" i="0" u="none" strike="noStrike" cap="none" normalizeH="0" baseline="0" dirty="0" smtClean="0">
              <a:ln>
                <a:noFill/>
              </a:ln>
              <a:solidFill>
                <a:schemeClr val="tx1"/>
              </a:solidFill>
              <a:effectLst/>
              <a:latin typeface="Arial" pitchFamily="34" charset="0"/>
            </a:endParaRPr>
          </a:p>
        </p:txBody>
      </p:sp>
      <p:pic>
        <p:nvPicPr>
          <p:cNvPr id="8" name="Рисунок 7" descr="18607f17e80bfd6d146651b26a466ada_big.jpg"/>
          <p:cNvPicPr>
            <a:picLocks noChangeAspect="1"/>
          </p:cNvPicPr>
          <p:nvPr/>
        </p:nvPicPr>
        <p:blipFill>
          <a:blip r:embed="rId3" cstate="print"/>
          <a:stretch>
            <a:fillRect/>
          </a:stretch>
        </p:blipFill>
        <p:spPr>
          <a:xfrm>
            <a:off x="2514600" y="457200"/>
            <a:ext cx="3962400" cy="2980415"/>
          </a:xfrm>
          <a:prstGeom prst="rect">
            <a:avLst/>
          </a:prstGeom>
        </p:spPr>
      </p:pic>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4038600" y="228600"/>
            <a:ext cx="4800600" cy="6186309"/>
          </a:xfrm>
          <a:prstGeom prst="rect">
            <a:avLst/>
          </a:prstGeom>
        </p:spPr>
        <p:txBody>
          <a:bodyPr wrap="square">
            <a:spAutoFit/>
          </a:bodyPr>
          <a:lstStyle/>
          <a:p>
            <a:r>
              <a:rPr lang="ru-RU" b="1" dirty="0" smtClean="0">
                <a:solidFill>
                  <a:srgbClr val="FF0000"/>
                </a:solidFill>
              </a:rPr>
              <a:t>Уход за зубами ребенка после трех лет.</a:t>
            </a:r>
            <a:r>
              <a:rPr lang="ru-RU" dirty="0" smtClean="0">
                <a:solidFill>
                  <a:srgbClr val="FF0000"/>
                </a:solidFill>
              </a:rPr>
              <a:t> </a:t>
            </a:r>
            <a:r>
              <a:rPr lang="ru-RU" dirty="0" smtClean="0"/>
              <a:t>Примерно с трехлетнего возраста ребенок начинает чистить зубы сам. Обычно дети в этом возрасте чистят зубы с удовольствием, воспринимая это как проявление самостоятельности. Конечно, не надо лишать ребенка этого маленького удовольствия, но и рассчитывать на то, что ребенок сумеет почистить зубы как надо тоже не стоит. Возьмите этот процесс под свой контроль и самолично почистите ребенку зубы еще раз, когда он закончит.   Когда ребенок научится полоскать рот и выплевывать пасту, не глотая, можно переходить на детскую зубную пасту, содержащую фтор. Фторсодержащие пасты лучше ухаживают за зубами и укрепляют эмаль.   Своевременный уход и лечение молочных зубов – это залог здоровья коренных зубов вашего ребенка. Не лишайте малыша красивой улыбки!   </a:t>
            </a:r>
            <a:endParaRPr lang="ru-RU" dirty="0"/>
          </a:p>
        </p:txBody>
      </p:sp>
      <p:pic>
        <p:nvPicPr>
          <p:cNvPr id="6" name="Рисунок 5" descr="424.jpg"/>
          <p:cNvPicPr>
            <a:picLocks noChangeAspect="1"/>
          </p:cNvPicPr>
          <p:nvPr/>
        </p:nvPicPr>
        <p:blipFill>
          <a:blip r:embed="rId3" cstate="print"/>
          <a:stretch>
            <a:fillRect/>
          </a:stretch>
        </p:blipFill>
        <p:spPr>
          <a:xfrm>
            <a:off x="228600" y="914400"/>
            <a:ext cx="3606800" cy="2705100"/>
          </a:xfrm>
          <a:prstGeom prst="rect">
            <a:avLst/>
          </a:prstGeom>
        </p:spPr>
      </p:pic>
      <p:pic>
        <p:nvPicPr>
          <p:cNvPr id="10" name="Рисунок 9" descr="wash.jpg"/>
          <p:cNvPicPr>
            <a:picLocks noChangeAspect="1"/>
          </p:cNvPicPr>
          <p:nvPr/>
        </p:nvPicPr>
        <p:blipFill>
          <a:blip r:embed="rId4" cstate="print"/>
          <a:stretch>
            <a:fillRect/>
          </a:stretch>
        </p:blipFill>
        <p:spPr>
          <a:xfrm>
            <a:off x="228600" y="3810000"/>
            <a:ext cx="3657600" cy="2432304"/>
          </a:xfrm>
          <a:prstGeom prst="rect">
            <a:avLst/>
          </a:prstGeom>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2000"/>
                                        <p:tgtEl>
                                          <p:spTgt spid="6"/>
                                        </p:tgtEl>
                                      </p:cBhvr>
                                    </p:animEffect>
                                  </p:childTnLst>
                                </p:cTn>
                              </p:par>
                            </p:childTnLst>
                          </p:cTn>
                        </p:par>
                        <p:par>
                          <p:cTn id="8" fill="hold">
                            <p:stCondLst>
                              <p:cond delay="2000"/>
                            </p:stCondLst>
                            <p:childTnLst>
                              <p:par>
                                <p:cTn id="9" presetID="3" presetClass="entr" presetSubtype="5"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vertical)">
                                      <p:cBhvr>
                                        <p:cTn id="1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owerpoint-background-christian-free.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228600" y="381001"/>
            <a:ext cx="8610600" cy="3416320"/>
          </a:xfrm>
          <a:prstGeom prst="rect">
            <a:avLst/>
          </a:prstGeom>
        </p:spPr>
        <p:txBody>
          <a:bodyPr wrap="square">
            <a:spAutoFit/>
          </a:bodyPr>
          <a:lstStyle/>
          <a:p>
            <a:r>
              <a:rPr lang="ru-RU" dirty="0" smtClean="0"/>
              <a:t>Самостоятельный уход за своими зубками малыш осилит уже </a:t>
            </a:r>
            <a:r>
              <a:rPr lang="ru-RU" b="1" dirty="0" smtClean="0">
                <a:solidFill>
                  <a:srgbClr val="FF0000"/>
                </a:solidFill>
              </a:rPr>
              <a:t>лет с четырёх,</a:t>
            </a:r>
            <a:r>
              <a:rPr lang="ru-RU" dirty="0" smtClean="0"/>
              <a:t> при этом родительский контроль над процессом чистки – обязателен. Лучше пользоваться </a:t>
            </a:r>
            <a:r>
              <a:rPr lang="ru-RU" b="1" dirty="0" smtClean="0">
                <a:solidFill>
                  <a:srgbClr val="FF0000"/>
                </a:solidFill>
              </a:rPr>
              <a:t>обычными щетками</a:t>
            </a:r>
            <a:r>
              <a:rPr lang="ru-RU" dirty="0" smtClean="0"/>
              <a:t>, нежели электрическими, так как они могут повредить некрепкую зубную эмаль у ребенка. Сейчас выпускаются различные красивые и яркие щеточки с мягкой, не травмирующей чистящей поверхностью. Такие яркие щетки превратят неинтересную чистку зубов в увлекательную и веселую игру. Головка у детской щетки должна и массировать дёсна, и чистить зубы. Ручка должна быть удобной формы, чтобы малыш смог уверенно держать её своей ладошкой. Как часто необходимо менять зубную щетку? Срок использования щетки может зависеть от частоты пользования нею, от силы нажима на нее. Однако желательно пользоваться зубной щеткой не более трех месяцев.</a:t>
            </a:r>
            <a:endParaRPr lang="ru-RU" dirty="0"/>
          </a:p>
        </p:txBody>
      </p:sp>
      <p:pic>
        <p:nvPicPr>
          <p:cNvPr id="10" name="Рисунок 9" descr="1213892550341.JPG"/>
          <p:cNvPicPr>
            <a:picLocks noChangeAspect="1"/>
          </p:cNvPicPr>
          <p:nvPr/>
        </p:nvPicPr>
        <p:blipFill>
          <a:blip r:embed="rId3" cstate="print"/>
          <a:stretch>
            <a:fillRect/>
          </a:stretch>
        </p:blipFill>
        <p:spPr>
          <a:xfrm>
            <a:off x="1143000" y="3752850"/>
            <a:ext cx="2428875" cy="3105150"/>
          </a:xfrm>
          <a:prstGeom prst="rect">
            <a:avLst/>
          </a:prstGeom>
        </p:spPr>
      </p:pic>
      <p:pic>
        <p:nvPicPr>
          <p:cNvPr id="11" name="Рисунок 10" descr="tooth.gif"/>
          <p:cNvPicPr>
            <a:picLocks noChangeAspect="1"/>
          </p:cNvPicPr>
          <p:nvPr/>
        </p:nvPicPr>
        <p:blipFill>
          <a:blip r:embed="rId4" cstate="print"/>
          <a:stretch>
            <a:fillRect/>
          </a:stretch>
        </p:blipFill>
        <p:spPr>
          <a:xfrm>
            <a:off x="5257800" y="3657600"/>
            <a:ext cx="3390900" cy="3390900"/>
          </a:xfrm>
          <a:prstGeom prst="rect">
            <a:avLst/>
          </a:prstGeom>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nodeType="afterEffect">
                                  <p:stCondLst>
                                    <p:cond delay="0"/>
                                  </p:stCondLst>
                                  <p:childTnLst>
                                    <p:anim calcmode="lin" valueType="num">
                                      <p:cBhvr additive="base">
                                        <p:cTn id="6" dur="5000"/>
                                        <p:tgtEl>
                                          <p:spTgt spid="11"/>
                                        </p:tgtEl>
                                        <p:attrNameLst>
                                          <p:attrName>ppt_x</p:attrName>
                                        </p:attrNameLst>
                                      </p:cBhvr>
                                      <p:tavLst>
                                        <p:tav tm="0">
                                          <p:val>
                                            <p:strVal val="ppt_x"/>
                                          </p:val>
                                        </p:tav>
                                        <p:tav tm="100000">
                                          <p:val>
                                            <p:strVal val="ppt_x"/>
                                          </p:val>
                                        </p:tav>
                                      </p:tavLst>
                                    </p:anim>
                                    <p:anim calcmode="lin" valueType="num">
                                      <p:cBhvr additive="base">
                                        <p:cTn id="7" dur="5000"/>
                                        <p:tgtEl>
                                          <p:spTgt spid="11"/>
                                        </p:tgtEl>
                                        <p:attrNameLst>
                                          <p:attrName>ppt_y</p:attrName>
                                        </p:attrNameLst>
                                      </p:cBhvr>
                                      <p:tavLst>
                                        <p:tav tm="0">
                                          <p:val>
                                            <p:strVal val="ppt_y"/>
                                          </p:val>
                                        </p:tav>
                                        <p:tav tm="100000">
                                          <p:val>
                                            <p:strVal val="1+ppt_h/2"/>
                                          </p:val>
                                        </p:tav>
                                      </p:tavLst>
                                    </p:anim>
                                    <p:set>
                                      <p:cBhvr>
                                        <p:cTn id="8" dur="1" fill="hold">
                                          <p:stCondLst>
                                            <p:cond delay="4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380</TotalTime>
  <Words>879</Words>
  <Application>Microsoft Office PowerPoint</Application>
  <PresentationFormat>On-screen Show (4:3)</PresentationFormat>
  <Paragraphs>24</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Изящная</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Уход за зубами дошкольника</dc:title>
  <cp:lastModifiedBy>Windows User</cp:lastModifiedBy>
  <cp:revision>42</cp:revision>
  <dcterms:modified xsi:type="dcterms:W3CDTF">2017-03-16T21:35:30Z</dcterms:modified>
</cp:coreProperties>
</file>