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8" r:id="rId3"/>
    <p:sldId id="258" r:id="rId4"/>
    <p:sldId id="260" r:id="rId5"/>
    <p:sldId id="277" r:id="rId6"/>
    <p:sldId id="276" r:id="rId7"/>
    <p:sldId id="261" r:id="rId8"/>
    <p:sldId id="284" r:id="rId9"/>
    <p:sldId id="281" r:id="rId10"/>
    <p:sldId id="279" r:id="rId11"/>
    <p:sldId id="280" r:id="rId12"/>
    <p:sldId id="265" r:id="rId13"/>
    <p:sldId id="266" r:id="rId14"/>
    <p:sldId id="267" r:id="rId15"/>
    <p:sldId id="273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642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5536A-D230-4C19-A2A7-A24E2A62FD32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C494A-8DE4-4A28-A509-6046E800D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207F9-59C8-4B7B-B263-10FE1836B323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B75EF-279A-4054-A9F6-B893E2DEE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B33D2-6554-4138-8F55-7472C1D5EE3A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B3D92-EAE8-4DDE-9275-3E25A5FCE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082E0-9561-459C-A65D-090D6FCA0E51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4985-EA09-432B-8C13-D91642FA75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E86BA-AFC0-492B-9C4F-21CDCA2F3FB5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8CA85-C8B9-4A63-8E25-F56B825E1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E9161-E4D6-4DC8-AD5F-8790D32FA126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C4C6E-4F3E-4DE1-ABA7-459003ABE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98EBE-E8B2-45A9-8E85-7BEBE31950D5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64130-C9F2-4F13-8900-F8DAE9225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6DC1E-8805-4A70-A0C2-6518489A9061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3A423-AB68-400D-A98A-1FAC156D1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24474-7449-4A13-A334-5EC2437B7786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2075-6798-41EB-9A03-7C40BB03C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92CA-F59D-4B71-8F95-9F406D0B14A0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4B1A0-7BF7-4066-9ABC-257F34ED4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E241A-C022-48AB-8798-953CD1675C65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C9C1-38DB-49B4-86F6-E5F9FDE3F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3767F-745F-467D-BAD9-E42D832D8B83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07B13-138F-417A-ABE9-D0F05AD14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CCC0-2E43-4B1B-A152-A71BC1D8ABDE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102C-ABAA-444F-A7DA-9C94523A7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44F11-4987-4EAB-AB9A-252BC5FF7CB4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01261-972C-496D-BEAD-FBA02D359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1396-8EDA-4423-90D8-272AB1F04650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ABAEC-93FC-46E4-B91F-CE09F1C29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BA97-2F69-4849-8896-F0896E5AC81C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51FD4-6793-444F-B8F4-7693E5011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6A12FC-7F99-4DE5-86B7-63A9508BF3B7}" type="datetimeFigureOut">
              <a:rPr lang="ru-RU"/>
              <a:pPr>
                <a:defRPr/>
              </a:pPr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52B7BF-5844-4619-89F6-85341CB10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70" r:id="rId11"/>
    <p:sldLayoutId id="2147483765" r:id="rId12"/>
    <p:sldLayoutId id="2147483771" r:id="rId13"/>
    <p:sldLayoutId id="2147483766" r:id="rId14"/>
    <p:sldLayoutId id="2147483767" r:id="rId15"/>
    <p:sldLayoutId id="2147483768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5029200"/>
            <a:ext cx="7767637" cy="14192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Ивашкина С.В.</a:t>
            </a:r>
          </a:p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 классный руководитель 5 класса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1338" y="630619"/>
            <a:ext cx="9238593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и развитие УУД</a:t>
            </a:r>
          </a:p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через  внеурочную деятельности в 5 классе</a:t>
            </a: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3540813" y="3890665"/>
            <a:ext cx="511037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Текст надписи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677863" y="331788"/>
            <a:ext cx="8596312" cy="6526212"/>
          </a:xfrm>
        </p:spPr>
        <p:txBody>
          <a:bodyPr/>
          <a:lstStyle/>
          <a:p>
            <a:pPr algn="ctr" eaLnBrk="1" hangingPunct="1"/>
            <a:r>
              <a:rPr lang="ru-RU" sz="2000" smtClean="0"/>
              <a:t>Групповой проект</a:t>
            </a:r>
          </a:p>
          <a:p>
            <a:pPr algn="ctr" eaLnBrk="1" hangingPunct="1"/>
            <a:r>
              <a:rPr lang="ru-RU" sz="2000" b="1" smtClean="0"/>
              <a:t>Мультфильм про Смешарики  из пластилина.</a:t>
            </a:r>
            <a:endParaRPr lang="ru-RU" sz="2000" smtClean="0"/>
          </a:p>
          <a:p>
            <a:pPr eaLnBrk="1" hangingPunct="1"/>
            <a:r>
              <a:rPr lang="ru-RU" sz="2000" b="1" smtClean="0"/>
              <a:t>Цель:</a:t>
            </a:r>
            <a:r>
              <a:rPr lang="ru-RU" sz="2000" smtClean="0"/>
              <a:t>  Сочинить историю про « Смешариков»  и сделать по этой сказке мультфильм из пластилина.</a:t>
            </a:r>
          </a:p>
          <a:p>
            <a:pPr eaLnBrk="1" hangingPunct="1"/>
            <a:r>
              <a:rPr lang="ru-RU" sz="2000" b="1" smtClean="0"/>
              <a:t>Наш план:</a:t>
            </a:r>
            <a:endParaRPr lang="ru-RU" sz="2000" smtClean="0"/>
          </a:p>
          <a:p>
            <a:pPr eaLnBrk="1" hangingPunct="1"/>
            <a:r>
              <a:rPr lang="ru-RU" sz="2000" smtClean="0"/>
              <a:t>1. Сочинить сказку. Написать сценарий мультфильма</a:t>
            </a:r>
          </a:p>
          <a:p>
            <a:pPr eaLnBrk="1" hangingPunct="1"/>
            <a:r>
              <a:rPr lang="ru-RU" sz="2000" smtClean="0"/>
              <a:t>2. Слепить из пластилина героев сказки и предметы.</a:t>
            </a:r>
          </a:p>
          <a:p>
            <a:pPr eaLnBrk="1" hangingPunct="1"/>
            <a:r>
              <a:rPr lang="ru-RU" sz="2000" smtClean="0"/>
              <a:t>3. Приготовить декорации, фоновые рисунки.</a:t>
            </a:r>
          </a:p>
          <a:p>
            <a:pPr eaLnBrk="1" hangingPunct="1"/>
            <a:r>
              <a:rPr lang="ru-RU" sz="2000" smtClean="0"/>
              <a:t>4.  Сделать кадры</a:t>
            </a:r>
          </a:p>
          <a:p>
            <a:pPr eaLnBrk="1" hangingPunct="1"/>
            <a:r>
              <a:rPr lang="ru-RU" sz="2000" smtClean="0"/>
              <a:t>5. Создать мультфильм.</a:t>
            </a:r>
          </a:p>
          <a:p>
            <a:pPr eaLnBrk="1" hangingPunct="1"/>
            <a:r>
              <a:rPr lang="ru-RU" sz="2000" b="1" smtClean="0"/>
              <a:t>Что для этого необходимо:</a:t>
            </a:r>
            <a:endParaRPr lang="ru-RU" sz="2000" smtClean="0"/>
          </a:p>
          <a:p>
            <a:pPr eaLnBrk="1" hangingPunct="1"/>
            <a:r>
              <a:rPr lang="ru-RU" sz="2000" smtClean="0"/>
              <a:t>Цветной картон, ножницы, пластилин,  цветная бумага, клей, телефон для съемки кадров, компьютер для обработки кадров, экран.</a:t>
            </a:r>
          </a:p>
          <a:p>
            <a:pPr eaLnBrk="1" hangingPunct="1"/>
            <a:r>
              <a:rPr lang="ru-RU" sz="2000" smtClean="0"/>
              <a:t> </a:t>
            </a:r>
          </a:p>
          <a:p>
            <a:pPr eaLnBrk="1" hangingPunct="1"/>
            <a:r>
              <a:rPr lang="ru-RU" sz="2000" b="1" smtClean="0"/>
              <a:t>Распределение работы: </a:t>
            </a:r>
            <a:r>
              <a:rPr lang="ru-RU" sz="2000" smtClean="0"/>
              <a:t>декорации и фигурки создаем вместе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77863" y="488950"/>
            <a:ext cx="8596312" cy="6369050"/>
          </a:xfrm>
        </p:spPr>
        <p:txBody>
          <a:bodyPr/>
          <a:lstStyle/>
          <a:p>
            <a:pPr algn="ctr" eaLnBrk="1" hangingPunct="1"/>
            <a:r>
              <a:rPr lang="ru-RU" sz="2000" i="1" smtClean="0"/>
              <a:t>ПРОЕКТ</a:t>
            </a:r>
            <a:endParaRPr lang="ru-RU" sz="2000" smtClean="0"/>
          </a:p>
          <a:p>
            <a:pPr algn="ctr" eaLnBrk="1" hangingPunct="1"/>
            <a:r>
              <a:rPr lang="ru-RU" sz="2000" b="1" smtClean="0"/>
              <a:t>  </a:t>
            </a:r>
            <a:r>
              <a:rPr lang="ru-RU" sz="2000" b="1" i="1" smtClean="0"/>
              <a:t>МУЛЬТФИЛЬМ ИЗ ПЛАСТИЛИНА</a:t>
            </a:r>
            <a:endParaRPr lang="ru-RU" sz="2000" b="1" smtClean="0"/>
          </a:p>
          <a:p>
            <a:pPr eaLnBrk="1" hangingPunct="1"/>
            <a:r>
              <a:rPr lang="ru-RU" sz="2000" b="1" i="1" smtClean="0"/>
              <a:t>ЦЕЛЬ ПРОЕКТА</a:t>
            </a:r>
            <a:r>
              <a:rPr lang="ru-RU" sz="2000" b="1" smtClean="0"/>
              <a:t>: Сделать мультфильм из пластилина. </a:t>
            </a:r>
          </a:p>
          <a:p>
            <a:pPr algn="ctr" eaLnBrk="1" hangingPunct="1"/>
            <a:r>
              <a:rPr lang="ru-RU" sz="2000" b="1" i="1" smtClean="0"/>
              <a:t>ПЛАН СОЗДАНИЯ МУЛЬТФИЛЬМА </a:t>
            </a:r>
            <a:endParaRPr lang="ru-RU" sz="2000" b="1" smtClean="0"/>
          </a:p>
          <a:p>
            <a:pPr eaLnBrk="1" hangingPunct="1"/>
            <a:r>
              <a:rPr lang="ru-RU" sz="2000" b="1" smtClean="0"/>
              <a:t>1. Выбрать сказку, по которой будем создавать мультфильм.</a:t>
            </a:r>
          </a:p>
          <a:p>
            <a:pPr eaLnBrk="1" hangingPunct="1"/>
            <a:r>
              <a:rPr lang="ru-RU" sz="2000" b="1" smtClean="0"/>
              <a:t>2. Изучить её и наметить, какие кадры необходимо сделать.</a:t>
            </a:r>
          </a:p>
          <a:p>
            <a:pPr eaLnBrk="1" hangingPunct="1"/>
            <a:r>
              <a:rPr lang="ru-RU" sz="2000" b="1" smtClean="0"/>
              <a:t>3 .Определиться, из какого материала будем создавать декорации и фигурки героев сказки.</a:t>
            </a:r>
          </a:p>
          <a:p>
            <a:pPr eaLnBrk="1" hangingPunct="1"/>
            <a:r>
              <a:rPr lang="ru-RU" sz="2000" b="1" smtClean="0"/>
              <a:t>4. Распределить работу по лепке фигур, оформлению фона, декораций.</a:t>
            </a:r>
          </a:p>
          <a:p>
            <a:pPr eaLnBrk="1" hangingPunct="1"/>
            <a:r>
              <a:rPr lang="ru-RU" sz="2000" b="1" smtClean="0"/>
              <a:t>5. Снять кадры на телефон.</a:t>
            </a:r>
          </a:p>
          <a:p>
            <a:pPr eaLnBrk="1" hangingPunct="1"/>
            <a:r>
              <a:rPr lang="ru-RU" sz="2000" b="1" smtClean="0"/>
              <a:t>6. Внести в компьютер, вставить в презентацию.</a:t>
            </a:r>
          </a:p>
          <a:p>
            <a:pPr eaLnBrk="1" hangingPunct="1"/>
            <a:r>
              <a:rPr lang="ru-RU" sz="2000" b="1" smtClean="0"/>
              <a:t>7. Распределить роли по озвучиванию сказки.</a:t>
            </a:r>
          </a:p>
          <a:p>
            <a:pPr eaLnBrk="1" hangingPunct="1"/>
            <a:r>
              <a:rPr lang="ru-RU" sz="2000" b="1" smtClean="0"/>
              <a:t>8. Отрепетировать.</a:t>
            </a:r>
          </a:p>
          <a:p>
            <a:pPr eaLnBrk="1" hangingPunct="1"/>
            <a:r>
              <a:rPr lang="ru-RU" sz="2000" b="1" smtClean="0"/>
              <a:t>9. Показать мультфильм  младшим клас</a:t>
            </a:r>
            <a:r>
              <a:rPr lang="ru-RU" sz="2000" smtClean="0"/>
              <a:t>сам.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05950" cy="676275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Изучаем, лепим, рисуем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-387051">
            <a:off x="457200" y="725488"/>
            <a:ext cx="4210050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-370931">
            <a:off x="6637338" y="3389313"/>
            <a:ext cx="473075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DSCN28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308068">
            <a:off x="6967538" y="1009650"/>
            <a:ext cx="447198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391" name="Picture 7" descr="DSCN282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431348">
            <a:off x="661988" y="3724275"/>
            <a:ext cx="4233862" cy="289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Рисунок 3" descr="F:\DCIM\Camera\IMG_30112017_13415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73513" y="1387475"/>
            <a:ext cx="30876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106363" y="760413"/>
            <a:ext cx="9501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903075" cy="676275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Результат проектной работы – показ мультфильма</a:t>
            </a:r>
            <a:endParaRPr lang="ru-RU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8288" y="773113"/>
            <a:ext cx="3956050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197850" y="630238"/>
            <a:ext cx="3752850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91000" y="3105150"/>
            <a:ext cx="3965575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0" y="1219200"/>
            <a:ext cx="95011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05950" cy="1039813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показа мультфильмов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8325" y="1103313"/>
            <a:ext cx="8969375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1288" y="2790825"/>
            <a:ext cx="9505950" cy="676275"/>
          </a:xfrm>
        </p:spPr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77863" y="4800600"/>
            <a:ext cx="8596312" cy="938213"/>
          </a:xfrm>
        </p:spPr>
        <p:txBody>
          <a:bodyPr/>
          <a:lstStyle/>
          <a:p>
            <a:pPr algn="ctr" eaLnBrk="1" hangingPunct="1"/>
            <a:r>
              <a:rPr lang="ru-RU" smtClean="0"/>
              <a:t>Это мой класс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863" y="4540250"/>
            <a:ext cx="8596312" cy="1812925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algn="ctr" eaLnBrk="1" hangingPunct="1">
              <a:defRPr/>
            </a:pPr>
            <a:endParaRPr lang="ru-RU" sz="2800" dirty="0" smtClean="0"/>
          </a:p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5"/>
                </a:solidFill>
              </a:rPr>
              <a:t>5 КЛАСС</a:t>
            </a:r>
            <a:endParaRPr lang="ru-RU" sz="2800" b="1" i="1" dirty="0">
              <a:solidFill>
                <a:schemeClr val="accent5"/>
              </a:solidFill>
            </a:endParaRPr>
          </a:p>
        </p:txBody>
      </p:sp>
      <p:pic>
        <p:nvPicPr>
          <p:cNvPr id="6148" name="Picture 2" descr="IMG_01092017_120039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30238" y="204788"/>
            <a:ext cx="9569450" cy="49196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0" y="3754438"/>
            <a:ext cx="2849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rebuchet MS" pitchFamily="34" charset="0"/>
              </a:rPr>
              <a:t> 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705725" y="3689350"/>
            <a:ext cx="285115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>
                <a:latin typeface="Trebuchet MS" pitchFamily="34" charset="0"/>
              </a:rPr>
              <a:t> 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204955" y="189185"/>
          <a:ext cx="10042628" cy="4997668"/>
        </p:xfrm>
        <a:graphic>
          <a:graphicData uri="http://schemas.openxmlformats.org/drawingml/2006/table">
            <a:tbl>
              <a:tblPr/>
              <a:tblGrid>
                <a:gridCol w="1637215"/>
                <a:gridCol w="460500"/>
                <a:gridCol w="882537"/>
                <a:gridCol w="882537"/>
                <a:gridCol w="882537"/>
                <a:gridCol w="882537"/>
                <a:gridCol w="882537"/>
                <a:gridCol w="882537"/>
                <a:gridCol w="882537"/>
                <a:gridCol w="883577"/>
                <a:gridCol w="883577"/>
              </a:tblGrid>
              <a:tr h="527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Кого выбирают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 выбирает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Диана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Маргарита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Екатерина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Айдос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Алексей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Ангелина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Мирослав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Марина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Аксинья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Диана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Маргарита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Екатерина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Айдос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Алексей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Ангелина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Мирослав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Марина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Аксинья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Максим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+++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5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Общее число выборов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73" name="Rectangle 22"/>
          <p:cNvSpPr>
            <a:spLocks noChangeArrowheads="1"/>
          </p:cNvSpPr>
          <p:nvPr/>
        </p:nvSpPr>
        <p:spPr bwMode="auto">
          <a:xfrm>
            <a:off x="850900" y="5424488"/>
            <a:ext cx="105473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Авторитетные школьники - Диана, Мирослав, Маргарита, Ангелина</a:t>
            </a:r>
          </a:p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Поддерживают в целом неплохие отношения с большинством – Катя, Марина, Максим, Аксинья</a:t>
            </a:r>
          </a:p>
          <a:p>
            <a:pPr eaLnBrk="0" hangingPunct="0"/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Одиночки,  поддерживают хорошие отношения  с очень узким кругом своих одноклассников – Айдос,  Алеша.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utoUpdateAnimBg="0"/>
      <p:bldP spid="5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4788"/>
            <a:ext cx="9582150" cy="4254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88988" y="898525"/>
          <a:ext cx="8764587" cy="5386392"/>
        </p:xfrm>
        <a:graphic>
          <a:graphicData uri="http://schemas.openxmlformats.org/drawingml/2006/table">
            <a:tbl>
              <a:tblPr/>
              <a:tblGrid>
                <a:gridCol w="1752600"/>
                <a:gridCol w="1752600"/>
                <a:gridCol w="1752600"/>
                <a:gridCol w="1752600"/>
                <a:gridCol w="1754187"/>
              </a:tblGrid>
              <a:tr h="7826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 имя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нравственной самооценки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этики поведения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Отношение к жизненным ценностям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нравственной мотивации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Гацко Диана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 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Данильченко Маргарита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Козлова Екатерина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Кусанов Айдос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Лаптев Алексей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Полегенько Ангелина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Плеснев Мирослав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Смоленко Марина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Чернявская Аксинья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Чечевский Максим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 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Общее число выборов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75" name="Rectangle 8"/>
          <p:cNvSpPr>
            <a:spLocks noChangeArrowheads="1"/>
          </p:cNvSpPr>
          <p:nvPr/>
        </p:nvSpPr>
        <p:spPr bwMode="auto">
          <a:xfrm>
            <a:off x="0" y="55563"/>
            <a:ext cx="121920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1200">
              <a:latin typeface="Trebuchet MS" pitchFamily="34" charset="0"/>
              <a:cs typeface="Times New Roman" pitchFamily="18" charset="0"/>
            </a:endParaRPr>
          </a:p>
          <a:p>
            <a:pPr algn="ctr"/>
            <a:r>
              <a:rPr lang="ru-RU" sz="1200">
                <a:latin typeface="Trebuchet MS" pitchFamily="34" charset="0"/>
                <a:cs typeface="Times New Roman" pitchFamily="18" charset="0"/>
              </a:rPr>
              <a:t>ДИАГНОСТИКА НРАВСВЕННОЙ ВОСПИТАННОСТИ</a:t>
            </a:r>
            <a:endParaRPr lang="ru-RU" sz="1000">
              <a:latin typeface="Trebuchet MS" pitchFamily="34" charset="0"/>
            </a:endParaRPr>
          </a:p>
          <a:p>
            <a:pPr eaLnBrk="0" hangingPunct="0"/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220663"/>
            <a:ext cx="8596312" cy="94615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Синий – познавательные                    Зеленый – регулятивные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  Желтый – личностные                        Красный - коммуникативные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219" name="Содержимое 3" descr="http://image.slidesharecdn.com/udd14122011-120104092602-phpapp01/95/slide-5-728.jpg?cb=1325691071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73113" y="1150938"/>
            <a:ext cx="8686800" cy="57070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3dnews.ru/assets/external/illustrations/2011/06/13/612600/friendlyrunet13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2000" y="68591"/>
            <a:ext cx="10083312" cy="67127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/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387725" y="4286250"/>
            <a:ext cx="4403725" cy="8985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87725" y="4473575"/>
            <a:ext cx="440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Умение учиться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581650" y="3424238"/>
            <a:ext cx="7938" cy="862012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3387725" y="1928813"/>
            <a:ext cx="4403725" cy="900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432175" y="1900238"/>
            <a:ext cx="44053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формы 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УУД</a:t>
            </a:r>
          </a:p>
        </p:txBody>
      </p:sp>
      <p:cxnSp>
        <p:nvCxnSpPr>
          <p:cNvPr id="43" name="Прямая со стрелкой 42"/>
          <p:cNvCxnSpPr/>
          <p:nvPr/>
        </p:nvCxnSpPr>
        <p:spPr>
          <a:xfrm flipH="1">
            <a:off x="5581650" y="1320800"/>
            <a:ext cx="7938" cy="615950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762000" y="3421063"/>
            <a:ext cx="2849563" cy="11572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62000" y="3754438"/>
            <a:ext cx="2849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sz="2800">
                <a:latin typeface="Trebuchet MS" pitchFamily="34" charset="0"/>
              </a:rPr>
              <a:t> </a:t>
            </a:r>
          </a:p>
        </p:txBody>
      </p:sp>
      <p:sp>
        <p:nvSpPr>
          <p:cNvPr id="50" name="Овал 49"/>
          <p:cNvSpPr/>
          <p:nvPr/>
        </p:nvSpPr>
        <p:spPr>
          <a:xfrm>
            <a:off x="7705725" y="3355975"/>
            <a:ext cx="2851150" cy="1158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7705725" y="3689350"/>
            <a:ext cx="285115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регулятивные</a:t>
            </a:r>
          </a:p>
          <a:p>
            <a:pPr algn="ctr"/>
            <a:r>
              <a:rPr lang="ru-RU" sz="2800">
                <a:latin typeface="Trebuchet MS" pitchFamily="34" charset="0"/>
              </a:rPr>
              <a:t> </a:t>
            </a:r>
          </a:p>
        </p:txBody>
      </p:sp>
      <p:sp>
        <p:nvSpPr>
          <p:cNvPr id="52" name="Овал 51"/>
          <p:cNvSpPr/>
          <p:nvPr/>
        </p:nvSpPr>
        <p:spPr>
          <a:xfrm>
            <a:off x="2740025" y="5086350"/>
            <a:ext cx="2849563" cy="1157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740025" y="5419725"/>
            <a:ext cx="284956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коммуникативные</a:t>
            </a:r>
          </a:p>
          <a:p>
            <a:pPr algn="ctr"/>
            <a:r>
              <a:rPr lang="ru-RU" sz="2800">
                <a:latin typeface="Trebuchet MS" pitchFamily="34" charset="0"/>
              </a:rPr>
              <a:t> </a:t>
            </a:r>
          </a:p>
        </p:txBody>
      </p:sp>
      <p:sp>
        <p:nvSpPr>
          <p:cNvPr id="54" name="Овал 53"/>
          <p:cNvSpPr/>
          <p:nvPr/>
        </p:nvSpPr>
        <p:spPr>
          <a:xfrm>
            <a:off x="5683250" y="5078413"/>
            <a:ext cx="2849563" cy="11572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TextBox 54"/>
          <p:cNvSpPr txBox="1">
            <a:spLocks noChangeArrowheads="1"/>
          </p:cNvSpPr>
          <p:nvPr/>
        </p:nvSpPr>
        <p:spPr bwMode="auto">
          <a:xfrm>
            <a:off x="5699125" y="5345113"/>
            <a:ext cx="2849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личностные</a:t>
            </a:r>
            <a:r>
              <a:rPr lang="ru-RU" sz="2800">
                <a:latin typeface="Trebuchet MS" pitchFamily="34" charset="0"/>
              </a:rPr>
              <a:t> </a:t>
            </a:r>
          </a:p>
        </p:txBody>
      </p:sp>
      <p:cxnSp>
        <p:nvCxnSpPr>
          <p:cNvPr id="56" name="Прямая со стрелкой 55"/>
          <p:cNvCxnSpPr>
            <a:endCxn id="50" idx="0"/>
          </p:cNvCxnSpPr>
          <p:nvPr/>
        </p:nvCxnSpPr>
        <p:spPr>
          <a:xfrm>
            <a:off x="5634038" y="2854325"/>
            <a:ext cx="3497262" cy="501650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41" idx="2"/>
            <a:endCxn id="48" idx="0"/>
          </p:cNvCxnSpPr>
          <p:nvPr/>
        </p:nvCxnSpPr>
        <p:spPr>
          <a:xfrm flipH="1">
            <a:off x="2187575" y="2854325"/>
            <a:ext cx="3446463" cy="566738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endCxn id="52" idx="0"/>
          </p:cNvCxnSpPr>
          <p:nvPr/>
        </p:nvCxnSpPr>
        <p:spPr>
          <a:xfrm flipH="1">
            <a:off x="4164013" y="2873375"/>
            <a:ext cx="1417637" cy="2212975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endCxn id="54" idx="0"/>
          </p:cNvCxnSpPr>
          <p:nvPr/>
        </p:nvCxnSpPr>
        <p:spPr>
          <a:xfrm>
            <a:off x="5634038" y="2873375"/>
            <a:ext cx="1474787" cy="2205038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-0.02291 -0.2465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7.40741E-7 L -3.54167E-6 -0.5710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56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7.40741E-7 L -3.54167E-6 -0.5682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/>
      <p:bldP spid="5" grpId="1"/>
      <p:bldP spid="40" grpId="0" animBg="1"/>
      <p:bldP spid="41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05950" cy="661988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19150" y="4633913"/>
            <a:ext cx="8686800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124000"/>
              <a:defRPr/>
            </a:pPr>
            <a:endParaRPr lang="ru-RU" sz="2400" dirty="0">
              <a:solidFill>
                <a:srgbClr val="000000"/>
              </a:solidFill>
              <a:latin typeface="Times New Roman" pitchFamily="18"/>
              <a:cs typeface="Times New Roman" pitchFamily="1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74675" y="684213"/>
          <a:ext cx="8694738" cy="5422271"/>
        </p:xfrm>
        <a:graphic>
          <a:graphicData uri="http://schemas.openxmlformats.org/drawingml/2006/table">
            <a:tbl>
              <a:tblPr/>
              <a:tblGrid>
                <a:gridCol w="2355850"/>
                <a:gridCol w="1116013"/>
                <a:gridCol w="809625"/>
                <a:gridCol w="912812"/>
                <a:gridCol w="1011238"/>
                <a:gridCol w="819150"/>
                <a:gridCol w="715962"/>
                <a:gridCol w="954088"/>
              </a:tblGrid>
              <a:tr h="1049338">
                <a:tc rowSpan="2">
                  <a:txBody>
                    <a:bodyPr/>
                    <a:lstStyle/>
                    <a:p>
                      <a:pPr marL="73025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Фамилия, имя ученика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3338" marR="0" lvl="0" indent="3175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Любозна-тельность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113" marR="0" lvl="0" indent="23813" algn="ctr" defTabSz="4572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Отно-шение к шко­ле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6513" marR="0" lvl="0" indent="0" algn="ctr" defTabSz="4572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Приле-жание, трудо-любие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ctr" defTabSz="457200" rtl="0" eaLnBrk="1" fontAlgn="base" latinLnBrk="0" hangingPunct="1">
                        <a:lnSpc>
                          <a:spcPts val="13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Бережное отноше-ние к природе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0638" marR="0" lvl="0" indent="0" algn="ctr" defTabSz="4572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Краси-вое в жизни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0" lvl="0" indent="0" algn="ctr" defTabSz="4572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Отно-шение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635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себе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ctr" defTabSz="4572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Рейтинг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7938" marR="0" lvl="0" indent="0" algn="ctr" defTabSz="457200" rtl="0" eaLnBrk="1" fontAlgn="base" latinLnBrk="0" hangingPunct="1">
                        <a:lnSpc>
                          <a:spcPts val="138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(Сум-марный балл)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41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663575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Указывается средний балл по каждому показателю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Гацко Диана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Данильченко Маргарита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Козлова Екатерина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Кусанов Айдос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25,5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Лаптев Алексей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Полегенько Ангелина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Плеснев Мирослав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Смоленко Марина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Чернявская Аксинья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Чечевский Максим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74%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79%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92%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84%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80975">
                <a:tc gridSpan="8">
                  <a:txBody>
                    <a:bodyPr/>
                    <a:lstStyle/>
                    <a:p>
                      <a:pPr marL="2263775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воспитанности (в %)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150">
                <a:tc gridSpan="2">
                  <a:txBody>
                    <a:bodyPr/>
                    <a:lstStyle/>
                    <a:p>
                      <a:pPr marL="23813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 (от 4 до 5 баллов)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 gridSpan="2">
                  <a:txBody>
                    <a:bodyPr/>
                    <a:lstStyle/>
                    <a:p>
                      <a:pPr marL="23813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(от 3 до 4 баллов)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20%</a:t>
                      </a: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975">
                <a:tc gridSpan="2">
                  <a:txBody>
                    <a:bodyPr/>
                    <a:lstStyle/>
                    <a:p>
                      <a:pPr marL="20638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 (от 2 до 3 баллов)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069" marR="2506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407" name="Rectangle 9"/>
          <p:cNvSpPr>
            <a:spLocks noChangeArrowheads="1"/>
          </p:cNvSpPr>
          <p:nvPr/>
        </p:nvSpPr>
        <p:spPr bwMode="auto">
          <a:xfrm>
            <a:off x="3232150" y="-309563"/>
            <a:ext cx="5127625" cy="1076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3813" algn="ctr">
              <a:tabLst>
                <a:tab pos="413067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23813" algn="ctr">
              <a:tabLst>
                <a:tab pos="4130675" algn="l"/>
              </a:tabLst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indent="23813" algn="ctr">
              <a:tabLst>
                <a:tab pos="4130675" algn="l"/>
              </a:tabLst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Карта воспитанности учащихся 5  класса</a:t>
            </a:r>
            <a:endParaRPr lang="ru-RU"/>
          </a:p>
          <a:p>
            <a:pPr indent="23813" eaLnBrk="0" hangingPunct="0">
              <a:tabLst>
                <a:tab pos="4130675" algn="l"/>
              </a:tabLst>
            </a:pPr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9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Девочки 5 класса «Осенний бал»</a:t>
            </a:r>
          </a:p>
        </p:txBody>
      </p:sp>
      <p:pic>
        <p:nvPicPr>
          <p:cNvPr id="12291" name="Рисунок 1" descr="F:\DCIM\Camera\IMG_29092017_1415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50938" y="1419225"/>
            <a:ext cx="6259512" cy="5091113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188913"/>
            <a:ext cx="8596312" cy="127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77863" y="268288"/>
            <a:ext cx="8596312" cy="6321425"/>
          </a:xfrm>
        </p:spPr>
        <p:txBody>
          <a:bodyPr/>
          <a:lstStyle/>
          <a:p>
            <a:pPr algn="ctr" eaLnBrk="1" hangingPunct="1"/>
            <a:r>
              <a:rPr lang="ru-RU" b="1" smtClean="0"/>
              <a:t>Наша группа</a:t>
            </a:r>
            <a:r>
              <a:rPr lang="ru-RU" smtClean="0"/>
              <a:t> – </a:t>
            </a:r>
          </a:p>
          <a:p>
            <a:pPr eaLnBrk="1" hangingPunct="1"/>
            <a:r>
              <a:rPr lang="ru-RU" smtClean="0"/>
              <a:t>ГАЦКО ДИАНА, ПОЛЕГЕНЬКО АНГЕЛИНА,   СМОЛЕНКО МАРИНА</a:t>
            </a:r>
          </a:p>
          <a:p>
            <a:pPr algn="ctr" eaLnBrk="1" hangingPunct="1"/>
            <a:r>
              <a:rPr lang="ru-RU" b="1" smtClean="0"/>
              <a:t>Название проекта</a:t>
            </a:r>
            <a:r>
              <a:rPr lang="ru-RU" smtClean="0"/>
              <a:t>:</a:t>
            </a:r>
          </a:p>
          <a:p>
            <a:pPr algn="ctr" eaLnBrk="1" hangingPunct="1"/>
            <a:r>
              <a:rPr lang="ru-RU" i="1" smtClean="0"/>
              <a:t>МУЛЬТФИЛЬМ  ИЗ  ПЛАСТИЛИНА  «КОЛОБОК»</a:t>
            </a:r>
          </a:p>
          <a:p>
            <a:pPr eaLnBrk="1" hangingPunct="1"/>
            <a:r>
              <a:rPr lang="ru-RU" b="1" smtClean="0"/>
              <a:t>Наша цель</a:t>
            </a:r>
            <a:r>
              <a:rPr lang="ru-RU" smtClean="0"/>
              <a:t>:</a:t>
            </a:r>
          </a:p>
          <a:p>
            <a:pPr eaLnBrk="1" hangingPunct="1"/>
            <a:r>
              <a:rPr lang="ru-RU" smtClean="0"/>
              <a:t>СОЗДАТЬ МУЛЬТФИЛЬМ  ИЗ  ПЛАСТИЛИНА  И ПОКАЗАТЬ МАЛЫШАМ</a:t>
            </a:r>
          </a:p>
          <a:p>
            <a:pPr eaLnBrk="1" hangingPunct="1"/>
            <a:r>
              <a:rPr lang="ru-RU" b="1" smtClean="0"/>
              <a:t>Наш план:</a:t>
            </a:r>
            <a:endParaRPr lang="ru-RU" smtClean="0"/>
          </a:p>
          <a:p>
            <a:pPr eaLnBrk="1" hangingPunct="1"/>
            <a:r>
              <a:rPr lang="ru-RU" smtClean="0"/>
              <a:t>1. По тексту сказки определить, сколько надо сделать кадров.</a:t>
            </a:r>
          </a:p>
          <a:p>
            <a:pPr eaLnBrk="1" hangingPunct="1"/>
            <a:r>
              <a:rPr lang="ru-RU" smtClean="0"/>
              <a:t>2. Сделать фигурки героев и декорации.</a:t>
            </a:r>
          </a:p>
          <a:p>
            <a:pPr eaLnBrk="1" hangingPunct="1"/>
            <a:r>
              <a:rPr lang="ru-RU" smtClean="0"/>
              <a:t>3. Снять кадры мультфильма.</a:t>
            </a:r>
          </a:p>
          <a:p>
            <a:pPr eaLnBrk="1" hangingPunct="1"/>
            <a:r>
              <a:rPr lang="ru-RU" smtClean="0"/>
              <a:t>4. Смонтировать мультфильм в виде презентации.</a:t>
            </a:r>
          </a:p>
          <a:p>
            <a:pPr eaLnBrk="1" hangingPunct="1"/>
            <a:r>
              <a:rPr lang="ru-RU" smtClean="0"/>
              <a:t>5. Распределить роли по озвучиванию сказки.</a:t>
            </a:r>
          </a:p>
          <a:p>
            <a:pPr eaLnBrk="1" hangingPunct="1"/>
            <a:r>
              <a:rPr lang="ru-RU" smtClean="0"/>
              <a:t>6. Показать сказку для группы развития.</a:t>
            </a:r>
          </a:p>
          <a:p>
            <a:pPr eaLnBrk="1" hangingPunct="1"/>
            <a:r>
              <a:rPr lang="ru-RU" smtClean="0"/>
              <a:t> </a:t>
            </a:r>
          </a:p>
          <a:p>
            <a:pPr eaLnBrk="1" hangingPunct="1"/>
            <a:r>
              <a:rPr lang="ru-RU" b="1" smtClean="0"/>
              <a:t>Материал для работы: </a:t>
            </a:r>
            <a:r>
              <a:rPr lang="ru-RU" smtClean="0"/>
              <a:t>пластилин, старая книжка, цветная бумага, ножницы, клей, цветные карандаши.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719</Words>
  <Application>Microsoft Office PowerPoint</Application>
  <PresentationFormat>Произвольный</PresentationFormat>
  <Paragraphs>305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Trebuchet MS</vt:lpstr>
      <vt:lpstr>Wingdings 3</vt:lpstr>
      <vt:lpstr>Calibri</vt:lpstr>
      <vt:lpstr>Times New Roman</vt:lpstr>
      <vt:lpstr>Wingdings</vt:lpstr>
      <vt:lpstr>Грань</vt:lpstr>
      <vt:lpstr>Слайд 1</vt:lpstr>
      <vt:lpstr>Это мой класс</vt:lpstr>
      <vt:lpstr>Слайд 3</vt:lpstr>
      <vt:lpstr>Слайд 4</vt:lpstr>
      <vt:lpstr>Синий – познавательные                    Зеленый – регулятивные         Желтый – личностные                        Красный - коммуникативные </vt:lpstr>
      <vt:lpstr>Слайд 6</vt:lpstr>
      <vt:lpstr> </vt:lpstr>
      <vt:lpstr>Девочки 5 класса «Осенний бал»</vt:lpstr>
      <vt:lpstr>Слайд 9</vt:lpstr>
      <vt:lpstr>Слайд 10</vt:lpstr>
      <vt:lpstr>Слайд 11</vt:lpstr>
      <vt:lpstr>Изучаем, лепим, рисуем</vt:lpstr>
      <vt:lpstr>Результат проектной работы – показ мультфильма</vt:lpstr>
      <vt:lpstr>После показа мультфильмов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личностных УУД через внеурочную деятельность по информатике в 5 классе</dc:title>
  <dc:creator>Olga Nikolaeva</dc:creator>
  <cp:lastModifiedBy>Комп</cp:lastModifiedBy>
  <cp:revision>104</cp:revision>
  <dcterms:created xsi:type="dcterms:W3CDTF">2013-09-25T17:32:46Z</dcterms:created>
  <dcterms:modified xsi:type="dcterms:W3CDTF">2020-11-28T09:52:33Z</dcterms:modified>
</cp:coreProperties>
</file>