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6" r:id="rId2"/>
    <p:sldId id="279" r:id="rId3"/>
    <p:sldId id="278" r:id="rId4"/>
    <p:sldId id="280" r:id="rId5"/>
    <p:sldId id="282" r:id="rId6"/>
    <p:sldId id="284" r:id="rId7"/>
    <p:sldId id="28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95B1"/>
    <a:srgbClr val="DB05D6"/>
    <a:srgbClr val="BE2291"/>
    <a:srgbClr val="BD78E4"/>
    <a:srgbClr val="85BB0D"/>
    <a:srgbClr val="95D20E"/>
    <a:srgbClr val="C7CB15"/>
    <a:srgbClr val="D03510"/>
    <a:srgbClr val="1AADC6"/>
    <a:srgbClr val="91B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83" autoAdjust="0"/>
    <p:restoredTop sz="93240" autoAdjust="0"/>
  </p:normalViewPr>
  <p:slideViewPr>
    <p:cSldViewPr>
      <p:cViewPr varScale="1">
        <p:scale>
          <a:sx n="66" d="100"/>
          <a:sy n="66" d="100"/>
        </p:scale>
        <p:origin x="600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65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F775F-12CA-4819-8D5A-76514FB5F3F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93EF2-AFB5-4F2F-9DF3-7F3D68EA8E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090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F775F-12CA-4819-8D5A-76514FB5F3F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93EF2-AFB5-4F2F-9DF3-7F3D68EA8E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353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F775F-12CA-4819-8D5A-76514FB5F3F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93EF2-AFB5-4F2F-9DF3-7F3D68EA8E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828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F775F-12CA-4819-8D5A-76514FB5F3F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93EF2-AFB5-4F2F-9DF3-7F3D68EA8E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559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F775F-12CA-4819-8D5A-76514FB5F3F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93EF2-AFB5-4F2F-9DF3-7F3D68EA8E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474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F775F-12CA-4819-8D5A-76514FB5F3F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93EF2-AFB5-4F2F-9DF3-7F3D68EA8E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737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F775F-12CA-4819-8D5A-76514FB5F3F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93EF2-AFB5-4F2F-9DF3-7F3D68EA8E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03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F775F-12CA-4819-8D5A-76514FB5F3F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93EF2-AFB5-4F2F-9DF3-7F3D68EA8E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779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F775F-12CA-4819-8D5A-76514FB5F3F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93EF2-AFB5-4F2F-9DF3-7F3D68EA8E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519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F775F-12CA-4819-8D5A-76514FB5F3F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93EF2-AFB5-4F2F-9DF3-7F3D68EA8E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97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F775F-12CA-4819-8D5A-76514FB5F3F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93EF2-AFB5-4F2F-9DF3-7F3D68EA8E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495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Haga clic para modificar el estilo de título del patrón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Haga clic para modificar el estilo de texto del patrón</a:t>
            </a:r>
          </a:p>
          <a:p>
            <a:pPr lvl="1"/>
            <a:r>
              <a:rPr lang="ru-RU" smtClean="0"/>
              <a:t>Segundo nivel</a:t>
            </a:r>
          </a:p>
          <a:p>
            <a:pPr lvl="2"/>
            <a:r>
              <a:rPr lang="ru-RU" smtClean="0"/>
              <a:t>Tercer nivel</a:t>
            </a:r>
          </a:p>
          <a:p>
            <a:pPr lvl="3"/>
            <a:r>
              <a:rPr lang="ru-RU" smtClean="0"/>
              <a:t>Cuarto nivel</a:t>
            </a:r>
          </a:p>
          <a:p>
            <a:pPr lvl="4"/>
            <a:r>
              <a:rPr lang="ru-RU" smtClean="0"/>
              <a:t>Quinto nivel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F775F-12CA-4819-8D5A-76514FB5F3F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93EF2-AFB5-4F2F-9DF3-7F3D68EA8EFE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9144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5236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rgbClr val="C7CB15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33670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 smtClean="0"/>
              <a:t>ГКОУ СКОШИ №102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sz="3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38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3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</a:t>
            </a:r>
            <a:r>
              <a:rPr lang="ru-RU" sz="3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ФЕНКЦИИ ПОДГОТОВИТЕЛЬНОГО </a:t>
            </a:r>
            <a:r>
              <a:rPr lang="ru-RU" sz="3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ПРОИЗВОДСТВА </a:t>
            </a:r>
            <a:r>
              <a:rPr lang="ru-RU" sz="38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швейного ПРЕДПРИЯТИЯ</a:t>
            </a:r>
            <a:endParaRPr lang="ru-RU" sz="3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1700" b="1" dirty="0" smtClean="0"/>
          </a:p>
          <a:p>
            <a:pPr marL="0" indent="0" algn="ctr">
              <a:buNone/>
            </a:pPr>
            <a:r>
              <a:rPr lang="ru-RU" dirty="0" smtClean="0"/>
              <a:t> </a:t>
            </a:r>
          </a:p>
          <a:p>
            <a:pPr marL="0" indent="0" algn="ctr">
              <a:buNone/>
            </a:pPr>
            <a:r>
              <a:rPr lang="ru-RU" sz="5200" dirty="0" smtClean="0"/>
              <a:t> </a:t>
            </a:r>
          </a:p>
          <a:p>
            <a:pPr marL="0" indent="0" algn="r">
              <a:buNone/>
            </a:pPr>
            <a:r>
              <a:rPr lang="ru-RU" sz="3100" b="1" dirty="0" smtClean="0"/>
              <a:t>Учитель трудового обучения</a:t>
            </a:r>
          </a:p>
          <a:p>
            <a:pPr marL="0" indent="0" algn="r">
              <a:buNone/>
            </a:pPr>
            <a:r>
              <a:rPr lang="ru-RU" sz="3100" b="1" dirty="0" err="1" smtClean="0"/>
              <a:t>Аскерко</a:t>
            </a:r>
            <a:r>
              <a:rPr lang="ru-RU" sz="3100" b="1" dirty="0" smtClean="0"/>
              <a:t> Снежана Николаевна</a:t>
            </a:r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marL="0" indent="0" algn="ctr">
              <a:buNone/>
            </a:pPr>
            <a:r>
              <a:rPr lang="ru-RU" b="1" dirty="0" smtClean="0"/>
              <a:t>Москва, 2020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9533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ru-RU" dirty="0" smtClean="0"/>
              <a:t>Подготовительное производство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На производстве                     Индивидуальный пошив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при массовом пошиве,                   при пошиве</a:t>
            </a:r>
          </a:p>
          <a:p>
            <a:pPr marL="0" indent="0">
              <a:buNone/>
            </a:pPr>
            <a:r>
              <a:rPr lang="ru-RU" dirty="0" smtClean="0"/>
              <a:t> на фабрике                                        индивидуального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    заказа (ателье)</a:t>
            </a:r>
          </a:p>
          <a:p>
            <a:pPr marL="0" indent="0"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Осуществляется в подготовительном цехе          </a:t>
            </a:r>
            <a:endParaRPr lang="ru-RU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6228184" y="1700808"/>
            <a:ext cx="576064" cy="100811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2123728" y="1593831"/>
            <a:ext cx="642900" cy="104308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трелка вниз 20"/>
          <p:cNvSpPr/>
          <p:nvPr/>
        </p:nvSpPr>
        <p:spPr>
          <a:xfrm>
            <a:off x="1619672" y="3701139"/>
            <a:ext cx="504056" cy="4246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6444208" y="3661457"/>
            <a:ext cx="50405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513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Производственный процесс подготовительного </a:t>
            </a:r>
            <a:r>
              <a:rPr lang="ru-RU" dirty="0" smtClean="0"/>
              <a:t>цеха, операции 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1.Приемка </a:t>
            </a:r>
            <a:r>
              <a:rPr lang="ru-RU" dirty="0">
                <a:solidFill>
                  <a:srgbClr val="FF0000"/>
                </a:solidFill>
              </a:rPr>
              <a:t>материалов с проверкой доку­ментации и исправности тары; 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 2.Распаковка </a:t>
            </a:r>
            <a:r>
              <a:rPr lang="ru-RU" dirty="0">
                <a:solidFill>
                  <a:srgbClr val="00B050"/>
                </a:solidFill>
              </a:rPr>
              <a:t>материалов; </a:t>
            </a:r>
            <a:endParaRPr lang="ru-RU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BE2291"/>
                </a:solidFill>
              </a:rPr>
              <a:t>3. Хранение </a:t>
            </a:r>
            <a:r>
              <a:rPr lang="ru-RU" dirty="0">
                <a:solidFill>
                  <a:srgbClr val="BE2291"/>
                </a:solidFill>
              </a:rPr>
              <a:t>материалов; </a:t>
            </a:r>
            <a:endParaRPr lang="ru-RU" dirty="0" smtClean="0">
              <a:solidFill>
                <a:srgbClr val="BE229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4. Количественная </a:t>
            </a:r>
            <a:r>
              <a:rPr lang="ru-RU" dirty="0">
                <a:solidFill>
                  <a:srgbClr val="002060"/>
                </a:solidFill>
              </a:rPr>
              <a:t>и качественная оценка материалов (измерение длины и ширины тканей, контроль); </a:t>
            </a:r>
            <a:r>
              <a:rPr lang="ru-RU" dirty="0" smtClean="0">
                <a:solidFill>
                  <a:srgbClr val="002060"/>
                </a:solidFill>
              </a:rPr>
              <a:t>  </a:t>
            </a:r>
            <a:endParaRPr lang="ru-RU" dirty="0">
              <a:solidFill>
                <a:srgbClr val="DB05D6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DB05D6"/>
                </a:solidFill>
              </a:rPr>
              <a:t>5. </a:t>
            </a:r>
            <a:r>
              <a:rPr lang="ru-RU" dirty="0">
                <a:solidFill>
                  <a:srgbClr val="DB05D6"/>
                </a:solidFill>
              </a:rPr>
              <a:t>Х</a:t>
            </a:r>
            <a:r>
              <a:rPr lang="ru-RU" dirty="0" smtClean="0">
                <a:solidFill>
                  <a:srgbClr val="DB05D6"/>
                </a:solidFill>
              </a:rPr>
              <a:t>ранение </a:t>
            </a:r>
            <a:r>
              <a:rPr lang="ru-RU" dirty="0">
                <a:solidFill>
                  <a:srgbClr val="DB05D6"/>
                </a:solidFill>
              </a:rPr>
              <a:t>про­смотренных материалов; </a:t>
            </a:r>
            <a:endParaRPr lang="ru-RU" dirty="0" smtClean="0">
              <a:solidFill>
                <a:srgbClr val="DB05D6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6. Расчет </a:t>
            </a:r>
            <a:r>
              <a:rPr lang="ru-RU" dirty="0">
                <a:solidFill>
                  <a:srgbClr val="C00000"/>
                </a:solidFill>
              </a:rPr>
              <a:t>кусков тка­ней для настилов; </a:t>
            </a:r>
            <a:endParaRPr lang="ru-RU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7. Комплектование </a:t>
            </a:r>
            <a:r>
              <a:rPr lang="ru-RU" dirty="0"/>
              <a:t>материалов для отправки в раскройный цех.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5301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Приемка материалов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6" cy="51411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Подготовительный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цех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делится на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   распаковочное                   </a:t>
            </a:r>
            <a:r>
              <a:rPr lang="ru-RU" dirty="0" err="1" smtClean="0"/>
              <a:t>разбраковочно-промерочное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отделение                                                    </a:t>
            </a:r>
            <a:r>
              <a:rPr lang="ru-RU" dirty="0" err="1" smtClean="0"/>
              <a:t>отделение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1800" dirty="0" smtClean="0"/>
              <a:t>В </a:t>
            </a:r>
            <a:r>
              <a:rPr lang="ru-RU" sz="1800" dirty="0"/>
              <a:t>соответствии с доку­ментами </a:t>
            </a:r>
            <a:r>
              <a:rPr lang="ru-RU" sz="1800" dirty="0" smtClean="0"/>
              <a:t>                                         проверяют наличие брака на </a:t>
            </a:r>
            <a:endParaRPr lang="ru-RU" sz="1800" dirty="0"/>
          </a:p>
          <a:p>
            <a:pPr marL="0" indent="0">
              <a:buNone/>
            </a:pPr>
            <a:r>
              <a:rPr lang="ru-RU" sz="1800" dirty="0" smtClean="0"/>
              <a:t>проверяют </a:t>
            </a:r>
            <a:r>
              <a:rPr lang="ru-RU" sz="1800" dirty="0"/>
              <a:t>сохранность и </a:t>
            </a:r>
            <a:r>
              <a:rPr lang="ru-RU" sz="1800" dirty="0" smtClean="0"/>
              <a:t>                                                специальных </a:t>
            </a:r>
            <a:r>
              <a:rPr lang="ru-RU" sz="1800" dirty="0" err="1" smtClean="0"/>
              <a:t>разбраковочно</a:t>
            </a:r>
            <a:r>
              <a:rPr lang="ru-RU" sz="1800" dirty="0" smtClean="0"/>
              <a:t>-</a:t>
            </a:r>
          </a:p>
          <a:p>
            <a:pPr marL="0" indent="0">
              <a:buNone/>
            </a:pPr>
            <a:r>
              <a:rPr lang="ru-RU" sz="1800" dirty="0" smtClean="0"/>
              <a:t>количество </a:t>
            </a:r>
            <a:r>
              <a:rPr lang="ru-RU" sz="1800" dirty="0"/>
              <a:t>поступивших </a:t>
            </a:r>
            <a:r>
              <a:rPr lang="ru-RU" sz="1800" dirty="0" smtClean="0"/>
              <a:t>мате­риалов                                  </a:t>
            </a:r>
            <a:r>
              <a:rPr lang="ru-RU" sz="1800" dirty="0" err="1" smtClean="0"/>
              <a:t>промерочных</a:t>
            </a:r>
            <a:r>
              <a:rPr lang="ru-RU" sz="1800" dirty="0" smtClean="0"/>
              <a:t> машинах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051720" y="2204864"/>
            <a:ext cx="1152128" cy="57606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652120" y="2276872"/>
            <a:ext cx="864096" cy="72008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трелка вниз 14"/>
          <p:cNvSpPr/>
          <p:nvPr/>
        </p:nvSpPr>
        <p:spPr>
          <a:xfrm>
            <a:off x="1331640" y="4480358"/>
            <a:ext cx="432048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6372200" y="4480358"/>
            <a:ext cx="50405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685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Функции подготовительного цеха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Roboto"/>
              </a:rPr>
              <a:t>1.Приемка </a:t>
            </a:r>
            <a:r>
              <a:rPr lang="ru-RU" b="1" dirty="0">
                <a:solidFill>
                  <a:srgbClr val="002060"/>
                </a:solidFill>
                <a:latin typeface="Roboto"/>
              </a:rPr>
              <a:t>и распаковка материалов; </a:t>
            </a:r>
            <a:r>
              <a:rPr lang="ru-RU" b="1" dirty="0" smtClean="0">
                <a:solidFill>
                  <a:srgbClr val="0070C0"/>
                </a:solidFill>
                <a:latin typeface="Roboto"/>
              </a:rPr>
              <a:t>2.Количественная </a:t>
            </a:r>
            <a:r>
              <a:rPr lang="ru-RU" b="1" dirty="0">
                <a:solidFill>
                  <a:srgbClr val="0070C0"/>
                </a:solidFill>
                <a:latin typeface="Roboto"/>
              </a:rPr>
              <a:t>и качественная оценка материалов; </a:t>
            </a:r>
            <a:endParaRPr lang="ru-RU" b="1" dirty="0" smtClean="0">
              <a:solidFill>
                <a:srgbClr val="0070C0"/>
              </a:solidFill>
              <a:latin typeface="Roboto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Roboto"/>
              </a:rPr>
              <a:t>3.Хранение </a:t>
            </a:r>
            <a:r>
              <a:rPr lang="ru-RU" b="1" dirty="0">
                <a:solidFill>
                  <a:srgbClr val="002060"/>
                </a:solidFill>
                <a:latin typeface="Roboto"/>
              </a:rPr>
              <a:t>материалов</a:t>
            </a:r>
            <a:r>
              <a:rPr lang="ru-RU" b="1" dirty="0" smtClean="0">
                <a:solidFill>
                  <a:srgbClr val="002060"/>
                </a:solidFill>
                <a:latin typeface="Roboto"/>
              </a:rPr>
              <a:t>;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  <a:latin typeface="Roboto"/>
              </a:rPr>
              <a:t>4. </a:t>
            </a:r>
            <a:r>
              <a:rPr lang="ru-RU" b="1" dirty="0">
                <a:solidFill>
                  <a:srgbClr val="0070C0"/>
                </a:solidFill>
                <a:latin typeface="Roboto"/>
              </a:rPr>
              <a:t>Р</a:t>
            </a:r>
            <a:r>
              <a:rPr lang="ru-RU" b="1" dirty="0" smtClean="0">
                <a:solidFill>
                  <a:srgbClr val="0070C0"/>
                </a:solidFill>
                <a:latin typeface="Roboto"/>
              </a:rPr>
              <a:t>асчет </a:t>
            </a:r>
            <a:r>
              <a:rPr lang="ru-RU" b="1" dirty="0">
                <a:solidFill>
                  <a:srgbClr val="0070C0"/>
                </a:solidFill>
                <a:latin typeface="Roboto"/>
              </a:rPr>
              <a:t>кусковых </a:t>
            </a:r>
            <a:r>
              <a:rPr lang="ru-RU" b="1" dirty="0" smtClean="0">
                <a:solidFill>
                  <a:srgbClr val="0070C0"/>
                </a:solidFill>
                <a:latin typeface="Roboto"/>
              </a:rPr>
              <a:t>материалов для </a:t>
            </a:r>
            <a:r>
              <a:rPr lang="ru-RU" b="1" dirty="0" err="1" smtClean="0">
                <a:solidFill>
                  <a:srgbClr val="0070C0"/>
                </a:solidFill>
                <a:latin typeface="Roboto"/>
              </a:rPr>
              <a:t>безостаткового</a:t>
            </a:r>
            <a:r>
              <a:rPr lang="ru-RU" b="1" dirty="0" smtClean="0">
                <a:solidFill>
                  <a:srgbClr val="0070C0"/>
                </a:solidFill>
                <a:latin typeface="Roboto"/>
              </a:rPr>
              <a:t> её использования;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Roboto"/>
              </a:rPr>
              <a:t>5.Подбор </a:t>
            </a:r>
            <a:r>
              <a:rPr lang="ru-RU" b="1" dirty="0">
                <a:solidFill>
                  <a:srgbClr val="002060"/>
                </a:solidFill>
                <a:latin typeface="Roboto"/>
              </a:rPr>
              <a:t>материалов и настилы; </a:t>
            </a:r>
            <a:endParaRPr lang="ru-RU" b="1" dirty="0" smtClean="0">
              <a:solidFill>
                <a:srgbClr val="002060"/>
              </a:solidFill>
              <a:latin typeface="Roboto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  <a:latin typeface="Roboto"/>
              </a:rPr>
              <a:t>6.Нанесение </a:t>
            </a:r>
            <a:r>
              <a:rPr lang="ru-RU" b="1" dirty="0">
                <a:solidFill>
                  <a:srgbClr val="0070C0"/>
                </a:solidFill>
                <a:latin typeface="Roboto"/>
              </a:rPr>
              <a:t>раскладки лекал на верхнее полотно </a:t>
            </a:r>
            <a:r>
              <a:rPr lang="ru-RU" b="1" dirty="0" smtClean="0">
                <a:solidFill>
                  <a:srgbClr val="0070C0"/>
                </a:solidFill>
                <a:latin typeface="Roboto"/>
              </a:rPr>
              <a:t>настила в соответствии с  конфекционной картой и расчётом кусков;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Roboto"/>
              </a:rPr>
              <a:t>7.Подача </a:t>
            </a:r>
            <a:r>
              <a:rPr lang="ru-RU" b="1" dirty="0">
                <a:solidFill>
                  <a:srgbClr val="002060"/>
                </a:solidFill>
                <a:latin typeface="Roboto"/>
              </a:rPr>
              <a:t>материалов в раскройный цех.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219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Подготовительно-раскройные работы при изготовлении изделий по индивидуальным заказам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536504"/>
          </a:xfrm>
        </p:spPr>
        <p:txBody>
          <a:bodyPr/>
          <a:lstStyle/>
          <a:p>
            <a:r>
              <a:rPr lang="ru-RU" b="1" dirty="0"/>
              <a:t>Подготовительно-раскройное производство в ус­ловиях изготовления одежды по индивидуальным заказам пред­ставляет собой комплекс работ, осуществляемых предприятием для выполнения заказов </a:t>
            </a:r>
            <a:r>
              <a:rPr lang="ru-RU" b="1" dirty="0" smtClean="0"/>
              <a:t>населения</a:t>
            </a:r>
            <a:r>
              <a:rPr lang="ru-RU" b="1" dirty="0"/>
              <a:t> </a:t>
            </a:r>
            <a:r>
              <a:rPr lang="ru-RU" b="1" dirty="0" smtClean="0"/>
              <a:t>в ателье.</a:t>
            </a:r>
          </a:p>
          <a:p>
            <a:pPr marL="0" indent="0">
              <a:buNone/>
            </a:pP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dirty="0" smtClean="0"/>
              <a:t>Данные работы производятся с Техническими условиями на пошив (ТУ).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46277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1. Повторить материал</a:t>
            </a:r>
          </a:p>
          <a:p>
            <a:pPr marL="0" indent="0">
              <a:buNone/>
            </a:pPr>
            <a:r>
              <a:rPr lang="ru-RU" b="1" dirty="0" smtClean="0"/>
              <a:t>2. Записать в тетрадь.</a:t>
            </a:r>
          </a:p>
          <a:p>
            <a:pPr marL="0" indent="0">
              <a:buNone/>
            </a:pPr>
            <a:r>
              <a:rPr lang="ru-RU" b="1" dirty="0" smtClean="0"/>
              <a:t>3.Записать схематически структуру швейного производства. Охарактеризовать каждый цех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0426497"/>
      </p:ext>
    </p:extLst>
  </p:cSld>
  <p:clrMapOvr>
    <a:masterClrMapping/>
  </p:clrMapOvr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387</TotalTime>
  <Words>263</Words>
  <Application>Microsoft Office PowerPoint</Application>
  <PresentationFormat>Экран (4:3)</PresentationFormat>
  <Paragraphs>67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Roboto</vt:lpstr>
      <vt:lpstr>La mente</vt:lpstr>
      <vt:lpstr>Презентация PowerPoint</vt:lpstr>
      <vt:lpstr>Подготовительное производство</vt:lpstr>
      <vt:lpstr>Производственный процесс подготовительного цеха, операции :</vt:lpstr>
      <vt:lpstr> Приемка материалов</vt:lpstr>
      <vt:lpstr>Функции подготовительного цеха</vt:lpstr>
      <vt:lpstr>Подготовительно-раскройные работы при изготовлении изделий по индивидуальным заказам</vt:lpstr>
      <vt:lpstr>Домашнее задание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</dc:creator>
  <cp:lastModifiedBy>Снежана</cp:lastModifiedBy>
  <cp:revision>40</cp:revision>
  <dcterms:created xsi:type="dcterms:W3CDTF">2017-12-26T16:10:19Z</dcterms:created>
  <dcterms:modified xsi:type="dcterms:W3CDTF">2020-11-28T19:35:31Z</dcterms:modified>
</cp:coreProperties>
</file>