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73" r:id="rId3"/>
    <p:sldId id="260" r:id="rId4"/>
    <p:sldId id="262" r:id="rId5"/>
    <p:sldId id="261" r:id="rId6"/>
    <p:sldId id="264" r:id="rId7"/>
    <p:sldId id="265" r:id="rId8"/>
    <p:sldId id="266" r:id="rId9"/>
    <p:sldId id="267" r:id="rId10"/>
    <p:sldId id="269" r:id="rId11"/>
    <p:sldId id="271" r:id="rId12"/>
    <p:sldId id="272" r:id="rId13"/>
    <p:sldId id="276" r:id="rId14"/>
    <p:sldId id="274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F34DE-357F-45D0-A8AC-BC5246FF565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26E50E-2B31-43E7-9BC2-597BF727BD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136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26E50E-2B31-43E7-9BC2-597BF727BD8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4564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1.vseosvita.ua/01000u6z-f55a/0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76054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764704"/>
            <a:ext cx="7200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Книжный уголок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 детском саду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2519030"/>
            <a:ext cx="4032448" cy="14219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11430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МБОУ </a:t>
            </a:r>
            <a:r>
              <a:rPr lang="ru-RU" cap="all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«Начальная школа </a:t>
            </a:r>
            <a:r>
              <a:rPr lang="ru-RU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–</a:t>
            </a:r>
          </a:p>
          <a:p>
            <a:pPr marL="11430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cap="all" spc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детский сад </a:t>
            </a:r>
            <a:r>
              <a:rPr lang="ru-RU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№11»</a:t>
            </a:r>
          </a:p>
          <a:p>
            <a:pPr marL="11430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Воспитатель</a:t>
            </a:r>
          </a:p>
          <a:p>
            <a:pPr marL="114300" indent="0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cap="all" spc="0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Дыкус</a:t>
            </a:r>
            <a:r>
              <a:rPr lang="ru-RU" cap="all" spc="0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/>
                <a:ea typeface="Calibri"/>
                <a:cs typeface="Times New Roman"/>
              </a:rPr>
              <a:t> .А. К.</a:t>
            </a:r>
          </a:p>
        </p:txBody>
      </p:sp>
    </p:spTree>
    <p:extLst>
      <p:ext uri="{BB962C8B-B14F-4D97-AF65-F5344CB8AC3E}">
        <p14:creationId xmlns:p14="http://schemas.microsoft.com/office/powerpoint/2010/main" xmlns="" val="255504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6633"/>
            <a:ext cx="66967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i="1" dirty="0" smtClean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Сказочные персонажи 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5" name="Рисунок 4" descr="https://i.mycdn.me/i?r=AyH4iRPQ2q0otWIFepML2LxRBSCWfcXAkpJCUCHgEDCSz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1556792"/>
            <a:ext cx="8208913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1742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0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</a:t>
            </a:r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ля родителей </a:t>
            </a:r>
          </a:p>
          <a:p>
            <a:pPr lvl="0" algn="ctr"/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Консультации, беседы; создание атрибутов </a:t>
            </a:r>
            <a:endParaRPr lang="ru-RU" sz="4000" b="1" i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Desktop\Новая папка\IMG_30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1421" y="2348880"/>
            <a:ext cx="6198931" cy="396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447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8640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группе создаются тематические выставки </a:t>
            </a:r>
            <a:endParaRPr lang="ru-RU" sz="4000" b="1" i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User\Desktop\Новая папка\IMG_30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356062" cy="3384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овая папка\IMG_30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0012" y="2420888"/>
            <a:ext cx="4283968" cy="3717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6964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?r=AyH4iRPQ2q0otWIFepML2LxRrCmTLDY762Aq05288sh5R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37866"/>
            <a:ext cx="6984776" cy="5079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группе </a:t>
            </a:r>
            <a:r>
              <a:rPr lang="ru-RU" sz="32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проводятся мероприятия </a:t>
            </a:r>
          </a:p>
          <a:p>
            <a:pPr lvl="0" algn="ctr"/>
            <a:r>
              <a:rPr lang="ru-RU" sz="32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«моя любимая книга</a:t>
            </a:r>
            <a:endParaRPr lang="ru-RU" sz="3200" b="1" i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60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6632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Образовательная область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«развитие речи»: раздел «чтение художественной литературы»</a:t>
            </a:r>
            <a:endParaRPr lang="ru-RU" sz="1400" dirty="0"/>
          </a:p>
        </p:txBody>
      </p:sp>
      <p:pic>
        <p:nvPicPr>
          <p:cNvPr id="4098" name="Picture 2" descr="C:\Users\User\Desktop\Новая папка\IMG_304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989522">
            <a:off x="271203" y="1943034"/>
            <a:ext cx="3096344" cy="212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Новая папка\IMG_304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753094">
            <a:off x="6249213" y="1863400"/>
            <a:ext cx="2699792" cy="177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Новая папка\IMG_303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02372" y="2282281"/>
            <a:ext cx="2437141" cy="144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Новая папка\IMG_3034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934364">
            <a:off x="395536" y="4328809"/>
            <a:ext cx="3419872" cy="197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885474"/>
            <a:ext cx="4256722" cy="275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95577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группе </a:t>
            </a:r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имеется уголок </a:t>
            </a:r>
          </a:p>
          <a:p>
            <a:pPr lvl="0" algn="ctr"/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 гостях у сказки»</a:t>
            </a:r>
            <a:endParaRPr lang="ru-RU" sz="4000" b="1" i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 descr="C:\Users\User\Desktop\Новая папка\IMG_30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6144683" cy="46085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5361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?r=AyH4iRPQ2q0otWIFepML2LxRO8Y5uT3EpMocu4VU1j6wsA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3"/>
            <a:ext cx="3672408" cy="468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.mycdn.me/i?r=AyH4iRPQ2q0otWIFepML2LxRSAwzrkMjTxM9oTd0WIf-WA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03072"/>
            <a:ext cx="4176464" cy="458796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26064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Давайте вместе учить детей любить книги</a:t>
            </a:r>
            <a:endParaRPr lang="ru-RU" sz="3600" b="1" i="1" dirty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985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700808"/>
            <a:ext cx="7992888" cy="532859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dirty="0">
                <a:solidFill>
                  <a:schemeClr val="accent6"/>
                </a:solidFill>
                <a:latin typeface="PT Serif"/>
              </a:rPr>
              <a:t>Значение книг для ребенка очень велико. Книги служат для того, чтоб расширять представление ребенка о мире, знакомить его с вещами, природой, всем, что его окружает. Современные дети все больше времени проводят за компьютерными играми, телевизором. Социологические исследования в нашей стране и за рубежом выявили негативные тенденции: заметно снижен интерес к чтению у младших дошкольников и подростков; резко сокращена доля чтения в структуре свободного времени детей. </a:t>
            </a:r>
            <a:r>
              <a:rPr lang="ru-RU" sz="2400" dirty="0">
                <a:solidFill>
                  <a:schemeClr val="accent6"/>
                </a:solidFill>
              </a:rPr>
              <a:t/>
            </a:r>
            <a:br>
              <a:rPr lang="ru-RU" sz="2400" dirty="0">
                <a:solidFill>
                  <a:schemeClr val="accent6"/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76672"/>
            <a:ext cx="5310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 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15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200018/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74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 descr="https://i.mycdn.me/i?r=AyH4iRPQ2q0otWIFepML2LxRA7LmJrT42DIx7ZJMHV1LCQ"/>
          <p:cNvPicPr>
            <a:picLocks noGrp="1"/>
          </p:cNvPicPr>
          <p:nvPr>
            <p:ph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16032089">
            <a:off x="4192757" y="2409355"/>
            <a:ext cx="3983435" cy="4543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.mycdn.me/i?r=AyH4iRPQ2q0otWIFepML2LxRshdREBgi14p7MS9KcbCqSQ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979202">
            <a:off x="168611" y="3164009"/>
            <a:ext cx="3445483" cy="3569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7076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ltrastend.ru/assets/mgr/images/Nashy_raboty/Stendy-dlya-detskogo-sada/rostovye-kukly/drk_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140968"/>
            <a:ext cx="3635896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737237"/>
            <a:ext cx="7200800" cy="41801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180340"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О</a:t>
            </a:r>
            <a:r>
              <a:rPr lang="ru-RU" sz="24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сновные </a:t>
            </a:r>
            <a:r>
              <a:rPr lang="ru-RU" sz="2400" b="1" cap="all" dirty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цели книжного уголка:</a:t>
            </a:r>
          </a:p>
          <a:p>
            <a:pPr marL="180340">
              <a:lnSpc>
                <a:spcPct val="115000"/>
              </a:lnSpc>
              <a:spcAft>
                <a:spcPts val="10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развитие познавательных и творческих способностей детей средствами детской литературы;</a:t>
            </a:r>
          </a:p>
          <a:p>
            <a:pPr marL="180340">
              <a:lnSpc>
                <a:spcPct val="115000"/>
              </a:lnSpc>
              <a:spcAft>
                <a:spcPts val="10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удовлетворение разнообразных литературных интересов детей;</a:t>
            </a:r>
          </a:p>
          <a:p>
            <a:pPr marL="180340">
              <a:lnSpc>
                <a:spcPct val="115000"/>
              </a:lnSpc>
              <a:spcAft>
                <a:spcPts val="10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формирование у дошкольников интереса к художественной литературе;</a:t>
            </a:r>
          </a:p>
          <a:p>
            <a:pPr marL="180340">
              <a:lnSpc>
                <a:spcPct val="115000"/>
              </a:lnSpc>
              <a:spcAft>
                <a:spcPts val="1000"/>
              </a:spcAft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создание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психологически комфортных  условий в соответствии с возрастными и индивидуальными особенностями детей в группе;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869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tranagarmonii.ru/wp-content/uploads/2018/04/149013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0340"/>
            <a:ext cx="9646418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88640"/>
            <a:ext cx="5976664" cy="370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Главной </a:t>
            </a:r>
            <a:r>
              <a:rPr lang="ru-RU" sz="3200" b="1" cap="all" spc="0" dirty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задачей </a:t>
            </a:r>
            <a:r>
              <a:rPr lang="ru-RU" sz="3200" b="1" cap="all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педагогов</a:t>
            </a:r>
            <a:endParaRPr lang="ru-RU" sz="3200" b="1" cap="all" spc="0" dirty="0">
              <a:ln w="0"/>
              <a:solidFill>
                <a:schemeClr val="accent6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Calibri"/>
              <a:ea typeface="Calibri"/>
              <a:cs typeface="Times New Roman"/>
            </a:endParaRPr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является </a:t>
            </a:r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привитие детям любви к художественному слову, уважение к книге, развитие стремления общаться с ней, </a:t>
            </a:r>
            <a:r>
              <a:rPr lang="ru-RU" sz="2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т,е</a:t>
            </a:r>
            <a:r>
              <a:rPr lang="ru-RU" sz="2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Calibri"/>
                <a:cs typeface="Times New Roman"/>
              </a:rPr>
              <a:t>. всего того, что составляет фундамент воспитания будущего «талантливого читателя»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7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064896" cy="720080"/>
          </a:xfrm>
        </p:spPr>
        <p:txBody>
          <a:bodyPr/>
          <a:lstStyle/>
          <a:p>
            <a:pPr marL="45720" indent="0"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Наш книжный уголок называется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08520" y="692696"/>
            <a:ext cx="92525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Книжкино</a:t>
            </a:r>
            <a:r>
              <a:rPr lang="ru-RU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царство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 descr="https://i.mycdn.me/i?r=AyH4iRPQ2q0otWIFepML2LxR0rgRq3Ob4hw0rvcFgxabo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80409" y="-384870"/>
            <a:ext cx="4783184" cy="8784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3085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260649"/>
            <a:ext cx="763284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Любовь к книгам происходит через театрализации</a:t>
            </a:r>
          </a:p>
          <a:p>
            <a:pPr algn="ctr"/>
            <a:endParaRPr lang="ru-RU" sz="3200" b="1" i="1" dirty="0" smtClean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Настольные театры,</a:t>
            </a:r>
            <a:endParaRPr lang="ru-RU" dirty="0"/>
          </a:p>
        </p:txBody>
      </p:sp>
      <p:pic>
        <p:nvPicPr>
          <p:cNvPr id="5" name="Рисунок 4" descr="https://i.mycdn.me/i?r=AyH4iRPQ2q0otWIFepML2LxRA7LmJrT42DIx7ZJMHV1LCQ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66750" y="1126900"/>
            <a:ext cx="4274599" cy="6624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0770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вся информация\фотки на презинтацию\20190211_0853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87101">
            <a:off x="631558" y="3618917"/>
            <a:ext cx="3253584" cy="2586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C:\Users\User\Desktop\вся информация\фотки на презинтацию\20190211_0855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3720">
            <a:off x="4420237" y="1824552"/>
            <a:ext cx="4098077" cy="28788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Desktop\вся информация\фотки на презинтацию\20190211_0901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508292">
            <a:off x="381290" y="563859"/>
            <a:ext cx="3343706" cy="2710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691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92387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4000" b="1" i="1" dirty="0" smtClean="0">
              <a:ln w="1905"/>
              <a:gradFill>
                <a:gsLst>
                  <a:gs pos="0">
                    <a:srgbClr val="F14124">
                      <a:shade val="20000"/>
                      <a:satMod val="200000"/>
                    </a:srgbClr>
                  </a:gs>
                  <a:gs pos="78000">
                    <a:srgbClr val="F14124">
                      <a:tint val="90000"/>
                      <a:shade val="89000"/>
                      <a:satMod val="220000"/>
                    </a:srgbClr>
                  </a:gs>
                  <a:gs pos="100000">
                    <a:srgbClr val="F1412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r>
              <a:rPr lang="ru-RU" sz="4000" b="1" i="1" dirty="0" err="1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Книжкина</a:t>
            </a:r>
            <a:r>
              <a:rPr lang="ru-RU" sz="4000" b="1" i="1" dirty="0" smtClean="0">
                <a:ln w="1905"/>
                <a:gradFill>
                  <a:gsLst>
                    <a:gs pos="0">
                      <a:srgbClr val="F14124">
                        <a:shade val="20000"/>
                        <a:satMod val="200000"/>
                      </a:srgbClr>
                    </a:gs>
                    <a:gs pos="78000">
                      <a:srgbClr val="F14124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14124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больница 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6148" name="Picture 4" descr="http://riskovana.ru/images/gallery/n14/DSCN68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30039">
            <a:off x="5356707" y="2925405"/>
            <a:ext cx="3188808" cy="285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i.mycdn.me/i?r=AyH4iRPQ2q0otWIFepML2LxRshdREBgi14p7MS9KcbCqSQ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196062">
            <a:off x="1153184" y="1751592"/>
            <a:ext cx="3571939" cy="4742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8859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681</TotalTime>
  <Words>196</Words>
  <Application>Microsoft Office PowerPoint</Application>
  <PresentationFormat>Экран (4:3)</PresentationFormat>
  <Paragraphs>36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38</cp:revision>
  <dcterms:created xsi:type="dcterms:W3CDTF">2019-05-22T07:04:30Z</dcterms:created>
  <dcterms:modified xsi:type="dcterms:W3CDTF">2020-11-28T09:55:03Z</dcterms:modified>
</cp:coreProperties>
</file>