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1" r:id="rId1"/>
  </p:sldMasterIdLst>
  <p:sldIdLst>
    <p:sldId id="259" r:id="rId2"/>
    <p:sldId id="316" r:id="rId3"/>
    <p:sldId id="304" r:id="rId4"/>
    <p:sldId id="317" r:id="rId5"/>
    <p:sldId id="322" r:id="rId6"/>
    <p:sldId id="321" r:id="rId7"/>
    <p:sldId id="315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icrosoft Sans Serif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icrosoft Sans Serif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icrosoft Sans Serif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icrosoft Sans Serif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icrosoft Sans Serif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icrosoft Sans Serif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icrosoft Sans Serif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icrosoft Sans Serif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icrosoft Sans Serif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A1D06"/>
    <a:srgbClr val="00CC00"/>
    <a:srgbClr val="333300"/>
    <a:srgbClr val="CC3300"/>
    <a:srgbClr val="993300"/>
    <a:srgbClr val="CC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5" autoAdjust="0"/>
    <p:restoredTop sz="89008" autoAdjust="0"/>
  </p:normalViewPr>
  <p:slideViewPr>
    <p:cSldViewPr>
      <p:cViewPr varScale="1">
        <p:scale>
          <a:sx n="65" d="100"/>
          <a:sy n="65" d="100"/>
        </p:scale>
        <p:origin x="153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0776-9AEB-4A3D-B309-858870947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574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3843-4D56-44AC-8965-2B63F6496F4B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76675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3843-4D56-44AC-8965-2B63F6496F4B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0645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3843-4D56-44AC-8965-2B63F6496F4B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99526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3843-4D56-44AC-8965-2B63F6496F4B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9432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3843-4D56-44AC-8965-2B63F6496F4B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690709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E638-13A4-4F90-9A85-E7886F52F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011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361F-9886-4EC6-AC69-1E5B14117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318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5996C98-CC6C-469A-AB34-B1A51ADD836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89983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D8E7D7F-224E-4827-86EA-4C855247FA7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1873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FCD5-BC06-4FE7-850A-8A0652176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2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0A4F-FAFE-4C76-9A53-26F3BF608E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149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0392-D061-42A6-B376-5654189AEC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624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3058-2A30-4B6A-AC96-558F313073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057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1373B-4167-4400-AEB2-B13B7969F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729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8002-4DB8-4C8A-B983-3CF956E74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417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5BFD-21C9-4BCA-8554-D312E30CCA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92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99466-A7F4-4874-BE16-8915C3D523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23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94A3843-4D56-44AC-8965-2B63F6496F4B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0596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  <p:sldLayoutId id="2147484043" r:id="rId12"/>
    <p:sldLayoutId id="2147484044" r:id="rId13"/>
    <p:sldLayoutId id="2147484045" r:id="rId14"/>
    <p:sldLayoutId id="2147484046" r:id="rId15"/>
    <p:sldLayoutId id="2147484047" r:id="rId16"/>
    <p:sldLayoutId id="2147484048" r:id="rId17"/>
    <p:sldLayoutId id="214748404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348880"/>
            <a:ext cx="754380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i="1" dirty="0">
                <a:solidFill>
                  <a:srgbClr val="FF3300"/>
                </a:solidFill>
              </a:rPr>
              <a:t/>
            </a:r>
            <a:br>
              <a:rPr lang="en-US" sz="4800" i="1" dirty="0">
                <a:solidFill>
                  <a:srgbClr val="FF3300"/>
                </a:solidFill>
              </a:rPr>
            </a:br>
            <a:r>
              <a:rPr lang="en-US" sz="4800" i="1" dirty="0">
                <a:solidFill>
                  <a:srgbClr val="FF3300"/>
                </a:solidFill>
              </a:rPr>
              <a:t/>
            </a:r>
            <a:br>
              <a:rPr lang="en-US" sz="4800" i="1" dirty="0">
                <a:solidFill>
                  <a:srgbClr val="FF3300"/>
                </a:solidFill>
              </a:rPr>
            </a:br>
            <a:r>
              <a:rPr lang="ru-RU" sz="4800" i="1" dirty="0" smtClean="0">
                <a:solidFill>
                  <a:srgbClr val="FF3300"/>
                </a:solidFill>
              </a:rPr>
              <a:t/>
            </a:r>
            <a:br>
              <a:rPr lang="ru-RU" sz="4800" i="1" dirty="0" smtClean="0">
                <a:solidFill>
                  <a:srgbClr val="FF3300"/>
                </a:solidFill>
              </a:rPr>
            </a:br>
            <a:r>
              <a:rPr lang="ru-RU" sz="6000" b="1" i="1" dirty="0" smtClean="0">
                <a:solidFill>
                  <a:srgbClr val="CC0066"/>
                </a:solidFill>
              </a:rPr>
              <a:t>НАХОЖДЕНИЕ</a:t>
            </a:r>
            <a:r>
              <a:rPr lang="en-US" sz="6000" b="1" i="1" dirty="0" smtClean="0">
                <a:solidFill>
                  <a:srgbClr val="CC0066"/>
                </a:solidFill>
              </a:rPr>
              <a:t/>
            </a:r>
            <a:br>
              <a:rPr lang="en-US" sz="6000" b="1" i="1" dirty="0" smtClean="0">
                <a:solidFill>
                  <a:srgbClr val="CC0066"/>
                </a:solidFill>
              </a:rPr>
            </a:br>
            <a:r>
              <a:rPr lang="ru-RU" sz="6000" b="1" i="1" dirty="0" smtClean="0">
                <a:solidFill>
                  <a:srgbClr val="CC0066"/>
                </a:solidFill>
              </a:rPr>
              <a:t> ДРОБИ ОТ ЧИСЛА </a:t>
            </a:r>
            <a:r>
              <a:rPr lang="en-US" sz="6000" b="1" i="1" dirty="0" smtClean="0">
                <a:solidFill>
                  <a:srgbClr val="CC0066"/>
                </a:solidFill>
              </a:rPr>
              <a:t/>
            </a:r>
            <a:br>
              <a:rPr lang="en-US" sz="6000" b="1" i="1" dirty="0" smtClean="0">
                <a:solidFill>
                  <a:srgbClr val="CC0066"/>
                </a:solidFill>
              </a:rPr>
            </a:br>
            <a:r>
              <a:rPr lang="en-US" sz="4800" i="1" dirty="0">
                <a:solidFill>
                  <a:srgbClr val="FF3300"/>
                </a:solidFill>
              </a:rPr>
              <a:t/>
            </a:r>
            <a:br>
              <a:rPr lang="en-US" sz="4800" i="1" dirty="0">
                <a:solidFill>
                  <a:srgbClr val="FF3300"/>
                </a:solidFill>
              </a:rPr>
            </a:br>
            <a:r>
              <a:rPr lang="en-US" sz="4800" i="1" dirty="0">
                <a:solidFill>
                  <a:srgbClr val="FF3300"/>
                </a:solidFill>
              </a:rPr>
              <a:t/>
            </a:r>
            <a:br>
              <a:rPr lang="en-US" sz="4800" i="1" dirty="0">
                <a:solidFill>
                  <a:srgbClr val="FF3300"/>
                </a:solidFill>
              </a:rPr>
            </a:br>
            <a:r>
              <a:rPr lang="en-US" sz="4800" i="1" dirty="0">
                <a:solidFill>
                  <a:srgbClr val="FF3300"/>
                </a:solidFill>
              </a:rPr>
              <a:t/>
            </a:r>
            <a:br>
              <a:rPr lang="en-US" sz="4800" i="1" dirty="0">
                <a:solidFill>
                  <a:srgbClr val="FF3300"/>
                </a:solidFill>
              </a:rPr>
            </a:br>
            <a:r>
              <a:rPr lang="en-US" sz="4800" i="1" dirty="0">
                <a:solidFill>
                  <a:srgbClr val="FF3300"/>
                </a:solidFill>
              </a:rPr>
              <a:t/>
            </a:r>
            <a:br>
              <a:rPr lang="en-US" sz="4800" i="1" dirty="0">
                <a:solidFill>
                  <a:srgbClr val="FF3300"/>
                </a:solidFill>
              </a:rPr>
            </a:br>
            <a:r>
              <a:rPr lang="en-US" sz="4800" i="1" dirty="0">
                <a:solidFill>
                  <a:srgbClr val="FF3300"/>
                </a:solidFill>
              </a:rPr>
              <a:t/>
            </a:r>
            <a:br>
              <a:rPr lang="en-US" sz="4800" i="1" dirty="0">
                <a:solidFill>
                  <a:srgbClr val="FF3300"/>
                </a:solidFill>
              </a:rPr>
            </a:br>
            <a:endParaRPr lang="ru-RU" sz="4800" i="1" dirty="0">
              <a:solidFill>
                <a:srgbClr val="CC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4509120"/>
            <a:ext cx="46805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14534" y="0"/>
            <a:ext cx="626469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Экспресс- опрос</a:t>
            </a:r>
            <a:r>
              <a:rPr lang="ru-RU" dirty="0" smtClean="0"/>
              <a:t>:</a:t>
            </a:r>
          </a:p>
          <a:p>
            <a:pPr algn="ctr"/>
            <a:endParaRPr lang="ru-RU" sz="2000" dirty="0" smtClean="0"/>
          </a:p>
          <a:p>
            <a:r>
              <a:rPr lang="ru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Какое число называется смешанным? </a:t>
            </a:r>
          </a:p>
          <a:p>
            <a:r>
              <a:rPr lang="ru-RU" sz="2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2. Как умножить дробь на натуральное число?</a:t>
            </a:r>
          </a:p>
          <a:p>
            <a:r>
              <a:rPr lang="ru-RU" sz="2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3. Как умножить дробь на дробь?</a:t>
            </a:r>
          </a:p>
          <a:p>
            <a:r>
              <a:rPr lang="ru-RU" sz="2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4. Как выполнить умножение смешанных чисел?</a:t>
            </a:r>
          </a:p>
          <a:p>
            <a:r>
              <a:rPr lang="ru-RU" sz="2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5. Как умножить смешанное число на натуральное?</a:t>
            </a:r>
          </a:p>
          <a:p>
            <a:r>
              <a:rPr lang="ru-RU" sz="2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6. Сформулируйте свойство нуля при умножении;</a:t>
            </a:r>
          </a:p>
          <a:p>
            <a:r>
              <a:rPr lang="ru-RU" sz="2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7. Сформулируйте свойство единицы при умножении</a:t>
            </a:r>
            <a:r>
              <a:rPr lang="ru-RU" sz="2800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Рисунок1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293096"/>
            <a:ext cx="2305050" cy="196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300" i="1">
                <a:solidFill>
                  <a:srgbClr val="FF3300"/>
                </a:solidFill>
              </a:rPr>
              <a:t/>
            </a:r>
            <a:br>
              <a:rPr lang="en-US" sz="4300" i="1">
                <a:solidFill>
                  <a:srgbClr val="FF3300"/>
                </a:solidFill>
              </a:rPr>
            </a:br>
            <a:endParaRPr lang="ru-RU" sz="4300" i="1">
              <a:solidFill>
                <a:srgbClr val="CC0066"/>
              </a:solidFill>
            </a:endParaRPr>
          </a:p>
        </p:txBody>
      </p:sp>
      <p:sp>
        <p:nvSpPr>
          <p:cNvPr id="265219" name="WordArt 3"/>
          <p:cNvSpPr>
            <a:spLocks noChangeArrowheads="1" noChangeShapeType="1" noTextEdit="1"/>
          </p:cNvSpPr>
          <p:nvPr/>
        </p:nvSpPr>
        <p:spPr bwMode="auto">
          <a:xfrm>
            <a:off x="1403648" y="3068960"/>
            <a:ext cx="5976664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правило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CC0066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3789040"/>
            <a:ext cx="82089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Чтобы найти дробь от числа, </a:t>
            </a:r>
            <a:r>
              <a:rPr lang="ru-RU" sz="4400" b="1" dirty="0" smtClean="0">
                <a:solidFill>
                  <a:srgbClr val="FF0000"/>
                </a:solidFill>
              </a:rPr>
              <a:t>надо число умножить на эту дробь!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260648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Давайте вспомним правило: </a:t>
            </a:r>
            <a:r>
              <a:rPr lang="ru-RU" sz="2800" b="1" i="1" dirty="0" smtClean="0">
                <a:solidFill>
                  <a:srgbClr val="008000"/>
                </a:solidFill>
              </a:rPr>
              <a:t>Как найти дробь от числа?</a:t>
            </a:r>
            <a:endParaRPr lang="ru-RU" sz="2800" b="1" i="1" dirty="0">
              <a:solidFill>
                <a:srgbClr val="008000"/>
              </a:solidFill>
            </a:endParaRPr>
          </a:p>
        </p:txBody>
      </p:sp>
      <p:pic>
        <p:nvPicPr>
          <p:cNvPr id="6" name="Picture 2" descr="F:\Мама\Рисунки для презентаций\Логические задачи\логические задач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412776"/>
            <a:ext cx="14763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300" i="1" dirty="0">
                <a:solidFill>
                  <a:srgbClr val="FF3300"/>
                </a:solidFill>
              </a:rPr>
              <a:t/>
            </a:r>
            <a:br>
              <a:rPr lang="en-US" sz="4300" i="1" dirty="0">
                <a:solidFill>
                  <a:srgbClr val="FF3300"/>
                </a:solidFill>
              </a:rPr>
            </a:br>
            <a:endParaRPr lang="ru-RU" sz="4300" i="1" dirty="0">
              <a:solidFill>
                <a:srgbClr val="CC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476672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000"/>
                </a:solidFill>
              </a:rPr>
              <a:t>Вычислите:  </a:t>
            </a:r>
            <a:endParaRPr lang="ru-RU" sz="2800" b="1" dirty="0">
              <a:solidFill>
                <a:srgbClr val="008000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37344"/>
              </p:ext>
            </p:extLst>
          </p:nvPr>
        </p:nvGraphicFramePr>
        <p:xfrm>
          <a:off x="569913" y="1338263"/>
          <a:ext cx="8561387" cy="580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072" name="Документ" r:id="rId3" imgW="5988374" imgH="4057101" progId="Word.Document.12">
                  <p:embed/>
                </p:oleObj>
              </mc:Choice>
              <mc:Fallback>
                <p:oleObj name="Документ" r:id="rId3" imgW="5988374" imgH="4057101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913" y="1338263"/>
                        <a:ext cx="8561387" cy="5803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2060557"/>
            <a:ext cx="3384376" cy="280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71800" y="188640"/>
            <a:ext cx="59046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Задача 1: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Ямало-Немецкий автономный округ – регион, расположенный на Крайнем севере. Это небольшая северная территория России, население которой составляет всего 550 тыс. жителей.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83% населения округа- городские жители. Сколько сельских жителей на Ямале?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5682" name="Picture 2" descr="http://www.fotohost.org/preview/a137d0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2448272" cy="251879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3356993"/>
            <a:ext cx="896448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8000"/>
                </a:solidFill>
              </a:rPr>
              <a:t>550 ∙ 0,17= 93,5 (тыс.чел) = 93500 (чел).</a:t>
            </a:r>
          </a:p>
          <a:p>
            <a:pPr algn="ctr"/>
            <a:r>
              <a:rPr lang="ru-RU" sz="2800" i="1" dirty="0" smtClean="0">
                <a:solidFill>
                  <a:srgbClr val="008000"/>
                </a:solidFill>
              </a:rPr>
              <a:t>Ответ: 93500 человек проживает в сельской местности.</a:t>
            </a:r>
            <a:endParaRPr lang="ru-RU" sz="3600" dirty="0">
              <a:solidFill>
                <a:srgbClr val="008000"/>
              </a:solidFill>
            </a:endParaRPr>
          </a:p>
        </p:txBody>
      </p:sp>
      <p:pic>
        <p:nvPicPr>
          <p:cNvPr id="455684" name="Picture 4" descr="http://sdelanounas.ru/images/img/www.kobilkin.ru/content_images_big_orig__D1_8F_D1_80_20_D1_81_D0_B0_D0_BB_D0_B5_202011_202.jpg"/>
          <p:cNvPicPr>
            <a:picLocks noChangeAspect="1" noChangeArrowheads="1"/>
          </p:cNvPicPr>
          <p:nvPr/>
        </p:nvPicPr>
        <p:blipFill>
          <a:blip r:embed="rId3" cstate="print"/>
          <a:srcRect t="26073" b="24068"/>
          <a:stretch>
            <a:fillRect/>
          </a:stretch>
        </p:blipFill>
        <p:spPr bwMode="auto">
          <a:xfrm>
            <a:off x="1475656" y="4844440"/>
            <a:ext cx="5715000" cy="2013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610" name="Picture 2" descr="http://regionyamal.ru/img/ol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2664296" cy="27363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91880" y="332656"/>
            <a:ext cx="49685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Задача 2: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Северный олень- главное животное ямальской тундры.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Вес взрослого самца достигает 150 кг. Вес самки составляет 80% от веса самца. Найдите вес самки.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2612" name="Picture 4" descr="http://regionyamal.ru/img/olen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639432"/>
            <a:ext cx="2808312" cy="221856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1560" y="3356992"/>
            <a:ext cx="770485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8000"/>
                </a:solidFill>
              </a:rPr>
              <a:t>150 ∙ 0,8= 120 (кг)</a:t>
            </a:r>
          </a:p>
          <a:p>
            <a:r>
              <a:rPr lang="ru-RU" sz="3600" i="1" dirty="0" smtClean="0">
                <a:solidFill>
                  <a:srgbClr val="008000"/>
                </a:solidFill>
              </a:rPr>
              <a:t>Ответ: масса самки оленя 120 кг.</a:t>
            </a:r>
            <a:endParaRPr lang="ru-RU" sz="3600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2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2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2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2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2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2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1290" y="1123951"/>
            <a:ext cx="8064500" cy="597693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C0066"/>
                </a:solidFill>
              </a:rPr>
              <a:t/>
            </a:r>
            <a:br>
              <a:rPr lang="ru-RU" dirty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1) п.14, правила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2) №523, №534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3) </a:t>
            </a:r>
            <a:r>
              <a:rPr lang="ru-RU" sz="4000" dirty="0" smtClean="0">
                <a:solidFill>
                  <a:srgbClr val="CC0066"/>
                </a:solidFill>
              </a:rPr>
              <a:t>Придумать и решить задачу на нахождение дроби от числа. </a:t>
            </a:r>
            <a:r>
              <a:rPr lang="ru-RU" sz="3200" dirty="0">
                <a:solidFill>
                  <a:srgbClr val="CC0066"/>
                </a:solidFill>
              </a:rPr>
              <a:t/>
            </a:r>
            <a:br>
              <a:rPr lang="ru-RU" sz="3200" dirty="0">
                <a:solidFill>
                  <a:srgbClr val="CC0066"/>
                </a:solidFill>
              </a:rPr>
            </a:br>
            <a:endParaRPr lang="ru-RU" sz="3200" dirty="0">
              <a:solidFill>
                <a:srgbClr val="CC0066"/>
              </a:solidFill>
            </a:endParaRPr>
          </a:p>
        </p:txBody>
      </p:sp>
      <p:sp>
        <p:nvSpPr>
          <p:cNvPr id="325635" name="WordArt 3"/>
          <p:cNvSpPr>
            <a:spLocks noChangeArrowheads="1" noChangeShapeType="1" noTextEdit="1"/>
          </p:cNvSpPr>
          <p:nvPr/>
        </p:nvSpPr>
        <p:spPr bwMode="auto">
          <a:xfrm>
            <a:off x="1504459" y="188913"/>
            <a:ext cx="6192688" cy="935038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Домашнее задание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53634" name="Picture 2" descr="Анимация Книг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365104"/>
            <a:ext cx="2217846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56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56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56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4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1614</TotalTime>
  <Words>199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Impact</vt:lpstr>
      <vt:lpstr>Microsoft Sans Serif</vt:lpstr>
      <vt:lpstr>Times New Roman</vt:lpstr>
      <vt:lpstr>Trebuchet MS</vt:lpstr>
      <vt:lpstr>Wingdings 3</vt:lpstr>
      <vt:lpstr>Аспект</vt:lpstr>
      <vt:lpstr>Документ</vt:lpstr>
      <vt:lpstr>   НАХОЖДЕНИЕ  ДРОБИ ОТ ЧИСЛА       </vt:lpstr>
      <vt:lpstr>Презентация PowerPoint</vt:lpstr>
      <vt:lpstr> </vt:lpstr>
      <vt:lpstr> </vt:lpstr>
      <vt:lpstr>Презентация PowerPoint</vt:lpstr>
      <vt:lpstr>Презентация PowerPoint</vt:lpstr>
      <vt:lpstr> 1) п.14, правила 2) №523, №534 3) Придумать и решить задачу на нахождение дроби от числа.  </vt:lpstr>
    </vt:vector>
  </TitlesOfParts>
  <Company>Клин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ksucha</dc:creator>
  <cp:lastModifiedBy>Вождь 02</cp:lastModifiedBy>
  <cp:revision>68</cp:revision>
  <dcterms:created xsi:type="dcterms:W3CDTF">2007-10-06T11:37:03Z</dcterms:created>
  <dcterms:modified xsi:type="dcterms:W3CDTF">2020-11-27T22:05:34Z</dcterms:modified>
</cp:coreProperties>
</file>