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0" r:id="rId2"/>
    <p:sldId id="268" r:id="rId3"/>
    <p:sldId id="257" r:id="rId4"/>
    <p:sldId id="269" r:id="rId5"/>
    <p:sldId id="271" r:id="rId6"/>
    <p:sldId id="259" r:id="rId7"/>
    <p:sldId id="260" r:id="rId8"/>
    <p:sldId id="261" r:id="rId9"/>
    <p:sldId id="272" r:id="rId10"/>
    <p:sldId id="273" r:id="rId11"/>
    <p:sldId id="274" r:id="rId12"/>
    <p:sldId id="278" r:id="rId13"/>
    <p:sldId id="279" r:id="rId14"/>
    <p:sldId id="295" r:id="rId15"/>
    <p:sldId id="276" r:id="rId16"/>
    <p:sldId id="283" r:id="rId17"/>
    <p:sldId id="282" r:id="rId18"/>
    <p:sldId id="281" r:id="rId19"/>
    <p:sldId id="284" r:id="rId20"/>
    <p:sldId id="285" r:id="rId21"/>
    <p:sldId id="286" r:id="rId22"/>
    <p:sldId id="296" r:id="rId23"/>
    <p:sldId id="291" r:id="rId24"/>
    <p:sldId id="292" r:id="rId25"/>
    <p:sldId id="263" r:id="rId2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64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5B651-7274-47F1-964F-FC8C24460FF1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E0A18-9858-4D6B-B4BB-96C8DB2BAFEE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9416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5B651-7274-47F1-964F-FC8C24460FF1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E0A18-9858-4D6B-B4BB-96C8DB2BAF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3429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5B651-7274-47F1-964F-FC8C24460FF1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E0A18-9858-4D6B-B4BB-96C8DB2BAF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92817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5B651-7274-47F1-964F-FC8C24460FF1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E0A18-9858-4D6B-B4BB-96C8DB2BAFEE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940704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5B651-7274-47F1-964F-FC8C24460FF1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E0A18-9858-4D6B-B4BB-96C8DB2BAF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24508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5B651-7274-47F1-964F-FC8C24460FF1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E0A18-9858-4D6B-B4BB-96C8DB2BAFE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688707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5B651-7274-47F1-964F-FC8C24460FF1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E0A18-9858-4D6B-B4BB-96C8DB2BAF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04960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5B651-7274-47F1-964F-FC8C24460FF1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E0A18-9858-4D6B-B4BB-96C8DB2BAF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22802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5B651-7274-47F1-964F-FC8C24460FF1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E0A18-9858-4D6B-B4BB-96C8DB2BAF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2828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5B651-7274-47F1-964F-FC8C24460FF1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E0A18-9858-4D6B-B4BB-96C8DB2BAF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6284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5B651-7274-47F1-964F-FC8C24460FF1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E0A18-9858-4D6B-B4BB-96C8DB2BAF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2273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5B651-7274-47F1-964F-FC8C24460FF1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E0A18-9858-4D6B-B4BB-96C8DB2BAF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6472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5B651-7274-47F1-964F-FC8C24460FF1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E0A18-9858-4D6B-B4BB-96C8DB2BAF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6042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5B651-7274-47F1-964F-FC8C24460FF1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E0A18-9858-4D6B-B4BB-96C8DB2BAF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6577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5B651-7274-47F1-964F-FC8C24460FF1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E0A18-9858-4D6B-B4BB-96C8DB2BAF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5294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5B651-7274-47F1-964F-FC8C24460FF1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E0A18-9858-4D6B-B4BB-96C8DB2BAF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28448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5B651-7274-47F1-964F-FC8C24460FF1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E0A18-9858-4D6B-B4BB-96C8DB2BAF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6933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51A5B651-7274-47F1-964F-FC8C24460FF1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247E0A18-9858-4D6B-B4BB-96C8DB2BAF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067964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10750601" cy="3520441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</a:t>
            </a:r>
            <a:r>
              <a:rPr lang="ru-RU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u="sng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Обязанности и права работодателя в сфере охраны труда</a:t>
            </a:r>
            <a:endParaRPr lang="ru-RU" b="1" i="1" u="sng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4212" y="4658627"/>
            <a:ext cx="6400800" cy="2079057"/>
          </a:xfrm>
        </p:spPr>
        <p:txBody>
          <a:bodyPr/>
          <a:lstStyle/>
          <a:p>
            <a:endParaRPr lang="ru-RU" b="1" dirty="0" smtClean="0">
              <a:solidFill>
                <a:schemeClr val="tx1"/>
              </a:solidFill>
            </a:endParaRPr>
          </a:p>
          <a:p>
            <a:endParaRPr lang="ru-RU" b="1" dirty="0">
              <a:solidFill>
                <a:schemeClr val="tx1"/>
              </a:solidFill>
            </a:endParaRPr>
          </a:p>
          <a:p>
            <a:r>
              <a:rPr lang="ru-RU" b="1" dirty="0" smtClean="0">
                <a:solidFill>
                  <a:schemeClr val="tx1"/>
                </a:solidFill>
              </a:rPr>
              <a:t>Подготовила </a:t>
            </a:r>
          </a:p>
          <a:p>
            <a:r>
              <a:rPr lang="ru-RU" b="1" dirty="0" err="1" smtClean="0">
                <a:solidFill>
                  <a:schemeClr val="tx1"/>
                </a:solidFill>
              </a:rPr>
              <a:t>Аскерко</a:t>
            </a:r>
            <a:r>
              <a:rPr lang="ru-RU" b="1" dirty="0" smtClean="0">
                <a:solidFill>
                  <a:schemeClr val="tx1"/>
                </a:solidFill>
              </a:rPr>
              <a:t> Снежана Николаевна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10244" name="Picture 4" descr="https://afisha.surguta.ru/sites/default/files/c9b002fe1bb0320831a8ae78670fdb6f_xl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90038" y="3908796"/>
            <a:ext cx="2925011" cy="2684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07562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1" y="231005"/>
            <a:ext cx="11000857" cy="216568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/>
              <a:t>права работодателя</a:t>
            </a:r>
            <a:r>
              <a:rPr lang="ru-RU" sz="3200" b="1" dirty="0" smtClean="0"/>
              <a:t>:</a:t>
            </a:r>
            <a:br>
              <a:rPr lang="ru-RU" sz="3200" b="1" dirty="0" smtClean="0"/>
            </a:br>
            <a:r>
              <a:rPr lang="ru-RU" sz="3200" b="1" dirty="0" smtClean="0"/>
              <a:t>ст. 22 Трудового кодекса РФ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1491917"/>
            <a:ext cx="11202988" cy="177104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ru-RU" sz="2400" b="1" i="1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ru-RU" sz="2800" b="1" i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Т</a:t>
            </a:r>
            <a:r>
              <a:rPr lang="ru-RU" sz="28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ребовать </a:t>
            </a:r>
            <a:r>
              <a:rPr lang="ru-RU" sz="28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 работников исполнения ими трудовых обязанностей и бережного отношения к имуществу работодателя и других работников, соблюдения правил внутреннего распорядка организации</a:t>
            </a:r>
            <a:r>
              <a:rPr lang="ru-RU" sz="2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</a:t>
            </a:r>
            <a:endParaRPr lang="ru-RU" sz="2400" b="1" i="1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218" name="Picture 2" descr="https://img.uslugio.com/img/fe/ef/feef0a7d2e8a6d6d92653e1fc05c2c5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11121" y="3551722"/>
            <a:ext cx="3079032" cy="3023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s://ds04.infourok.ru/uploads/ex/0924/000e39f3-a7c854eb/img1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46750" y="3407344"/>
            <a:ext cx="4127670" cy="3095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37234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1" y="231005"/>
            <a:ext cx="11000857" cy="216568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/>
              <a:t>права работодателя</a:t>
            </a:r>
            <a:r>
              <a:rPr lang="ru-RU" sz="3200" b="1" dirty="0" smtClean="0"/>
              <a:t>:</a:t>
            </a:r>
            <a:br>
              <a:rPr lang="ru-RU" sz="3200" b="1" dirty="0" smtClean="0"/>
            </a:br>
            <a:r>
              <a:rPr lang="ru-RU" sz="3200" b="1" dirty="0" smtClean="0"/>
              <a:t>ст. 22 Трудового кодекса РФ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808523"/>
            <a:ext cx="11202988" cy="287795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i="1" dirty="0" smtClean="0">
                <a:solidFill>
                  <a:srgbClr val="002060"/>
                </a:solidFill>
              </a:rPr>
              <a:t>4. Привлекать </a:t>
            </a:r>
            <a:r>
              <a:rPr lang="ru-RU" sz="2800" b="1" i="1" dirty="0">
                <a:solidFill>
                  <a:srgbClr val="002060"/>
                </a:solidFill>
              </a:rPr>
              <a:t>работников к дисциплинарной и материальной ответственности в порядке, установленном Трудовым кодексом РФ, иными федеральными законами</a:t>
            </a:r>
            <a:r>
              <a:rPr lang="ru-RU" sz="2800" b="1" i="1" dirty="0" smtClean="0">
                <a:solidFill>
                  <a:srgbClr val="002060"/>
                </a:solidFill>
              </a:rPr>
              <a:t>;</a:t>
            </a:r>
          </a:p>
        </p:txBody>
      </p:sp>
      <p:pic>
        <p:nvPicPr>
          <p:cNvPr id="8196" name="Picture 4" descr="https://im0-tub-ru.yandex.net/i?id=26e19ebac376e284874b20d593062dfe-l&amp;n=1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12966" y="3508325"/>
            <a:ext cx="3609064" cy="2871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s://cf2.ppt-online.org/files2/slide/j/J7iIwyDKjhomVcTYnZ5BHCz310pFeU6qxdgP4X/slide-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28286" y="3556448"/>
            <a:ext cx="3864509" cy="2894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11207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1" y="288758"/>
            <a:ext cx="11135611" cy="202130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Согласно ст. </a:t>
            </a:r>
            <a:r>
              <a:rPr lang="ru-RU" b="1" dirty="0" smtClean="0"/>
              <a:t>212 </a:t>
            </a:r>
            <a:r>
              <a:rPr lang="ru-RU" b="1" dirty="0"/>
              <a:t>Трудового кодекса РФ </a:t>
            </a:r>
            <a:br>
              <a:rPr lang="ru-RU" b="1" dirty="0"/>
            </a:br>
            <a:r>
              <a:rPr lang="ru-RU" b="1" dirty="0" smtClean="0"/>
              <a:t>обязанности работодателя в сфере охраны труда: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100" name="Picture 4" descr="https://avatars.mds.yandex.net/get-zen_doc/98843/pub_5c445b214d404000adabb583_5c4460e8f6cfb300af1c1b7c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79524" y="1985470"/>
            <a:ext cx="5908342" cy="4529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07916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1" y="231005"/>
            <a:ext cx="11000857" cy="216568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обязанности </a:t>
            </a:r>
            <a:r>
              <a:rPr lang="ru-RU" sz="3200" b="1" dirty="0"/>
              <a:t>работодателя</a:t>
            </a:r>
            <a:r>
              <a:rPr lang="ru-RU" sz="3200" b="1" dirty="0" smtClean="0"/>
              <a:t>:</a:t>
            </a:r>
            <a:br>
              <a:rPr lang="ru-RU" sz="3200" b="1" dirty="0" smtClean="0"/>
            </a:br>
            <a:r>
              <a:rPr lang="ru-RU" sz="3200" b="1" dirty="0" smtClean="0"/>
              <a:t>ст. 212 Трудового кодекса РФ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1491916"/>
            <a:ext cx="11202988" cy="52938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Обеспечить безопасность </a:t>
            </a:r>
            <a:r>
              <a:rPr lang="ru-RU" sz="2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работников при эксплуатации зданий, сооружений, оборудования, осуществлении технологических процессов, а также применяемых в производстве инструментов, сырья и </a:t>
            </a:r>
            <a:r>
              <a:rPr lang="ru-RU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материалов.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rgbClr val="FFFF00"/>
                </a:solidFill>
              </a:rPr>
              <a:t>Например</a:t>
            </a:r>
            <a:r>
              <a:rPr lang="ru-RU" sz="2400" b="1" dirty="0">
                <a:solidFill>
                  <a:srgbClr val="FFFF00"/>
                </a:solidFill>
              </a:rPr>
              <a:t>. В прошлом году на одном из крупных предприятий г. Москвы произошел несчастный случай со смертельным исходом. Комиссия по расследованию указанного случая, во главе с государственным инспектором по охране труда, установила, что основной причиной несчастного случая явилось отсутствие защитного кожуха на шлифовальной машине.</a:t>
            </a:r>
            <a:endParaRPr lang="ru-RU" sz="2400" b="1" i="1" dirty="0" smtClean="0">
              <a:solidFill>
                <a:srgbClr val="FFFF00"/>
              </a:solidFill>
            </a:endParaRPr>
          </a:p>
          <a:p>
            <a:pPr marL="0" indent="0">
              <a:buNone/>
            </a:pPr>
            <a:endParaRPr lang="ru-RU" sz="2400" b="1" i="1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60527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1" y="231005"/>
            <a:ext cx="11000857" cy="216568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обязанности </a:t>
            </a:r>
            <a:r>
              <a:rPr lang="ru-RU" sz="3200" b="1" dirty="0"/>
              <a:t>работодателя</a:t>
            </a:r>
            <a:r>
              <a:rPr lang="ru-RU" sz="3200" b="1" dirty="0" smtClean="0"/>
              <a:t>:</a:t>
            </a:r>
            <a:br>
              <a:rPr lang="ru-RU" sz="3200" b="1" dirty="0" smtClean="0"/>
            </a:br>
            <a:r>
              <a:rPr lang="ru-RU" sz="3200" b="1" dirty="0" smtClean="0"/>
              <a:t>ст. 212 Трудового кодекса РФ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1491916"/>
            <a:ext cx="11202988" cy="52457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Ознакомить </a:t>
            </a:r>
            <a:r>
              <a:rPr lang="ru-RU" sz="2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работников с требованиями охраны труда</a:t>
            </a:r>
            <a:r>
              <a:rPr lang="ru-RU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</a:t>
            </a:r>
          </a:p>
          <a:p>
            <a:pPr marL="0" indent="0">
              <a:buNone/>
            </a:pPr>
            <a:endParaRPr lang="ru-RU" sz="2400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ru-RU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Разработать инструкции по охране труда на предприятии.</a:t>
            </a:r>
          </a:p>
          <a:p>
            <a:pPr marL="0" indent="0">
              <a:buNone/>
            </a:pPr>
            <a:endParaRPr lang="ru-RU" sz="2400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ru-RU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Обеспечить соответствующие </a:t>
            </a:r>
            <a:r>
              <a:rPr lang="ru-RU" sz="2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требованиям охраны труда условия труда на каждом рабочем месте;</a:t>
            </a:r>
          </a:p>
          <a:p>
            <a:pPr marL="0" indent="0">
              <a:buNone/>
            </a:pPr>
            <a:endParaRPr lang="ru-RU" sz="2400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ru-RU" sz="2400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157242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1" y="231005"/>
            <a:ext cx="11000857" cy="216568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обязанности </a:t>
            </a:r>
            <a:r>
              <a:rPr lang="ru-RU" sz="3200" b="1" dirty="0"/>
              <a:t>работодателя</a:t>
            </a:r>
            <a:r>
              <a:rPr lang="ru-RU" sz="3200" b="1" dirty="0" smtClean="0"/>
              <a:t>:</a:t>
            </a:r>
            <a:br>
              <a:rPr lang="ru-RU" sz="3200" b="1" dirty="0" smtClean="0"/>
            </a:br>
            <a:r>
              <a:rPr lang="ru-RU" sz="3200" b="1" dirty="0" smtClean="0"/>
              <a:t>ст. 212 Трудового кодекса РФ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8008" y="2059806"/>
            <a:ext cx="11579192" cy="68531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r>
              <a:rPr lang="ru-RU" sz="2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ru-RU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Обеспечить применение сертифицированных </a:t>
            </a:r>
            <a:r>
              <a:rPr lang="ru-RU" sz="2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средств индивидуальной и коллективной защиты работников</a:t>
            </a:r>
            <a:r>
              <a:rPr lang="ru-RU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rgbClr val="FFFF00"/>
                </a:solidFill>
              </a:rPr>
              <a:t>НАПРИМЕР. Рабочие, подвергающиеся действию шума (швеи, операторы швейного оборудования и др.), должны обеспечиваться средствами индивидуальной защиты органа слуха (например, "</a:t>
            </a:r>
            <a:r>
              <a:rPr lang="ru-RU" sz="2400" b="1" dirty="0" err="1" smtClean="0">
                <a:solidFill>
                  <a:srgbClr val="FFFF00"/>
                </a:solidFill>
              </a:rPr>
              <a:t>Берушами</a:t>
            </a:r>
            <a:r>
              <a:rPr lang="ru-RU" sz="2400" b="1" dirty="0" smtClean="0">
                <a:solidFill>
                  <a:srgbClr val="FFFF00"/>
                </a:solidFill>
              </a:rPr>
              <a:t>"). </a:t>
            </a:r>
            <a:endParaRPr lang="ru-RU" sz="2400" b="1" dirty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ru-RU" sz="2400" b="1" dirty="0" smtClean="0">
                <a:solidFill>
                  <a:srgbClr val="FFFF00"/>
                </a:solidFill>
              </a:rPr>
              <a:t>Рабочие операции (заточка и др.), связанные с пылеобразованием, должны выполняться в респираторах типа "Лепесток".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rgbClr val="FFFF00"/>
                </a:solidFill>
              </a:rPr>
              <a:t>Рабочие, выполняющие в течение смены работу в позе "стоя" (комплектовщики материала и кроя, настильщики, </a:t>
            </a:r>
            <a:r>
              <a:rPr lang="ru-RU" sz="2400" b="1" dirty="0" err="1" smtClean="0">
                <a:solidFill>
                  <a:srgbClr val="FFFF00"/>
                </a:solidFill>
              </a:rPr>
              <a:t>термоотделочники</a:t>
            </a:r>
            <a:r>
              <a:rPr lang="ru-RU" sz="2400" b="1" dirty="0" smtClean="0">
                <a:solidFill>
                  <a:srgbClr val="FFFF00"/>
                </a:solidFill>
              </a:rPr>
              <a:t> и др.) должны обеспечиваться профилактической обувью с учетом индивидуальных особенностей организма.</a:t>
            </a:r>
          </a:p>
          <a:p>
            <a:pPr marL="0" indent="0">
              <a:buNone/>
            </a:pPr>
            <a:endParaRPr lang="ru-RU" sz="2400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ru-RU" sz="24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ru-RU" sz="2400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ru-RU" sz="2400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ru-RU" sz="2400" b="1" i="1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57076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1" y="231005"/>
            <a:ext cx="11000857" cy="216568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обязанности </a:t>
            </a:r>
            <a:r>
              <a:rPr lang="ru-RU" sz="3200" b="1" dirty="0"/>
              <a:t>работодателя</a:t>
            </a:r>
            <a:r>
              <a:rPr lang="ru-RU" sz="3200" b="1" dirty="0" smtClean="0"/>
              <a:t>:</a:t>
            </a:r>
            <a:br>
              <a:rPr lang="ru-RU" sz="3200" b="1" dirty="0" smtClean="0"/>
            </a:br>
            <a:r>
              <a:rPr lang="ru-RU" sz="3200" b="1" dirty="0" smtClean="0"/>
              <a:t>ст. 212 Трудового кодекса РФ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1491916"/>
            <a:ext cx="11202988" cy="16555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r>
              <a:rPr lang="ru-RU" sz="2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ru-RU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Обеспечить </a:t>
            </a:r>
            <a:r>
              <a:rPr lang="ru-RU" sz="2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режим труда и отдыха работников в соответствии с законодательством РФ и законодательством субъектов РФ;</a:t>
            </a:r>
            <a:endParaRPr lang="ru-RU" sz="2400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3554" name="Picture 2" descr="https://fsd.multiurok.ru/html/2017/04/20/s_58f8ef0b2fb27/img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37036" y="3243714"/>
            <a:ext cx="4029776" cy="3022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24092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1" y="231005"/>
            <a:ext cx="11000857" cy="216568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обязанности </a:t>
            </a:r>
            <a:r>
              <a:rPr lang="ru-RU" sz="3200" b="1" dirty="0"/>
              <a:t>работодателя</a:t>
            </a:r>
            <a:r>
              <a:rPr lang="ru-RU" sz="3200" b="1" dirty="0" smtClean="0"/>
              <a:t>:</a:t>
            </a:r>
            <a:br>
              <a:rPr lang="ru-RU" sz="3200" b="1" dirty="0" smtClean="0"/>
            </a:br>
            <a:r>
              <a:rPr lang="ru-RU" sz="3200" b="1" dirty="0" smtClean="0"/>
              <a:t>ст. 212 Трудового кодекса РФ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1491916"/>
            <a:ext cx="11202988" cy="44661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7.Работодатель обязан приобрести </a:t>
            </a:r>
            <a:r>
              <a:rPr lang="ru-RU" sz="2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</a:t>
            </a:r>
            <a:r>
              <a:rPr lang="ru-RU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выдать </a:t>
            </a:r>
            <a:r>
              <a:rPr lang="ru-RU" sz="2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счет собственных средств специальной одежды, специальной обуви и других средств индивидуальной защиты, смывающих и обезвреживающих средств в соответствии с установленными нормами работникам, занятым на работах с вредными и (или) опасными условиями труда, а также на работах, выполняемых в особых температурных условиях или связанных с загрязнением;</a:t>
            </a:r>
            <a:endParaRPr lang="ru-RU" sz="2400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049860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1" y="231005"/>
            <a:ext cx="11000857" cy="216568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обязанности </a:t>
            </a:r>
            <a:r>
              <a:rPr lang="ru-RU" sz="3200" b="1" dirty="0"/>
              <a:t>работодателя</a:t>
            </a:r>
            <a:r>
              <a:rPr lang="ru-RU" sz="3200" b="1" dirty="0" smtClean="0"/>
              <a:t>:</a:t>
            </a:r>
            <a:br>
              <a:rPr lang="ru-RU" sz="3200" b="1" dirty="0" smtClean="0"/>
            </a:br>
            <a:r>
              <a:rPr lang="ru-RU" sz="3200" b="1" dirty="0" smtClean="0"/>
              <a:t>ст. 212 Трудового кодекса РФ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1491916"/>
            <a:ext cx="11202988" cy="22715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8. Организовать </a:t>
            </a:r>
            <a:r>
              <a:rPr lang="ru-RU" sz="2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обучение безопасным методам и приемам выполнения работ по охране труда и оказанию первой помощи при несчастных случаях на производстве, инструктаж по охране труда, стажировку на рабочем месте и проверку знаний требований охраны труда, безопасных методов и приемов выполнения работ.</a:t>
            </a:r>
            <a:endParaRPr lang="ru-RU" sz="2400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5604" name="Picture 4" descr="https://www.mgpu.ru/wp-content/uploads/2020/04/itso-maj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11044" y="3970423"/>
            <a:ext cx="3912669" cy="2608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76497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1" y="231005"/>
            <a:ext cx="11000857" cy="216568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обязанности </a:t>
            </a:r>
            <a:r>
              <a:rPr lang="ru-RU" sz="3200" b="1" dirty="0"/>
              <a:t>работодателя</a:t>
            </a:r>
            <a:r>
              <a:rPr lang="ru-RU" sz="3200" b="1" dirty="0" smtClean="0"/>
              <a:t>:</a:t>
            </a:r>
            <a:br>
              <a:rPr lang="ru-RU" sz="3200" b="1" dirty="0" smtClean="0"/>
            </a:br>
            <a:r>
              <a:rPr lang="ru-RU" sz="3200" b="1" dirty="0" smtClean="0"/>
              <a:t>ст. 212 Трудового кодекса РФ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1491916"/>
            <a:ext cx="11202988" cy="116465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</a:t>
            </a:r>
            <a:r>
              <a:rPr lang="ru-RU" sz="2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ru-RU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Не допустить </a:t>
            </a:r>
            <a:r>
              <a:rPr lang="ru-RU" sz="2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работе лиц, не </a:t>
            </a:r>
            <a:r>
              <a:rPr lang="ru-RU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прошедших </a:t>
            </a:r>
            <a:r>
              <a:rPr lang="ru-RU" sz="2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обучение и инструктаж по охране труда, стажировку и проверку знаний требований охраны труда;</a:t>
            </a:r>
            <a:endParaRPr lang="ru-RU" sz="2400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2530" name="Picture 2" descr="https://pbs.twimg.com/media/DgRX7ahXkAAOsDd.jpg:large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0102" y="2553786"/>
            <a:ext cx="5707976" cy="4030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68245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1" y="644893"/>
            <a:ext cx="10904605" cy="673768"/>
          </a:xfrm>
        </p:spPr>
        <p:txBody>
          <a:bodyPr>
            <a:normAutofit/>
          </a:bodyPr>
          <a:lstStyle/>
          <a:p>
            <a:pPr algn="ctr"/>
            <a:r>
              <a:rPr lang="ru-RU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Повторим</a:t>
            </a:r>
            <a:endParaRPr lang="ru-RU" b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1713297"/>
            <a:ext cx="8534400" cy="454312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36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1.Дайте определение Охрана труда – это…</a:t>
            </a:r>
          </a:p>
          <a:p>
            <a:pPr marL="0" indent="0">
              <a:buNone/>
            </a:pPr>
            <a:r>
              <a:rPr lang="ru-RU" sz="36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Кто ответственен за охрану труда на предприятии?</a:t>
            </a:r>
          </a:p>
          <a:p>
            <a:pPr marL="0" indent="0">
              <a:buNone/>
            </a:pPr>
            <a:r>
              <a:rPr lang="ru-RU" sz="36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Назовите основные законодательные документы регулирующие охрану труда.</a:t>
            </a:r>
            <a:endParaRPr lang="ru-RU" sz="3600" dirty="0"/>
          </a:p>
          <a:p>
            <a:pPr marL="0" indent="0">
              <a:buNone/>
            </a:pPr>
            <a:r>
              <a:rPr lang="ru-RU" sz="36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Назовите основные разделы охраны труда.</a:t>
            </a:r>
          </a:p>
          <a:p>
            <a:pPr marL="0" indent="0">
              <a:buNone/>
            </a:pPr>
            <a:endParaRPr lang="ru-RU" b="1" i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681768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1" y="231005"/>
            <a:ext cx="11000857" cy="216568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обязанности </a:t>
            </a:r>
            <a:r>
              <a:rPr lang="ru-RU" sz="3200" b="1" dirty="0"/>
              <a:t>работодателя</a:t>
            </a:r>
            <a:r>
              <a:rPr lang="ru-RU" sz="3200" b="1" dirty="0" smtClean="0"/>
              <a:t>:</a:t>
            </a:r>
            <a:br>
              <a:rPr lang="ru-RU" sz="3200" b="1" dirty="0" smtClean="0"/>
            </a:br>
            <a:r>
              <a:rPr lang="ru-RU" sz="3200" b="1" dirty="0" smtClean="0"/>
              <a:t>ст. 212 Трудового кодекса РФ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1491916"/>
            <a:ext cx="11202988" cy="19072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10. Обеспечить организацию </a:t>
            </a:r>
            <a:r>
              <a:rPr lang="ru-RU" sz="2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контроля за состоянием условий труда на рабочих местах, а также за правильностью применения работниками средств индивидуальной и коллективной защиты;</a:t>
            </a:r>
            <a:endParaRPr lang="ru-RU" sz="2400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1508" name="Picture 4" descr="https://ducsh1.ru/10/732836_html_4eb511ca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50105" y="3324775"/>
            <a:ext cx="3051208" cy="3037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72676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1" y="231005"/>
            <a:ext cx="11000857" cy="216568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обязанности </a:t>
            </a:r>
            <a:r>
              <a:rPr lang="ru-RU" sz="3200" b="1" dirty="0"/>
              <a:t>работодателя</a:t>
            </a:r>
            <a:r>
              <a:rPr lang="ru-RU" sz="3200" b="1" dirty="0" smtClean="0"/>
              <a:t>:</a:t>
            </a:r>
            <a:br>
              <a:rPr lang="ru-RU" sz="3200" b="1" dirty="0" smtClean="0"/>
            </a:br>
            <a:r>
              <a:rPr lang="ru-RU" sz="3200" b="1" dirty="0" smtClean="0"/>
              <a:t>ст. 212 Трудового кодекса РФ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4636" y="231005"/>
            <a:ext cx="11492563" cy="639117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400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ru-RU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11. Обязан организовать проведение </a:t>
            </a:r>
            <a:r>
              <a:rPr lang="ru-RU" sz="2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счет собственных средств обязательных </a:t>
            </a:r>
            <a:r>
              <a:rPr lang="ru-RU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медицинских </a:t>
            </a:r>
            <a:r>
              <a:rPr lang="ru-RU" sz="2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осмотров (обследований</a:t>
            </a:r>
            <a:r>
              <a:rPr lang="ru-RU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с сохранением средней заработной платы.</a:t>
            </a:r>
          </a:p>
          <a:p>
            <a:pPr marL="0" indent="0">
              <a:buNone/>
            </a:pPr>
            <a:endParaRPr lang="ru-RU" sz="2400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ru-RU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12. Не допустить к работе  </a:t>
            </a:r>
            <a:r>
              <a:rPr lang="ru-RU" sz="2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работников </a:t>
            </a:r>
            <a:endParaRPr lang="ru-RU" sz="2400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ru-RU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без </a:t>
            </a:r>
            <a:r>
              <a:rPr lang="ru-RU" sz="2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прохождения обязательных </a:t>
            </a:r>
            <a:endParaRPr lang="ru-RU" sz="2400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ru-RU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медицинских осмотров </a:t>
            </a:r>
            <a:r>
              <a:rPr lang="ru-RU" sz="2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обследований).</a:t>
            </a:r>
          </a:p>
        </p:txBody>
      </p:sp>
      <p:pic>
        <p:nvPicPr>
          <p:cNvPr id="20482" name="Picture 2" descr="https://www.z7ya.ru/upload/medialibrary/e5c/%D0%BB%D0%B8%D1%87%D0%BD%D0%BC%D0%B5%D0%B4%D0%BA%D0%BD%D0%B8%D0%B6%D0%BA%D0%B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89545" y="3426592"/>
            <a:ext cx="4251144" cy="2826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8173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1" y="231005"/>
            <a:ext cx="11000857" cy="216568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обязанности </a:t>
            </a:r>
            <a:r>
              <a:rPr lang="ru-RU" sz="3200" b="1" dirty="0"/>
              <a:t>работодателя</a:t>
            </a:r>
            <a:r>
              <a:rPr lang="ru-RU" sz="3200" b="1" dirty="0" smtClean="0"/>
              <a:t>:</a:t>
            </a:r>
            <a:br>
              <a:rPr lang="ru-RU" sz="3200" b="1" dirty="0" smtClean="0"/>
            </a:br>
            <a:r>
              <a:rPr lang="ru-RU" sz="3200" b="1" dirty="0" smtClean="0"/>
              <a:t>ст. 212 Трудового кодекса РФ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1491915"/>
            <a:ext cx="11202988" cy="61409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13) </a:t>
            </a:r>
            <a:r>
              <a:rPr lang="ru-RU" sz="2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принятие мер по предотвращению аварийных ситуаций, сохранению жизни и здоровья работников при возникновении таких ситуаций, в том числе по оказанию пострадавшим первой помощи</a:t>
            </a:r>
            <a:r>
              <a:rPr lang="ru-RU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</a:t>
            </a:r>
          </a:p>
          <a:p>
            <a:pPr marL="0" indent="0">
              <a:buNone/>
            </a:pPr>
            <a:endParaRPr lang="ru-RU" sz="2400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ru-RU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</a:t>
            </a:r>
            <a:r>
              <a:rPr lang="ru-RU" sz="2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Обеспечить расследование и учет в установленном Трудовым кодексом РФ и иными нормативными правовыми актами порядке несчастных случаев на производстве и профессиональных заболеваний</a:t>
            </a:r>
            <a:r>
              <a:rPr lang="ru-RU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</a:t>
            </a:r>
          </a:p>
          <a:p>
            <a:pPr marL="0" indent="0">
              <a:buNone/>
            </a:pPr>
            <a:endParaRPr lang="ru-RU" sz="24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ru-RU" sz="2400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606287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1" y="231005"/>
            <a:ext cx="11000857" cy="216568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обязанности </a:t>
            </a:r>
            <a:r>
              <a:rPr lang="ru-RU" sz="3200" b="1" dirty="0"/>
              <a:t>работодателя</a:t>
            </a:r>
            <a:r>
              <a:rPr lang="ru-RU" sz="3200" b="1" dirty="0" smtClean="0"/>
              <a:t>:</a:t>
            </a:r>
            <a:br>
              <a:rPr lang="ru-RU" sz="3200" b="1" dirty="0" smtClean="0"/>
            </a:br>
            <a:r>
              <a:rPr lang="ru-RU" sz="3200" b="1" dirty="0" smtClean="0"/>
              <a:t>ст. 212 Трудового кодекса РФ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1491916"/>
            <a:ext cx="11202988" cy="290683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400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ru-RU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 Обеспечить лечение, </a:t>
            </a:r>
            <a:r>
              <a:rPr lang="ru-RU" sz="2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также доставку работников, заболевших на рабочем месте, в медицинскую организацию в случае необходимости оказания им неотложной медицинской помощи.</a:t>
            </a:r>
          </a:p>
          <a:p>
            <a:pPr marL="0" indent="0">
              <a:buNone/>
            </a:pPr>
            <a:endParaRPr lang="ru-RU" sz="24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ru-RU" sz="2400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5362" name="Picture 2" descr="https://enterolog.ru/wp-content/uploads/2016/07/14591929257796732167e96.6976886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3093" y="3370077"/>
            <a:ext cx="4946069" cy="3123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https://im0-tub-ru.yandex.net/i?id=2c95d973f4e73078bac375d3576ef6e9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64943" y="3366228"/>
            <a:ext cx="3994484" cy="3050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964069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1" y="231005"/>
            <a:ext cx="11000857" cy="216568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обязанности </a:t>
            </a:r>
            <a:r>
              <a:rPr lang="ru-RU" sz="3200" b="1" dirty="0"/>
              <a:t>работодателя</a:t>
            </a:r>
            <a:r>
              <a:rPr lang="ru-RU" sz="3200" b="1" dirty="0" smtClean="0"/>
              <a:t>:</a:t>
            </a:r>
            <a:br>
              <a:rPr lang="ru-RU" sz="3200" b="1" dirty="0" smtClean="0"/>
            </a:br>
            <a:r>
              <a:rPr lang="ru-RU" sz="3200" b="1" dirty="0" smtClean="0"/>
              <a:t>ст. 212 Трудового кодекса РФ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1491916"/>
            <a:ext cx="11202988" cy="16555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16. Обеспечить </a:t>
            </a:r>
            <a:r>
              <a:rPr lang="ru-RU" sz="2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обязательное социальное страхование работников от несчастных случаев на производстве и профессиональных заболеваний;</a:t>
            </a:r>
            <a:endParaRPr lang="ru-RU" sz="2400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4338" name="Picture 2" descr="https://static.tildacdn.com/tild3434-6339-4334-a564-323536636437/strahovanie_neschast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73705" y="2502935"/>
            <a:ext cx="4422758" cy="4422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931008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1848050"/>
            <a:ext cx="11507788" cy="299345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3416102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134755"/>
            <a:ext cx="11097110" cy="1328286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/>
              <a:t>Охрана труда </a:t>
            </a:r>
            <a:r>
              <a:rPr lang="ru-RU" sz="1800" b="1" dirty="0" smtClean="0"/>
              <a:t>состоит из следующих разделов: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1607419"/>
            <a:ext cx="8534400" cy="38693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1.Производственная санитария</a:t>
            </a:r>
          </a:p>
          <a:p>
            <a:pPr marL="0" indent="0">
              <a:buNone/>
            </a:pPr>
            <a:r>
              <a:rPr lang="ru-RU" sz="32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2.Гигиена туда</a:t>
            </a:r>
          </a:p>
          <a:p>
            <a:pPr marL="0" indent="0">
              <a:buNone/>
            </a:pPr>
            <a:r>
              <a:rPr lang="ru-RU" sz="32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3.Техника безопасности при работе на оборудовании</a:t>
            </a:r>
          </a:p>
          <a:p>
            <a:pPr marL="0" indent="0">
              <a:buNone/>
            </a:pPr>
            <a:r>
              <a:rPr lang="ru-RU" sz="32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4.Электробезопасность</a:t>
            </a:r>
          </a:p>
          <a:p>
            <a:pPr marL="0" indent="0">
              <a:buNone/>
            </a:pPr>
            <a:r>
              <a:rPr lang="ru-RU" sz="32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5.Пожарная безопасность</a:t>
            </a:r>
            <a:endParaRPr lang="ru-RU" sz="32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758148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1" y="3311090"/>
            <a:ext cx="11241489" cy="497626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i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Основной задачей системы охраны труда </a:t>
            </a:r>
            <a:r>
              <a:rPr lang="ru-RU" sz="2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является СОХРАНЕНИЕ ЖИЗНИ И ЗДОРОВЬЯ РАБОТНИКОВ В ПРОЦЕССЕ ТРУДОВОЙ ДЕЯТЕЛЬНОСТИ.</a:t>
            </a:r>
            <a:endParaRPr lang="ru-RU" sz="28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 descr="https://im0-tub-ru.yandex.net/i?id=55904954c0a6d704ec25b042bfef2f5f-l&amp;n=1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4046" y="510619"/>
            <a:ext cx="7948725" cy="4249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76419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10750601" cy="3520441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</a:t>
            </a:r>
            <a:r>
              <a:rPr lang="ru-RU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u="sng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Обязанности и права работодателя в сфере охраны труда</a:t>
            </a:r>
            <a:endParaRPr lang="ru-RU" b="1" i="1" u="sng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4" descr="https://afisha.surguta.ru/sites/default/files/c9b002fe1bb0320831a8ae78670fdb6f_xl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36034" y="3802918"/>
            <a:ext cx="2925011" cy="2684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74522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202132"/>
            <a:ext cx="8534400" cy="1501540"/>
          </a:xfrm>
        </p:spPr>
        <p:txBody>
          <a:bodyPr/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6253" y="202132"/>
            <a:ext cx="11511815" cy="17806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>
                <a:solidFill>
                  <a:srgbClr val="002060"/>
                </a:solidFill>
              </a:rPr>
              <a:t>Права и обязанности по обеспечению безопасных условий и охраны труда возлагаются на работодателя. Они </a:t>
            </a:r>
            <a:r>
              <a:rPr lang="ru-RU" sz="2800" b="1" dirty="0" smtClean="0">
                <a:solidFill>
                  <a:srgbClr val="002060"/>
                </a:solidFill>
              </a:rPr>
              <a:t>регламентированы </a:t>
            </a:r>
            <a:r>
              <a:rPr lang="ru-RU" sz="2800" b="1" u="sng" dirty="0">
                <a:solidFill>
                  <a:srgbClr val="002060"/>
                </a:solidFill>
              </a:rPr>
              <a:t>ст. 22 и </a:t>
            </a:r>
            <a:r>
              <a:rPr lang="ru-RU" sz="2800" b="1" u="sng" dirty="0" smtClean="0">
                <a:solidFill>
                  <a:srgbClr val="002060"/>
                </a:solidFill>
              </a:rPr>
              <a:t>ст. 212 </a:t>
            </a:r>
            <a:r>
              <a:rPr lang="ru-RU" sz="2800" b="1" u="sng" dirty="0">
                <a:solidFill>
                  <a:srgbClr val="002060"/>
                </a:solidFill>
              </a:rPr>
              <a:t>Трудового кодекса РФ</a:t>
            </a:r>
            <a:endParaRPr lang="ru-RU" sz="2800" b="1" i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 descr="https://im0-tub-ru.yandex.net/i?id=01c71e0eb0c31c14d3464a687044dd20-l&amp;n=1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27437" y="2175309"/>
            <a:ext cx="6391175" cy="4259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40366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1" y="288758"/>
            <a:ext cx="11135611" cy="2021305"/>
          </a:xfrm>
        </p:spPr>
        <p:txBody>
          <a:bodyPr>
            <a:normAutofit/>
          </a:bodyPr>
          <a:lstStyle/>
          <a:p>
            <a:pPr algn="ctr"/>
            <a:r>
              <a:rPr lang="ru-RU" b="1" dirty="0"/>
              <a:t>Согласно ст. 22 Трудового кодекса РФ </a:t>
            </a:r>
            <a:r>
              <a:rPr lang="ru-RU" b="1" dirty="0" smtClean="0"/>
              <a:t>права работодателя: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https://1.bp.blogspot.com/-dEzFlv7qcIA/WGzxjNWgGyI/AAAAAAAABig/ztxoozH8TcUunNGA18JjGlsmS_ZwSyFGgCLcB/s1600/Lowongan-Kerja-General-Manager-Hote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68494" y="1867290"/>
            <a:ext cx="8112526" cy="4649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76283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1" y="231005"/>
            <a:ext cx="11000857" cy="216568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/>
              <a:t>права работодателя</a:t>
            </a:r>
            <a:r>
              <a:rPr lang="ru-RU" sz="3200" b="1" dirty="0" smtClean="0"/>
              <a:t>:</a:t>
            </a:r>
            <a:br>
              <a:rPr lang="ru-RU" sz="3200" b="1" dirty="0" smtClean="0"/>
            </a:br>
            <a:r>
              <a:rPr lang="ru-RU" sz="3200" b="1" dirty="0" smtClean="0"/>
              <a:t>ст. 22 Трудового кодекса РФ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1" y="1491916"/>
            <a:ext cx="11202989" cy="16555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Заключать</a:t>
            </a:r>
            <a:r>
              <a:rPr lang="ru-RU" sz="2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изменять и расторгать трудовые договоры с работниками в порядке и на условиях, которые установлены Трудовым кодексом РФ, иными федеральными законами</a:t>
            </a:r>
            <a:r>
              <a:rPr lang="ru-RU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</a:t>
            </a:r>
          </a:p>
        </p:txBody>
      </p:sp>
      <p:pic>
        <p:nvPicPr>
          <p:cNvPr id="2050" name="Picture 2" descr="https://static.tildacdn.com/tild6537-3431-4439-b139-313432336566/_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5726" y="3147461"/>
            <a:ext cx="5562650" cy="3377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30433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1" y="231005"/>
            <a:ext cx="11000857" cy="216568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/>
              <a:t>права работодателя</a:t>
            </a:r>
            <a:r>
              <a:rPr lang="ru-RU" sz="3200" b="1" dirty="0" smtClean="0"/>
              <a:t>:</a:t>
            </a:r>
            <a:br>
              <a:rPr lang="ru-RU" sz="3200" b="1" dirty="0" smtClean="0"/>
            </a:br>
            <a:r>
              <a:rPr lang="ru-RU" sz="3200" b="1" dirty="0" smtClean="0"/>
              <a:t>ст. 22 Трудового кодекса РФ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1491916"/>
            <a:ext cx="11202988" cy="16555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Поощрять 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работников за добросовестный эффективный труд</a:t>
            </a:r>
            <a:endParaRPr lang="ru-RU" sz="24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 descr="https://img-s3.onedio.com/id-5ab94e6602faecd126b6d675/rev-0/raw/s-55f88c238a579808a8bf8868b0eea5d921ff334f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6717" y="2922311"/>
            <a:ext cx="5119823" cy="3414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i.mycdn.me/i?r=AzEPZsRbOZEKgBhR0XGMT1RkH1SEUw0k1NA5EAOiXQ2EdqaKTM5SRkZCeTgDn6uOyic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83680" y="2849078"/>
            <a:ext cx="5101388" cy="3330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9374067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240</TotalTime>
  <Words>683</Words>
  <Application>Microsoft Office PowerPoint</Application>
  <PresentationFormat>Широкоэкранный</PresentationFormat>
  <Paragraphs>75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8" baseType="lpstr">
      <vt:lpstr>Century Gothic</vt:lpstr>
      <vt:lpstr>Wingdings 3</vt:lpstr>
      <vt:lpstr>Сектор</vt:lpstr>
      <vt:lpstr>ТЕМА Обязанности и права работодателя в сфере охраны труда</vt:lpstr>
      <vt:lpstr>Повторим</vt:lpstr>
      <vt:lpstr>Охрана труда состоит из следующих разделов:</vt:lpstr>
      <vt:lpstr>Презентация PowerPoint</vt:lpstr>
      <vt:lpstr>ТЕМА Обязанности и права работодателя в сфере охраны труда</vt:lpstr>
      <vt:lpstr> </vt:lpstr>
      <vt:lpstr>Согласно ст. 22 Трудового кодекса РФ права работодателя: </vt:lpstr>
      <vt:lpstr>права работодателя: ст. 22 Трудового кодекса РФ </vt:lpstr>
      <vt:lpstr>права работодателя: ст. 22 Трудового кодекса РФ </vt:lpstr>
      <vt:lpstr>права работодателя: ст. 22 Трудового кодекса РФ </vt:lpstr>
      <vt:lpstr>права работодателя: ст. 22 Трудового кодекса РФ </vt:lpstr>
      <vt:lpstr>Согласно ст. 212 Трудового кодекса РФ  обязанности работодателя в сфере охраны труда: </vt:lpstr>
      <vt:lpstr>обязанности работодателя: ст. 212 Трудового кодекса РФ </vt:lpstr>
      <vt:lpstr>обязанности работодателя: ст. 212 Трудового кодекса РФ </vt:lpstr>
      <vt:lpstr>обязанности работодателя: ст. 212 Трудового кодекса РФ </vt:lpstr>
      <vt:lpstr>обязанности работодателя: ст. 212 Трудового кодекса РФ </vt:lpstr>
      <vt:lpstr>обязанности работодателя: ст. 212 Трудового кодекса РФ </vt:lpstr>
      <vt:lpstr>обязанности работодателя: ст. 212 Трудового кодекса РФ </vt:lpstr>
      <vt:lpstr>обязанности работодателя: ст. 212 Трудового кодекса РФ </vt:lpstr>
      <vt:lpstr>обязанности работодателя: ст. 212 Трудового кодекса РФ </vt:lpstr>
      <vt:lpstr>обязанности работодателя: ст. 212 Трудового кодекса РФ </vt:lpstr>
      <vt:lpstr>обязанности работодателя: ст. 212 Трудового кодекса РФ </vt:lpstr>
      <vt:lpstr>обязанности работодателя: ст. 212 Трудового кодекса РФ </vt:lpstr>
      <vt:lpstr>обязанности работодателя: ст. 212 Трудового кодекса РФ 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Задачи системы охраны труда</dc:title>
  <dc:creator>Снежана</dc:creator>
  <cp:lastModifiedBy>Снежана</cp:lastModifiedBy>
  <cp:revision>25</cp:revision>
  <dcterms:created xsi:type="dcterms:W3CDTF">2020-11-17T16:50:07Z</dcterms:created>
  <dcterms:modified xsi:type="dcterms:W3CDTF">2020-11-28T19:27:01Z</dcterms:modified>
</cp:coreProperties>
</file>