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61" r:id="rId3"/>
    <p:sldId id="266" r:id="rId4"/>
    <p:sldId id="265" r:id="rId5"/>
    <p:sldId id="264" r:id="rId6"/>
    <p:sldId id="263" r:id="rId7"/>
    <p:sldId id="268" r:id="rId8"/>
    <p:sldId id="260" r:id="rId9"/>
    <p:sldId id="262" r:id="rId10"/>
    <p:sldId id="258" r:id="rId11"/>
    <p:sldId id="267" r:id="rId12"/>
    <p:sldId id="259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дмин" initials="А" lastIdx="1" clrIdx="0">
    <p:extLst>
      <p:ext uri="{19B8F6BF-5375-455C-9EA6-DF929625EA0E}">
        <p15:presenceInfo xmlns:p15="http://schemas.microsoft.com/office/powerpoint/2012/main" userId="Админ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343" autoAdjust="0"/>
  </p:normalViewPr>
  <p:slideViewPr>
    <p:cSldViewPr snapToGrid="0">
      <p:cViewPr varScale="1">
        <p:scale>
          <a:sx n="69" d="100"/>
          <a:sy n="69" d="100"/>
        </p:scale>
        <p:origin x="78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1-28T20:22:46.028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FB8B-6E9C-4710-87D5-D150CF6FAAB8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5D67-DFAF-405C-B325-5F77F9C62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163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FB8B-6E9C-4710-87D5-D150CF6FAAB8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5D67-DFAF-405C-B325-5F77F9C62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625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FB8B-6E9C-4710-87D5-D150CF6FAAB8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5D67-DFAF-405C-B325-5F77F9C629A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4566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FB8B-6E9C-4710-87D5-D150CF6FAAB8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5D67-DFAF-405C-B325-5F77F9C62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427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FB8B-6E9C-4710-87D5-D150CF6FAAB8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5D67-DFAF-405C-B325-5F77F9C629A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77767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FB8B-6E9C-4710-87D5-D150CF6FAAB8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5D67-DFAF-405C-B325-5F77F9C62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379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FB8B-6E9C-4710-87D5-D150CF6FAAB8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5D67-DFAF-405C-B325-5F77F9C62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776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FB8B-6E9C-4710-87D5-D150CF6FAAB8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5D67-DFAF-405C-B325-5F77F9C62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053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FB8B-6E9C-4710-87D5-D150CF6FAAB8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5D67-DFAF-405C-B325-5F77F9C62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413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FB8B-6E9C-4710-87D5-D150CF6FAAB8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5D67-DFAF-405C-B325-5F77F9C62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859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FB8B-6E9C-4710-87D5-D150CF6FAAB8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5D67-DFAF-405C-B325-5F77F9C62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609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FB8B-6E9C-4710-87D5-D150CF6FAAB8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5D67-DFAF-405C-B325-5F77F9C62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22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FB8B-6E9C-4710-87D5-D150CF6FAAB8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5D67-DFAF-405C-B325-5F77F9C62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712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FB8B-6E9C-4710-87D5-D150CF6FAAB8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5D67-DFAF-405C-B325-5F77F9C62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989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FB8B-6E9C-4710-87D5-D150CF6FAAB8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5D67-DFAF-405C-B325-5F77F9C62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955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FB8B-6E9C-4710-87D5-D150CF6FAAB8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5D67-DFAF-405C-B325-5F77F9C62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266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DFB8B-6E9C-4710-87D5-D150CF6FAAB8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66365D67-DFAF-405C-B325-5F77F9C62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168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27633">
            <a:off x="9740536" y="4626838"/>
            <a:ext cx="2420983" cy="22311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8537" y="1319349"/>
            <a:ext cx="7863214" cy="1647270"/>
          </a:xfrm>
        </p:spPr>
        <p:txBody>
          <a:bodyPr/>
          <a:lstStyle/>
          <a:p>
            <a:pPr algn="ctr"/>
            <a:r>
              <a:rPr lang="ru-RU" dirty="0" smtClean="0"/>
              <a:t>Презентация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63821" y="2626502"/>
            <a:ext cx="7766936" cy="1333378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Развитие речи с помощью художественно – эстетического развития во 2-ой младшей группе.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78473">
            <a:off x="144100" y="381137"/>
            <a:ext cx="2428875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53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4304" y="1"/>
            <a:ext cx="4297680" cy="32232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4367" y="1"/>
            <a:ext cx="3197633" cy="42635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23"/>
            <a:ext cx="3612688" cy="42554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8425" y="2587052"/>
            <a:ext cx="3449437" cy="427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941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4900" y="139337"/>
            <a:ext cx="8596668" cy="6444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PT Sans"/>
                <a:ea typeface="+mn-ea"/>
                <a:cs typeface="+mn-cs"/>
              </a:rPr>
              <a:t>Рисование </a:t>
            </a:r>
            <a:r>
              <a:rPr lang="ru-RU" sz="4000" dirty="0">
                <a:latin typeface="PT Sans"/>
                <a:ea typeface="+mn-ea"/>
                <a:cs typeface="+mn-cs"/>
              </a:rPr>
              <a:t>пластилином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7017" y="783771"/>
            <a:ext cx="11090366" cy="587828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333333"/>
                </a:solidFill>
                <a:latin typeface="arial" panose="020B0604020202020204" pitchFamily="34" charset="0"/>
              </a:rPr>
              <a:t>Работа с пластилином благотворно влияет на нервную систему. Именно поэтому возбудимым, шумным и активным детям часто рекомендуют заниматься лепкой. Дети становятся более организованными, целеустремленными, вырабатывается усидчивость, самодисциплина</a:t>
            </a:r>
            <a:r>
              <a:rPr lang="ru-RU" sz="2400" dirty="0" smtClean="0">
                <a:solidFill>
                  <a:srgbClr val="333333"/>
                </a:solidFill>
                <a:latin typeface="arial" panose="020B0604020202020204" pitchFamily="34" charset="0"/>
              </a:rPr>
              <a:t>.</a:t>
            </a:r>
            <a:r>
              <a:rPr lang="ru-RU" sz="2400" dirty="0">
                <a:solidFill>
                  <a:srgbClr val="333333"/>
                </a:solidFill>
                <a:latin typeface="arial" panose="020B0604020202020204" pitchFamily="34" charset="0"/>
              </a:rPr>
              <a:t> В интересной игровой форме обогащается и словарь детей. В процессе обыгрывания сюжета и выполнения практических действий с пластилином ведётся непрерывный разговор с детьми. Это стимулирует их речевую активность, вызывает речевое подражание, формирование и активизации словаря, пониманию ребенком речи окружающих</a:t>
            </a:r>
            <a:r>
              <a:rPr lang="ru-RU" sz="2400" dirty="0" smtClean="0">
                <a:solidFill>
                  <a:srgbClr val="333333"/>
                </a:solidFill>
                <a:latin typeface="arial" panose="020B0604020202020204" pitchFamily="34" charset="0"/>
              </a:rPr>
              <a:t>.</a:t>
            </a:r>
            <a:r>
              <a:rPr lang="ru-RU" sz="2400" dirty="0">
                <a:solidFill>
                  <a:srgbClr val="333333"/>
                </a:solidFill>
                <a:latin typeface="arial" panose="020B0604020202020204" pitchFamily="34" charset="0"/>
              </a:rPr>
              <a:t> Работа с пластилином в большей мере, чем рисование или аппликация развивает и совершенствует природное чувство осязание обеих рук, движения становятся более согласованными, активное действие которых ведёт к более точной передачи формы</a:t>
            </a:r>
            <a:r>
              <a:rPr lang="ru-RU" sz="2400" dirty="0" smtClean="0">
                <a:solidFill>
                  <a:srgbClr val="333333"/>
                </a:solidFill>
                <a:latin typeface="arial" panose="020B0604020202020204" pitchFamily="34" charset="0"/>
              </a:rPr>
              <a:t>.</a:t>
            </a:r>
            <a:r>
              <a:rPr lang="ru-RU" sz="2400" dirty="0">
                <a:solidFill>
                  <a:srgbClr val="333333"/>
                </a:solidFill>
                <a:latin typeface="arial" panose="020B0604020202020204" pitchFamily="34" charset="0"/>
              </a:rPr>
              <a:t> Лепка объемных фигур </a:t>
            </a:r>
            <a:r>
              <a:rPr lang="ru-RU" sz="2400" dirty="0" smtClean="0">
                <a:solidFill>
                  <a:srgbClr val="333333"/>
                </a:solidFill>
                <a:latin typeface="arial" panose="020B0604020202020204" pitchFamily="34" charset="0"/>
              </a:rPr>
              <a:t>- это </a:t>
            </a:r>
            <a:r>
              <a:rPr lang="ru-RU" sz="2400" dirty="0">
                <a:solidFill>
                  <a:srgbClr val="333333"/>
                </a:solidFill>
                <a:latin typeface="arial" panose="020B0604020202020204" pitchFamily="34" charset="0"/>
              </a:rPr>
              <a:t>одна из эффективных форм развития мелкой моторики рук у дошкольников, что непосредственно влияет на развитие речи и мышления.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8961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461760" cy="48463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286" y="2122714"/>
            <a:ext cx="6313714" cy="4735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28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354940" cy="3936274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/>
              <a:t>Спасибо за внимание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028694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Актуальность.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19349"/>
            <a:ext cx="11392746" cy="55386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383838"/>
                </a:solidFill>
                <a:latin typeface="Open Sans"/>
              </a:rPr>
              <a:t>Развитие </a:t>
            </a:r>
            <a:r>
              <a:rPr lang="ru-RU" sz="2400" dirty="0">
                <a:solidFill>
                  <a:srgbClr val="383838"/>
                </a:solidFill>
                <a:latin typeface="Open Sans"/>
              </a:rPr>
              <a:t>связной речи – одна из основных и главных задач детского сада. В последнее время дети стали меньше общаться со взрослыми и сверстниками. В основном дети заняты компьютером и телевизором. Речь детей плохо развита. Они не умеют вести диалог, составлять рассказы, плохо пересказывают. В настоящее время в связи с вступлением ФГОС, особую актуальность приобретает проблема развития речи детей дошкольного возраста. Развития связной речи ребенка является важнейшим условием его полноценного речевого и общего психического развития, поскольку язык и речь выполняют психическую функцию в развитии мышления и речевого общения, в планировании и организации деятельности ребенка, самоорганизации поведения, в формировании социальных </a:t>
            </a:r>
            <a:r>
              <a:rPr lang="ru-RU" sz="2400" dirty="0" smtClean="0">
                <a:solidFill>
                  <a:srgbClr val="383838"/>
                </a:solidFill>
                <a:latin typeface="Open Sans"/>
              </a:rPr>
              <a:t>связей. </a:t>
            </a:r>
            <a:r>
              <a:rPr lang="ru-RU" sz="2400" dirty="0">
                <a:solidFill>
                  <a:srgbClr val="383838"/>
                </a:solidFill>
                <a:latin typeface="Open Sans"/>
              </a:rPr>
              <a:t>Связная речь является важным показателем умственных способностей ребёнка и готовности его к школьному обучению. Поэтому </a:t>
            </a:r>
            <a:r>
              <a:rPr lang="ru-RU" sz="2400" dirty="0" smtClean="0">
                <a:solidFill>
                  <a:srgbClr val="383838"/>
                </a:solidFill>
                <a:latin typeface="Open Sans"/>
              </a:rPr>
              <a:t>тему </a:t>
            </a:r>
            <a:r>
              <a:rPr lang="ru-RU" sz="2400" dirty="0">
                <a:solidFill>
                  <a:srgbClr val="383838"/>
                </a:solidFill>
                <a:latin typeface="Open Sans"/>
              </a:rPr>
              <a:t>по самообразованию считаю актуальной и значимой во все времена.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9509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«Ум ребенка находится на кончиках его пальцев» В.А. Сухомлинский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11209866" cy="4514531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Поэтому в своей работе мы используем разные техники для развития речи детей: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Пальчиковые игры,</a:t>
            </a:r>
            <a:r>
              <a:rPr lang="ru-RU" sz="2400" dirty="0" smtClean="0">
                <a:solidFill>
                  <a:schemeClr val="tx1"/>
                </a:solidFill>
                <a:latin typeface="Open Sans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Open Sans"/>
              </a:rPr>
              <a:t>потешки</a:t>
            </a:r>
            <a:r>
              <a:rPr lang="ru-RU" sz="2400" dirty="0">
                <a:solidFill>
                  <a:schemeClr val="tx1"/>
                </a:solidFill>
                <a:latin typeface="Open Sans"/>
              </a:rPr>
              <a:t>, поговорки, пословицы, загадки.</a:t>
            </a:r>
            <a:r>
              <a:rPr lang="ru-RU" sz="2400" dirty="0">
                <a:solidFill>
                  <a:srgbClr val="383838"/>
                </a:solidFill>
                <a:latin typeface="Open Sans"/>
              </a:rPr>
              <a:t> 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Open Sans"/>
              </a:rPr>
              <a:t>Словесные дидактические игры;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PT Sans"/>
              </a:rPr>
              <a:t>Различная аппликация(из мятой бумаги, комочков, ниток );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PT Sans"/>
              </a:rPr>
              <a:t>конструирование;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PT Sans"/>
              </a:rPr>
              <a:t>рисование пластилином ;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7194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8937"/>
          </a:xfrm>
        </p:spPr>
        <p:txBody>
          <a:bodyPr/>
          <a:lstStyle/>
          <a:p>
            <a:r>
              <a:rPr lang="ru-RU" dirty="0" smtClean="0"/>
              <a:t>Пальчиковые игры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2697" y="1358537"/>
            <a:ext cx="11547566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PT Sans"/>
              </a:rPr>
              <a:t>Если ребенок выполняет упражнение, сопровождая их короткими стихотворными строчками, то его речь становится более </a:t>
            </a:r>
            <a:r>
              <a:rPr lang="ru-RU" sz="2200" dirty="0" smtClean="0">
                <a:latin typeface="PT Sans"/>
              </a:rPr>
              <a:t>четкой. </a:t>
            </a:r>
            <a:r>
              <a:rPr lang="ru-RU" sz="2200" dirty="0">
                <a:latin typeface="PT Sans"/>
              </a:rPr>
              <a:t>Развивается память </a:t>
            </a:r>
            <a:r>
              <a:rPr lang="ru-RU" sz="2200" dirty="0" smtClean="0">
                <a:latin typeface="PT Sans"/>
              </a:rPr>
              <a:t>, </a:t>
            </a:r>
            <a:r>
              <a:rPr lang="ru-RU" sz="2200" dirty="0">
                <a:latin typeface="PT Sans"/>
              </a:rPr>
              <a:t>так как </a:t>
            </a:r>
            <a:r>
              <a:rPr lang="ru-RU" sz="2200" dirty="0" smtClean="0">
                <a:latin typeface="PT Sans"/>
              </a:rPr>
              <a:t>ребенок </a:t>
            </a:r>
            <a:r>
              <a:rPr lang="ru-RU" sz="2200" dirty="0">
                <a:latin typeface="PT Sans"/>
              </a:rPr>
              <a:t>учится запоминать определенные положения рук и последовательность движений. У малыша развиваются воображение и фантазия</a:t>
            </a:r>
            <a:r>
              <a:rPr lang="ru-RU" sz="2200" dirty="0" smtClean="0">
                <a:latin typeface="PT Sans"/>
              </a:rPr>
              <a:t>.</a:t>
            </a:r>
            <a:r>
              <a:rPr lang="ru-RU" sz="2200" dirty="0">
                <a:latin typeface="PT Sans"/>
              </a:rPr>
              <a:t> В результате освоения всех упражнений кисти рук и пальцы приобретают хорошую подвижность и гибкость, а это в дальнейшем обеспечит овладение навыком письма</a:t>
            </a:r>
            <a:r>
              <a:rPr lang="ru-RU" sz="2200" dirty="0" smtClean="0">
                <a:latin typeface="PT Sans"/>
              </a:rPr>
              <a:t>.</a:t>
            </a:r>
            <a:r>
              <a:rPr lang="ru-RU" sz="2200" dirty="0">
                <a:latin typeface="PT Sans"/>
              </a:rPr>
              <a:t> Такие пальчиковые игры, сопровождаемые речью, превращаются в своеобразные маленькие спектакли. Со слов взрослых дети могут многое запомнить и воспроизвести, только текст надо несколько раз повторить. Озорные стихи считалки не только позволяют интересно проводить физкультминутки, но и будят детскую фантазию</a:t>
            </a:r>
            <a:r>
              <a:rPr lang="ru-RU" sz="2200" dirty="0" smtClean="0">
                <a:latin typeface="PT Sans"/>
              </a:rPr>
              <a:t>.</a:t>
            </a:r>
            <a:r>
              <a:rPr lang="ru-RU" sz="2200" dirty="0">
                <a:latin typeface="PT Sans"/>
              </a:rPr>
              <a:t> Основная цель пальчиковых игр и упражнений — переключение внимания, улучшение координации и мелкой моторики. Кроме того, при повторении </a:t>
            </a:r>
            <a:r>
              <a:rPr lang="ru-RU" sz="2200" dirty="0" smtClean="0">
                <a:latin typeface="PT Sans"/>
              </a:rPr>
              <a:t>стихотворн</a:t>
            </a:r>
            <a:r>
              <a:rPr lang="ru-RU" sz="2200" dirty="0">
                <a:latin typeface="PT Sans"/>
              </a:rPr>
              <a:t>ы</a:t>
            </a:r>
            <a:r>
              <a:rPr lang="ru-RU" sz="2200" dirty="0" smtClean="0">
                <a:latin typeface="PT Sans"/>
              </a:rPr>
              <a:t>х </a:t>
            </a:r>
            <a:r>
              <a:rPr lang="ru-RU" sz="2200" dirty="0">
                <a:latin typeface="PT Sans"/>
              </a:rPr>
              <a:t>строк и одновременном движении пальцев у детей совершенствует память, способность согласовывать движение и речь. Сочетание добрых стихов и простых массажных приемов дает положительный эффект умственного и физического развития.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071830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53440"/>
          </a:xfrm>
        </p:spPr>
        <p:txBody>
          <a:bodyPr/>
          <a:lstStyle/>
          <a:p>
            <a:r>
              <a:rPr lang="ru-RU" dirty="0" smtClean="0"/>
              <a:t>Словесные дидактические 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131" y="1463040"/>
            <a:ext cx="11678195" cy="530352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200" dirty="0" smtClean="0">
                <a:solidFill>
                  <a:srgbClr val="000000"/>
                </a:solidFill>
                <a:latin typeface="Times New Roman, serif"/>
              </a:rPr>
              <a:t>Главной </a:t>
            </a:r>
            <a:r>
              <a:rPr lang="ru-RU" sz="2200" dirty="0">
                <a:solidFill>
                  <a:srgbClr val="000000"/>
                </a:solidFill>
                <a:latin typeface="Times New Roman, serif"/>
              </a:rPr>
              <a:t>особенностью такой игры является то, что в ней обязательно ставится обучающая задача, которая решается при помощи определенных правил и действий.</a:t>
            </a:r>
            <a:endParaRPr lang="ru-RU" sz="2200" dirty="0">
              <a:solidFill>
                <a:srgbClr val="000000"/>
              </a:solidFill>
              <a:latin typeface="Open Sans"/>
            </a:endParaRPr>
          </a:p>
          <a:p>
            <a:pPr marL="0" indent="0">
              <a:buNone/>
            </a:pPr>
            <a:r>
              <a:rPr lang="ru-RU" sz="2200" dirty="0">
                <a:solidFill>
                  <a:srgbClr val="000000"/>
                </a:solidFill>
                <a:latin typeface="Times New Roman, serif"/>
              </a:rPr>
              <a:t>В дидактических играх на развитие речи основными направлениями будут:</a:t>
            </a:r>
            <a:endParaRPr lang="ru-RU" sz="2200" dirty="0">
              <a:solidFill>
                <a:srgbClr val="000000"/>
              </a:solidFill>
              <a:latin typeface="Open Sans"/>
            </a:endParaRPr>
          </a:p>
          <a:p>
            <a:r>
              <a:rPr lang="ru-RU" sz="2200" dirty="0">
                <a:solidFill>
                  <a:srgbClr val="000000"/>
                </a:solidFill>
                <a:latin typeface="Times New Roman, serif"/>
              </a:rPr>
              <a:t>Обогащение словаря</a:t>
            </a:r>
            <a:endParaRPr lang="ru-RU" sz="2200" dirty="0">
              <a:solidFill>
                <a:srgbClr val="000000"/>
              </a:solidFill>
              <a:latin typeface="Open Sans"/>
            </a:endParaRPr>
          </a:p>
          <a:p>
            <a:r>
              <a:rPr lang="ru-RU" sz="2200" dirty="0">
                <a:solidFill>
                  <a:srgbClr val="000000"/>
                </a:solidFill>
                <a:latin typeface="Times New Roman, serif"/>
              </a:rPr>
              <a:t>Формирование грамматической культуры</a:t>
            </a:r>
            <a:endParaRPr lang="ru-RU" sz="2200" dirty="0">
              <a:solidFill>
                <a:srgbClr val="000000"/>
              </a:solidFill>
              <a:latin typeface="Open Sans"/>
            </a:endParaRPr>
          </a:p>
          <a:p>
            <a:r>
              <a:rPr lang="ru-RU" sz="2200" dirty="0">
                <a:solidFill>
                  <a:srgbClr val="000000"/>
                </a:solidFill>
                <a:latin typeface="Times New Roman, serif"/>
              </a:rPr>
              <a:t>Формирование звуковой культуры</a:t>
            </a:r>
            <a:endParaRPr lang="ru-RU" sz="2200" dirty="0">
              <a:solidFill>
                <a:srgbClr val="000000"/>
              </a:solidFill>
              <a:latin typeface="Open Sans"/>
            </a:endParaRPr>
          </a:p>
          <a:p>
            <a:r>
              <a:rPr lang="ru-RU" sz="2200" dirty="0">
                <a:solidFill>
                  <a:srgbClr val="000000"/>
                </a:solidFill>
                <a:latin typeface="Times New Roman, serif"/>
              </a:rPr>
              <a:t>Оформление связной речи</a:t>
            </a:r>
            <a:endParaRPr lang="ru-RU" sz="2200" dirty="0">
              <a:solidFill>
                <a:srgbClr val="000000"/>
              </a:solidFill>
              <a:latin typeface="Open Sans"/>
            </a:endParaRPr>
          </a:p>
          <a:p>
            <a:pPr marL="0" indent="0">
              <a:buNone/>
            </a:pPr>
            <a:r>
              <a:rPr lang="ru-RU" sz="2200" dirty="0">
                <a:solidFill>
                  <a:srgbClr val="000000"/>
                </a:solidFill>
                <a:latin typeface="Times New Roman, serif"/>
              </a:rPr>
              <a:t>Ежедневные, грамотно организованные, дидактические игры:</a:t>
            </a:r>
            <a:endParaRPr lang="ru-RU" sz="2200" dirty="0">
              <a:solidFill>
                <a:srgbClr val="000000"/>
              </a:solidFill>
              <a:latin typeface="Open Sans"/>
            </a:endParaRPr>
          </a:p>
          <a:p>
            <a:r>
              <a:rPr lang="ru-RU" sz="2200" dirty="0">
                <a:solidFill>
                  <a:srgbClr val="000000"/>
                </a:solidFill>
                <a:latin typeface="Open Sans"/>
              </a:rPr>
              <a:t> </a:t>
            </a:r>
            <a:r>
              <a:rPr lang="ru-RU" sz="2200" dirty="0">
                <a:solidFill>
                  <a:srgbClr val="000000"/>
                </a:solidFill>
                <a:latin typeface="Times New Roman, serif"/>
              </a:rPr>
              <a:t>Значительно увеличивают словарный запас;</a:t>
            </a:r>
            <a:endParaRPr lang="ru-RU" sz="2200" dirty="0">
              <a:solidFill>
                <a:srgbClr val="000000"/>
              </a:solidFill>
              <a:latin typeface="Open Sans"/>
            </a:endParaRPr>
          </a:p>
          <a:p>
            <a:r>
              <a:rPr lang="ru-RU" sz="2200" dirty="0">
                <a:solidFill>
                  <a:srgbClr val="000000"/>
                </a:solidFill>
                <a:latin typeface="Open Sans"/>
              </a:rPr>
              <a:t> </a:t>
            </a:r>
            <a:r>
              <a:rPr lang="ru-RU" sz="2200" dirty="0">
                <a:solidFill>
                  <a:srgbClr val="000000"/>
                </a:solidFill>
                <a:latin typeface="Times New Roman, serif"/>
              </a:rPr>
              <a:t>Способствуют развитию связной речи;</a:t>
            </a:r>
            <a:endParaRPr lang="ru-RU" sz="2200" dirty="0">
              <a:solidFill>
                <a:srgbClr val="000000"/>
              </a:solidFill>
              <a:latin typeface="Open Sans"/>
            </a:endParaRPr>
          </a:p>
          <a:p>
            <a:r>
              <a:rPr lang="ru-RU" sz="2200" dirty="0">
                <a:solidFill>
                  <a:srgbClr val="000000"/>
                </a:solidFill>
                <a:latin typeface="Open Sans"/>
              </a:rPr>
              <a:t> </a:t>
            </a:r>
            <a:r>
              <a:rPr lang="ru-RU" sz="2200" dirty="0">
                <a:solidFill>
                  <a:srgbClr val="000000"/>
                </a:solidFill>
                <a:latin typeface="Times New Roman, serif"/>
              </a:rPr>
              <a:t>Учат составлять рассказ;</a:t>
            </a:r>
            <a:endParaRPr lang="ru-RU" sz="2200" dirty="0">
              <a:solidFill>
                <a:srgbClr val="000000"/>
              </a:solidFill>
              <a:latin typeface="Open Sans"/>
            </a:endParaRPr>
          </a:p>
          <a:p>
            <a:r>
              <a:rPr lang="ru-RU" sz="2200" dirty="0">
                <a:solidFill>
                  <a:srgbClr val="000000"/>
                </a:solidFill>
                <a:latin typeface="Open Sans"/>
              </a:rPr>
              <a:t> </a:t>
            </a:r>
            <a:r>
              <a:rPr lang="ru-RU" sz="2200" dirty="0">
                <a:solidFill>
                  <a:srgbClr val="000000"/>
                </a:solidFill>
                <a:latin typeface="Times New Roman, serif"/>
              </a:rPr>
              <a:t>Позволяют формировать правильное произношение звуков;</a:t>
            </a:r>
            <a:endParaRPr lang="ru-RU" sz="2200" dirty="0">
              <a:solidFill>
                <a:srgbClr val="000000"/>
              </a:solidFill>
              <a:latin typeface="Open Sans"/>
            </a:endParaRPr>
          </a:p>
          <a:p>
            <a:r>
              <a:rPr lang="ru-RU" sz="2200" dirty="0">
                <a:solidFill>
                  <a:srgbClr val="000000"/>
                </a:solidFill>
                <a:latin typeface="Open Sans"/>
              </a:rPr>
              <a:t> </a:t>
            </a:r>
            <a:r>
              <a:rPr lang="ru-RU" sz="2200" dirty="0">
                <a:solidFill>
                  <a:srgbClr val="000000"/>
                </a:solidFill>
                <a:latin typeface="Times New Roman, serif"/>
              </a:rPr>
              <a:t>Учат подбирать нужные слова в зависимости от ситуации.</a:t>
            </a:r>
            <a:endParaRPr lang="ru-RU" sz="2200" dirty="0">
              <a:solidFill>
                <a:srgbClr val="000000"/>
              </a:solidFill>
              <a:latin typeface="Open Sans"/>
            </a:endParaRPr>
          </a:p>
          <a:p>
            <a:pPr marL="0" indent="0">
              <a:buNone/>
            </a:pPr>
            <a:r>
              <a:rPr lang="ru-RU" sz="2200" dirty="0">
                <a:solidFill>
                  <a:srgbClr val="000000"/>
                </a:solidFill>
                <a:latin typeface="Times New Roman, serif"/>
              </a:rPr>
              <a:t>Такой вид игр позволяет ребенку расширить знания об окружающем мире.</a:t>
            </a:r>
            <a:endParaRPr lang="ru-RU" sz="2200" dirty="0">
              <a:solidFill>
                <a:srgbClr val="000000"/>
              </a:solidFill>
              <a:latin typeface="Open Sans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288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818606"/>
            <a:ext cx="8596668" cy="709749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Аппликация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024744"/>
            <a:ext cx="11000861" cy="4297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Занимаясь аппликацией, ребенок учится выделять существенные свойства предметов и явлений, устанавливать связи между отдельными предметами и явлениями и отражать их в образной и речевой форме. Занятия аппликацией способствуют решению разных задач речевого развития ребенка, накопление и обогащение его словарного запаса, развитие связанной речи, правильного произношения, умение описывать увиденное, рассказывать о созданном изображении. Занятия аппликацией одновременно являются и занятиями по развитию речи. Хорошо, когда ребенок видит красоту и разнообразие окружающего нас мира. Но еще лучше, если он не только замечает эту красоту, но и творит ее. 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17311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8368" y="99136"/>
            <a:ext cx="4846318" cy="36347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644" y="155576"/>
            <a:ext cx="4695812" cy="35218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32776" y="3288050"/>
            <a:ext cx="3033269" cy="404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279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8909" y="875212"/>
            <a:ext cx="6233091" cy="492441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039" y="9144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563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843" y="152400"/>
            <a:ext cx="8596668" cy="618309"/>
          </a:xfrm>
        </p:spPr>
        <p:txBody>
          <a:bodyPr>
            <a:normAutofit fontScale="90000"/>
          </a:bodyPr>
          <a:lstStyle/>
          <a:p>
            <a:pPr marL="342900" lvl="0" indent="-342900" algn="ctr">
              <a:spcBef>
                <a:spcPts val="1000"/>
              </a:spcBef>
            </a:pPr>
            <a:r>
              <a:rPr lang="ru-RU" sz="4000" dirty="0" smtClean="0">
                <a:latin typeface="PT Sans"/>
                <a:ea typeface="+mn-ea"/>
                <a:cs typeface="+mn-cs"/>
              </a:rPr>
              <a:t>Конструирование</a:t>
            </a:r>
            <a:r>
              <a:rPr lang="ru-RU" sz="4000" dirty="0">
                <a:latin typeface="PT Sans"/>
                <a:ea typeface="+mn-ea"/>
                <a:cs typeface="+mn-cs"/>
              </a:rPr>
              <a:t/>
            </a:r>
            <a:br>
              <a:rPr lang="ru-RU" sz="4000" dirty="0">
                <a:latin typeface="PT Sans"/>
                <a:ea typeface="+mn-ea"/>
                <a:cs typeface="+mn-cs"/>
              </a:rPr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70709"/>
            <a:ext cx="11144552" cy="59697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rgbClr val="333333"/>
                </a:solidFill>
                <a:latin typeface="Arial" panose="020B0604020202020204" pitchFamily="34" charset="0"/>
              </a:rPr>
              <a:t>Конструирование, может 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быть </a:t>
            </a:r>
            <a:r>
              <a:rPr lang="ru-RU" sz="2000" dirty="0" smtClean="0">
                <a:solidFill>
                  <a:srgbClr val="333333"/>
                </a:solidFill>
                <a:latin typeface="Arial" panose="020B0604020202020204" pitchFamily="34" charset="0"/>
              </a:rPr>
              <a:t>использовано 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в самых различных </a:t>
            </a:r>
            <a:r>
              <a:rPr lang="ru-RU" sz="2000" dirty="0" smtClean="0">
                <a:solidFill>
                  <a:srgbClr val="333333"/>
                </a:solidFill>
                <a:latin typeface="Arial" panose="020B0604020202020204" pitchFamily="34" charset="0"/>
              </a:rPr>
              <a:t>направлениях: 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в развитии зрительного и слухового внимания, мелкой моторики, в совершенствовании пространственных представлений, в развитии грамматического строя речи, а значит и увеличении словарного запаса детей</a:t>
            </a:r>
            <a:r>
              <a:rPr lang="ru-RU" sz="2000" dirty="0" smtClean="0">
                <a:solidFill>
                  <a:srgbClr val="333333"/>
                </a:solidFill>
                <a:latin typeface="Arial" panose="020B0604020202020204" pitchFamily="34" charset="0"/>
              </a:rPr>
              <a:t>.</a:t>
            </a: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</a:rPr>
              <a:t> Для развития пространственных представлений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 используются и другие виды конструирования: оригами, аппликация, и </a:t>
            </a:r>
            <a:r>
              <a:rPr lang="ru-RU" sz="2000" dirty="0" smtClean="0">
                <a:solidFill>
                  <a:srgbClr val="333333"/>
                </a:solidFill>
                <a:latin typeface="Arial" panose="020B0604020202020204" pitchFamily="34" charset="0"/>
              </a:rPr>
              <a:t>др. При 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конструировании ребёнок </a:t>
            </a:r>
            <a:r>
              <a:rPr lang="ru-RU" sz="2000" dirty="0" smtClean="0">
                <a:solidFill>
                  <a:srgbClr val="333333"/>
                </a:solidFill>
                <a:latin typeface="Arial" panose="020B0604020202020204" pitchFamily="34" charset="0"/>
              </a:rPr>
              <a:t>лучше усваивает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 </a:t>
            </a: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</a:rPr>
              <a:t>представления о величине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 предметов: длинный – короткий, узкий – широкий, низкий – </a:t>
            </a:r>
            <a:r>
              <a:rPr lang="ru-RU" sz="2000" dirty="0" smtClean="0">
                <a:solidFill>
                  <a:srgbClr val="333333"/>
                </a:solidFill>
                <a:latin typeface="Arial" panose="020B0604020202020204" pitchFamily="34" charset="0"/>
              </a:rPr>
              <a:t>высокий. Часто 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дети понимают эти значения, но в собственной речи пользуются лишь словами «большой – маленький», поэтому в конструктивной деятельности используется описательный элемент, например, сравнение двух </a:t>
            </a:r>
            <a:r>
              <a:rPr lang="ru-RU" sz="2000" dirty="0" smtClean="0">
                <a:solidFill>
                  <a:srgbClr val="333333"/>
                </a:solidFill>
                <a:latin typeface="Arial" panose="020B0604020202020204" pitchFamily="34" charset="0"/>
              </a:rPr>
              <a:t>построек. Конструирование 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можно использовать и для создания сюжетно-ролевых игр с постройками, где можно широко использовать самые различные </a:t>
            </a: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</a:rPr>
              <a:t>грамматические конструкции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, например, приставочные глаголы: машина к дому подъехала, за дом заехала, дом объехала и так далее по сюжету</a:t>
            </a:r>
            <a:r>
              <a:rPr lang="ru-RU" sz="2000" dirty="0" smtClean="0">
                <a:solidFill>
                  <a:srgbClr val="333333"/>
                </a:solidFill>
                <a:latin typeface="Arial" panose="020B0604020202020204" pitchFamily="34" charset="0"/>
              </a:rPr>
              <a:t>.</a:t>
            </a: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</a:rPr>
              <a:t> Мелкая моторика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 тесно связана с развитием речи, поэтому конструирование из мелких деталей широко используется при коррекции речи: мелкий конструктор LEGO, мозаика, воспроизведение плоских фигур и орнаментов из счетных палочек</a:t>
            </a:r>
            <a:r>
              <a:rPr lang="ru-RU" sz="2000" dirty="0" smtClean="0">
                <a:solidFill>
                  <a:srgbClr val="333333"/>
                </a:solidFill>
                <a:latin typeface="Arial" panose="020B0604020202020204" pitchFamily="34" charset="0"/>
              </a:rPr>
              <a:t>.</a:t>
            </a: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</a:rPr>
              <a:t> Мелкая моторика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 тесно связана с развитием речи, поэтому конструирование из мелких деталей широко используется при коррекции речи: мелкий конструктор LEGO, мозаика, воспроизведение плоских фигур и орнаментов из счетных палочек.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333286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640</TotalTime>
  <Words>681</Words>
  <Application>Microsoft Office PowerPoint</Application>
  <PresentationFormat>Широкоэкранный</PresentationFormat>
  <Paragraphs>34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Arial</vt:lpstr>
      <vt:lpstr>Calibri</vt:lpstr>
      <vt:lpstr>Open Sans</vt:lpstr>
      <vt:lpstr>PT Sans</vt:lpstr>
      <vt:lpstr>Times New Roman</vt:lpstr>
      <vt:lpstr>Times New Roman, serif</vt:lpstr>
      <vt:lpstr>Trebuchet MS</vt:lpstr>
      <vt:lpstr>Wingdings 3</vt:lpstr>
      <vt:lpstr>Аспект</vt:lpstr>
      <vt:lpstr>Презентация  </vt:lpstr>
      <vt:lpstr>Актуальность.</vt:lpstr>
      <vt:lpstr>«Ум ребенка находится на кончиках его пальцев» В.А. Сухомлинский»</vt:lpstr>
      <vt:lpstr>Пальчиковые игры</vt:lpstr>
      <vt:lpstr>Словесные дидактические  игры</vt:lpstr>
      <vt:lpstr>Аппликация</vt:lpstr>
      <vt:lpstr>Презентация PowerPoint</vt:lpstr>
      <vt:lpstr>Презентация PowerPoint</vt:lpstr>
      <vt:lpstr>Конструирование </vt:lpstr>
      <vt:lpstr>Презентация PowerPoint</vt:lpstr>
      <vt:lpstr>Рисование пластилином</vt:lpstr>
      <vt:lpstr>Презентация PowerPoint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Админ</dc:creator>
  <cp:lastModifiedBy>Админ</cp:lastModifiedBy>
  <cp:revision>40</cp:revision>
  <dcterms:created xsi:type="dcterms:W3CDTF">2020-02-08T13:39:56Z</dcterms:created>
  <dcterms:modified xsi:type="dcterms:W3CDTF">2020-11-28T17:27:30Z</dcterms:modified>
</cp:coreProperties>
</file>