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24" r:id="rId2"/>
    <p:sldId id="290" r:id="rId3"/>
    <p:sldId id="291" r:id="rId4"/>
    <p:sldId id="292" r:id="rId5"/>
    <p:sldId id="293" r:id="rId6"/>
    <p:sldId id="261" r:id="rId7"/>
    <p:sldId id="294" r:id="rId8"/>
    <p:sldId id="295" r:id="rId9"/>
    <p:sldId id="298" r:id="rId10"/>
    <p:sldId id="318" r:id="rId11"/>
    <p:sldId id="282" r:id="rId12"/>
    <p:sldId id="302" r:id="rId13"/>
    <p:sldId id="306" r:id="rId14"/>
    <p:sldId id="278" r:id="rId15"/>
    <p:sldId id="311" r:id="rId16"/>
    <p:sldId id="319" r:id="rId17"/>
    <p:sldId id="320" r:id="rId18"/>
    <p:sldId id="279" r:id="rId19"/>
    <p:sldId id="281" r:id="rId20"/>
    <p:sldId id="312" r:id="rId21"/>
    <p:sldId id="314" r:id="rId22"/>
    <p:sldId id="315" r:id="rId23"/>
    <p:sldId id="317" r:id="rId24"/>
    <p:sldId id="321" r:id="rId25"/>
    <p:sldId id="300" r:id="rId26"/>
    <p:sldId id="322" r:id="rId27"/>
    <p:sldId id="307" r:id="rId28"/>
    <p:sldId id="308" r:id="rId29"/>
    <p:sldId id="309" r:id="rId30"/>
    <p:sldId id="310" r:id="rId31"/>
    <p:sldId id="32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046" autoAdjust="0"/>
  </p:normalViewPr>
  <p:slideViewPr>
    <p:cSldViewPr>
      <p:cViewPr>
        <p:scale>
          <a:sx n="78" d="100"/>
          <a:sy n="78" d="100"/>
        </p:scale>
        <p:origin x="-133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B2AA8-F514-4D04-B08E-54F6AA0C8D82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CB274-A20B-433F-A2D8-C3351BEB6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BFC6A-C962-4557-AE4F-FB2AF264C32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4F7CD-67DA-408C-A032-5E1111C9DCA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6361D-CEEA-491E-8BB4-6BF22B674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A%D0%BE%D0%BD%D0%BE%D0%BC%D0%B8%D1%87%D0%B5%D1%81%D0%BA%D0%B8%D0%B9_%D0%BA%D1%80%D0%B8%D0%B7%D0%B8%D1%81" TargetMode="External"/><Relationship Id="rId2" Type="http://schemas.openxmlformats.org/officeDocument/2006/relationships/hyperlink" Target="https://ru.wikipedia.org/wiki/1998_%D0%B3%D0%BE%D0%B4_%D0%B2_%D0%BF%D0%BE%D0%BB%D0%B8%D1%82%D0%B8%D0%BA%D0%B5_%D0%A0%D0%BE%D1%81%D1%81%D0%B8%D0%B8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ru.wikipedia.org/wiki/%D0%A0%D0%BE%D1%81%D1%81%D0%B8%D1%8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Презентация к уроку обществознания</a:t>
            </a:r>
            <a:br>
              <a:rPr lang="ru-RU" sz="3200" b="1" dirty="0" smtClean="0"/>
            </a:br>
            <a:r>
              <a:rPr lang="ru-RU" sz="3200" b="1" dirty="0" smtClean="0"/>
              <a:t> в 11 классе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Виды, причины и последствия инфляции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99535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обществознания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БГО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Макашевской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r"/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Готянская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 algn="r"/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  Причины инфляции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1.Ознакомьтесь с материалами учебника» на стр. 99-100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 Определите  виды инфляции в зависимости от причин, составьте кластер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Приготовьтесь к ответу у доски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Виды инфляции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Ознакомьтесь с  раздаточным материалом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Определите виды инфляции в зависимости от темпа  и составьте ментальную карту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Приготовьтесь к ответу у доски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Антиинфляционная  политика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Ознакомьтесь с материалами учебника на стр. 100-101 (последний абзац)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Определите  направления антиинфляционной политики государства, составьте кластер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Приготовьтесь к ответу у доски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ИНФЛЯЦИИ</a:t>
            </a:r>
            <a:endParaRPr lang="ru-RU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1124744"/>
            <a:ext cx="3888432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 СПРОСА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779912" y="836712"/>
            <a:ext cx="0" cy="720080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51520" y="1916832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Wingdings" pitchFamily="2" charset="2"/>
              <a:buChar char="ü"/>
            </a:pPr>
            <a:r>
              <a:rPr lang="ru-RU" sz="2400" b="1" dirty="0" smtClean="0"/>
              <a:t>увеличение совокупного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спроса</a:t>
            </a:r>
            <a:r>
              <a:rPr lang="ru-RU" sz="2400" b="1" dirty="0" smtClean="0"/>
              <a:t>, который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превышает предложение</a:t>
            </a:r>
            <a:r>
              <a:rPr lang="ru-RU" sz="2400" b="1" dirty="0" smtClean="0"/>
              <a:t>, что ведет к росту цен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400" b="1" dirty="0" smtClean="0"/>
              <a:t>доходы населения, предприятий  растут быстрее реального объема товаров и услуг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</a:rPr>
              <a:t>«Слишком много денег охотятся за слишком малым количеством товаров»</a:t>
            </a:r>
            <a:endParaRPr lang="ru-RU" sz="2400" dirty="0" smtClean="0">
              <a:solidFill>
                <a:srgbClr val="C00000"/>
              </a:solidFill>
            </a:endParaRPr>
          </a:p>
          <a:p>
            <a:pPr marL="361950" indent="-361950">
              <a:buFont typeface="Wingdings" pitchFamily="2" charset="2"/>
              <a:buChar char="ü"/>
            </a:pPr>
            <a:endParaRPr lang="ru-RU" sz="2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6056" y="1124744"/>
            <a:ext cx="3888432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 ИЗДЕРЖЕК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364088" y="836712"/>
            <a:ext cx="0" cy="720080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004048" y="1988840"/>
            <a:ext cx="38884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Wingdings" pitchFamily="2" charset="2"/>
              <a:buChar char="ü"/>
            </a:pPr>
            <a:r>
              <a:rPr lang="ru-RU" sz="2400" b="1" dirty="0" smtClean="0"/>
              <a:t>падение совокупного производства или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издержек производства </a:t>
            </a:r>
            <a:r>
              <a:rPr lang="ru-RU" sz="2400" b="1" dirty="0" smtClean="0"/>
              <a:t>из-за изменения величины налогов на производителя, увеличение заработной платы и 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Определить вид инфляции.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А.С.Пушкин. « Гробовщик»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Адриан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Прохоров обыкновенно был угрюм и задумчив. Он разрешал молчание разве только для того, чтоб журить своих дочерей, когда заставал их без дела глазеющих в окно на прохожих, или чтоб запрашивать за свои произведения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преувеличенную цену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тех, которые имели несчастье (а иногда и удовольствие) в них нуждаться. Итак,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Адриан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сидя под окном и выпивая седьмую чашку чаю, по своему обыкновению был погружен в печальные размышления. Он думал о проливном дожде, который, за неделю тому назад, встретил у самой заставы похороны отставного бригадира. Многие мантии от того сузились, многие шляпы покоробились. Он предвидел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неминуемые расходы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ибо давний запас гробовых нарядов приходил у него в жалкое состояние. Он надеялся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выместить убыток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старой купчихе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Трюхиной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которая уже около года находилась при смерти. 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Трюхина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умирала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Разгуляе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 Прохоров боялся, чтоб ее наследники, несмотря на свое обещание, не поленились послать за ним в такую даль и не сторговались бы с ближайшим подрядчиком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42900"/>
            <a:ext cx="825341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ВИДЫ ИНФЛЯЦИИ</a:t>
            </a:r>
            <a:br>
              <a:rPr lang="ru-RU" sz="4000" smtClean="0"/>
            </a:br>
            <a:r>
              <a:rPr lang="ru-RU" sz="4000" smtClean="0"/>
              <a:t>(</a:t>
            </a:r>
            <a:r>
              <a:rPr lang="ru-RU" sz="2800" smtClean="0"/>
              <a:t>Если критерием выступает темп инфляции</a:t>
            </a:r>
            <a:r>
              <a:rPr lang="ru-RU" sz="4000" smtClean="0"/>
              <a:t> )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68313" y="2276475"/>
            <a:ext cx="2160587" cy="15875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hlinkClick r:id="rId2" action="ppaction://hlinksldjump"/>
              </a:rPr>
              <a:t>Умеренная </a:t>
            </a:r>
            <a:endParaRPr lang="ru-RU" b="1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5219700" y="4221163"/>
            <a:ext cx="2520950" cy="17287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i="1">
                <a:hlinkClick r:id="rId3" action="ppaction://hlinksldjump"/>
              </a:rPr>
              <a:t>Гиперинфляция</a:t>
            </a:r>
            <a:r>
              <a:rPr lang="ru-RU" i="1">
                <a:hlinkClick r:id="rId3" action="ppaction://hlinksldjump"/>
              </a:rPr>
              <a:t> </a:t>
            </a:r>
            <a:r>
              <a:rPr lang="ru-RU">
                <a:hlinkClick r:id="rId3" action="ppaction://hlinksldjump"/>
              </a:rPr>
              <a:t> </a:t>
            </a:r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1547813" y="4221163"/>
            <a:ext cx="2519362" cy="17287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i="1" dirty="0">
                <a:hlinkClick r:id="rId4" action="ppaction://hlinksldjump"/>
              </a:rPr>
              <a:t>Галопирующая</a:t>
            </a:r>
            <a:r>
              <a:rPr lang="ru-RU" i="1" dirty="0">
                <a:hlinkClick r:id="rId4" action="ppaction://hlinksldjump"/>
              </a:rPr>
              <a:t> </a:t>
            </a:r>
            <a:r>
              <a:rPr lang="ru-RU" dirty="0">
                <a:hlinkClick r:id="" action="ppaction://noaction"/>
              </a:rPr>
              <a:t> </a:t>
            </a:r>
            <a:endParaRPr lang="ru-RU" dirty="0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227763" y="2349500"/>
            <a:ext cx="2160587" cy="15875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hlinkClick r:id="rId5" action="ppaction://hlinksldjump"/>
              </a:rPr>
              <a:t>Высокая  </a:t>
            </a:r>
          </a:p>
          <a:p>
            <a:pPr algn="ctr">
              <a:defRPr/>
            </a:pPr>
            <a:r>
              <a:rPr lang="ru-RU" b="1">
                <a:hlinkClick r:id="rId5" action="ppaction://hlinksldjump"/>
              </a:rPr>
              <a:t>инфляция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13319" name="Line 8"/>
          <p:cNvSpPr>
            <a:spLocks noChangeShapeType="1"/>
          </p:cNvSpPr>
          <p:nvPr/>
        </p:nvSpPr>
        <p:spPr bwMode="auto">
          <a:xfrm flipH="1">
            <a:off x="1619250" y="1628775"/>
            <a:ext cx="865188" cy="576263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>
            <a:off x="6659563" y="1628775"/>
            <a:ext cx="935037" cy="6477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H="1">
            <a:off x="2987675" y="1628775"/>
            <a:ext cx="1079500" cy="2592388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>
            <a:off x="4787900" y="1628775"/>
            <a:ext cx="1223963" cy="2592388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2565400"/>
            <a:ext cx="360362" cy="360363"/>
          </a:xfrm>
          <a:prstGeom prst="actionButtonInformation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19925" y="4508500"/>
            <a:ext cx="360363" cy="360363"/>
          </a:xfrm>
          <a:prstGeom prst="actionButtonInformation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48038" y="4508500"/>
            <a:ext cx="360362" cy="360363"/>
          </a:xfrm>
          <a:prstGeom prst="actionButtonInformation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40650" y="2565400"/>
            <a:ext cx="360363" cy="360363"/>
          </a:xfrm>
          <a:prstGeom prst="actionButtonInformation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ИНФЛЯЦИИ НА ПОТРЕБИТЕЛЯ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412776"/>
            <a:ext cx="3960440" cy="129614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ПРОИГРЫВАЮТ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ИНФЛЯЦИИ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1412776"/>
            <a:ext cx="3960440" cy="129614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ВЫИГРЫВАЮТ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ИНФЛЯЦИИ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707904" y="980728"/>
            <a:ext cx="0" cy="115212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20072" y="980728"/>
            <a:ext cx="0" cy="115212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5536" y="2996952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граждане с фиксированным доходом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вкладчики банков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кредиторы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предприниматели (если производство имеет длительный период)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24" y="2996952"/>
            <a:ext cx="403244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работники и предприятия легко увеличивающие свой доход (торговля)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заемщики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/>
              <a:t>правительство (если на прибыль установлена прогрессивная ставка налога)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Небольшая  историческая справка</a:t>
            </a:r>
            <a:br>
              <a:rPr lang="ru-RU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1662году был Медный бунт – первая крупная инфляция.. Пытаясь профинансировать русско-польскую войну, двор Алексея Михайловича стал выпускать дополнительные монеты с понижением содержания серебра, а затем перешли на медные. Результатом стало повышение цен, падение уровня жизни и бунт в Москве.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Во времена Екатерины Великой более активно прошел процесс инфляции, которая инициировала выпуск бумажных денег в России.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3.В Х1Х веке Россия дважды принимала кардинальные меры к сокращению инфляции: в 1839 году в результате которой был выпущен “серебряный рубль» (Денежная реформа Е. Ф. КАНКРИНА.) ; в 1897году, давшая государству “золотой червонец”.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Инфляция в результате Гражданской войны в 1917-1922гг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Гиперинфляция с 1991г  после либерализации цен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Экономический кризис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tooltip="1998 год в политике России"/>
              </a:rPr>
              <a:t>1998 года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России был одним из самых тяжёлых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tooltip="Экономический кризис"/>
              </a:rPr>
              <a:t>экономических кризисов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истории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 tooltip="Россия"/>
              </a:rPr>
              <a:t>России</a:t>
            </a:r>
            <a:r>
              <a:rPr lang="ru-RU" sz="1600" dirty="0" smtClean="0"/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Технический дефолт и обесценивание рубля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C:\Users\User\Desktop\Новая папка\инф\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2" name="Picture 2" descr="C:\Users\User\Desktop\Новая папка\инф\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БОРЬБЫ С ИНФЛЯЦИЕЙ</a:t>
            </a:r>
            <a:b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(всегда будут комплексными)</a:t>
            </a:r>
            <a:endParaRPr lang="ru-RU" sz="31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4249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АНТИИНФЛЯЦИОННАЯ ПОЛИТИКА</a:t>
            </a:r>
            <a:r>
              <a:rPr lang="ru-RU" sz="2400" b="1" dirty="0"/>
              <a:t> </a:t>
            </a:r>
            <a:r>
              <a:rPr lang="ru-RU" sz="2400" b="1" dirty="0" smtClean="0"/>
              <a:t>- </a:t>
            </a:r>
            <a:r>
              <a:rPr lang="ru-RU" sz="2400" b="1" dirty="0"/>
              <a:t>комплекс мер по государственному урегулированию экономики, направленный на борьбу с инфляцией.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ДЕФЛЯЦИОННАЯ ПОЛИТИКА</a:t>
            </a:r>
            <a:r>
              <a:rPr lang="ru-RU" sz="2400" b="1" dirty="0"/>
              <a:t> </a:t>
            </a:r>
            <a:r>
              <a:rPr lang="ru-RU" sz="2400" b="1" dirty="0" smtClean="0"/>
              <a:t>- снижение цен и увеличение покупательной способности денег.</a:t>
            </a:r>
            <a:endParaRPr lang="ru-RU" sz="2400" b="1" dirty="0"/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ДОХОДОВ</a:t>
            </a:r>
            <a:r>
              <a:rPr lang="ru-RU" sz="2400" b="1" dirty="0"/>
              <a:t> </a:t>
            </a:r>
            <a:r>
              <a:rPr lang="ru-RU" sz="2400" b="1" dirty="0" smtClean="0"/>
              <a:t>- </a:t>
            </a:r>
            <a:r>
              <a:rPr lang="ru-RU" sz="2400" b="1" dirty="0"/>
              <a:t>предполагает параллельный контроль за ценами и заработной платой, путем полного их замораживания</a:t>
            </a:r>
            <a:r>
              <a:rPr lang="ru-RU" sz="2400" b="1" dirty="0" smtClean="0"/>
              <a:t>.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61950" indent="-361950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ДЕНЕЖНАЯ РЕФОРМА</a:t>
            </a:r>
            <a:r>
              <a:rPr lang="ru-RU" sz="2400" b="1" dirty="0" smtClean="0"/>
              <a:t> - полная или частичная преобразование денежной системы, проводимое государством с целью упорядочивания и укрепление мер по государственному регулированию.</a:t>
            </a: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412776"/>
            <a:ext cx="4104456" cy="525658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ШОКОВАЯ ТЕРАПИЯ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</a:t>
            </a:r>
            <a:r>
              <a:rPr lang="ru-RU" sz="2400" dirty="0" err="1" smtClean="0"/>
              <a:t>супербыстрый</a:t>
            </a:r>
            <a:r>
              <a:rPr lang="ru-RU" sz="2400" dirty="0" smtClean="0"/>
              <a:t> переход </a:t>
            </a:r>
          </a:p>
          <a:p>
            <a:pPr algn="ctr"/>
            <a:r>
              <a:rPr lang="ru-RU" sz="2400" dirty="0" smtClean="0"/>
              <a:t>к рыночным отношениям, свободному ценообразованию, </a:t>
            </a:r>
          </a:p>
          <a:p>
            <a:pPr algn="ctr"/>
            <a:r>
              <a:rPr lang="ru-RU" sz="2400" dirty="0" smtClean="0"/>
              <a:t>отказе государства </a:t>
            </a:r>
          </a:p>
          <a:p>
            <a:pPr algn="ctr"/>
            <a:r>
              <a:rPr lang="ru-RU" sz="2400" dirty="0" smtClean="0"/>
              <a:t>от регулирования цен </a:t>
            </a:r>
          </a:p>
          <a:p>
            <a:pPr algn="ctr"/>
            <a:r>
              <a:rPr lang="ru-RU" sz="2400" dirty="0" smtClean="0"/>
              <a:t>и поддержки «слабых» производителей. </a:t>
            </a:r>
          </a:p>
          <a:p>
            <a:pPr algn="ctr"/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КАТАСТРОФИЧЕСКОЕ СНИЖЕНИЕ ЖИЗНЕННОГО УРОВНЯ НАСЕЛЕНИЯ.</a:t>
            </a:r>
            <a:endParaRPr lang="ru-RU" sz="2400" dirty="0"/>
          </a:p>
        </p:txBody>
      </p:sp>
      <p:pic>
        <p:nvPicPr>
          <p:cNvPr id="44036" name="Picture 4" descr="http://img-2001-01.photosight.ru/24/13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3909286" cy="5113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860032" y="5733256"/>
            <a:ext cx="3888432" cy="1008112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Егор Тимурович </a:t>
            </a:r>
            <a:r>
              <a:rPr lang="ru-RU" b="1" dirty="0" smtClean="0"/>
              <a:t>Гайдар</a:t>
            </a:r>
          </a:p>
          <a:p>
            <a:pPr algn="ctr"/>
            <a:r>
              <a:rPr lang="ru-RU" sz="1400" b="1" i="1" dirty="0" smtClean="0"/>
              <a:t>Министр финансов и исполняющий обязанности Председателя Правительства РФ в 1991-1992 гг. </a:t>
            </a:r>
            <a:endParaRPr lang="ru-RU" dirty="0"/>
          </a:p>
        </p:txBody>
      </p:sp>
      <p:pic>
        <p:nvPicPr>
          <p:cNvPr id="44034" name="Picture 2" descr="http://upload.wikimedia.org/wikipedia/commons/a/a9/Boris_Yeltsin.jp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420129" cy="5119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860032" y="5805264"/>
            <a:ext cx="3600400" cy="93610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Борис Николаевич Ельцин</a:t>
            </a:r>
          </a:p>
          <a:p>
            <a:pPr algn="ctr"/>
            <a:r>
              <a:rPr lang="ru-RU" sz="1400" b="1" i="1" dirty="0" smtClean="0"/>
              <a:t>Первый президент РФ</a:t>
            </a:r>
          </a:p>
          <a:p>
            <a:pPr algn="ctr"/>
            <a:r>
              <a:rPr lang="ru-RU" sz="1400" b="1" i="1" dirty="0" smtClean="0"/>
              <a:t> (1991-1999) </a:t>
            </a:r>
            <a:endParaRPr lang="ru-RU" dirty="0"/>
          </a:p>
        </p:txBody>
      </p:sp>
      <p:pic>
        <p:nvPicPr>
          <p:cNvPr id="44038" name="Picture 6" descr="http://img3.proshkolu.ru/content/media/pic/std/3000000/2928000/2927464-8c84661e1824cf3a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179512" y="1412776"/>
            <a:ext cx="4176464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40" name="Picture 8" descr="http://sergeskor.dyndns.org/Files/ochered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45" name="Picture 13" descr="C:\Users\Маша\Desktop\Рисунок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2780928"/>
            <a:ext cx="3371850" cy="380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5" grpId="1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obrazdetstva.ru/uploads/posts/2011-06/1308354202_ochered-v-magaz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20688"/>
            <a:ext cx="9143999" cy="4607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267744" y="5373216"/>
            <a:ext cx="4680520" cy="1008112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ПРОДУКТОВОМ МАГАЗИНЕ </a:t>
            </a:r>
          </a:p>
          <a:p>
            <a:pPr algn="ctr"/>
            <a:r>
              <a:rPr lang="ru-RU" b="1" i="1" dirty="0" smtClean="0"/>
              <a:t>(начало 1990-х гг.)</a:t>
            </a:r>
            <a:endParaRPr lang="ru-RU" b="1" i="1" dirty="0"/>
          </a:p>
        </p:txBody>
      </p:sp>
      <p:pic>
        <p:nvPicPr>
          <p:cNvPr id="47108" name="Picture 4" descr="http://gdb.rferl.org/2D60A918-EC17-4CBA-8EBD-297875BB5277_mw1024_n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292080" y="5661248"/>
            <a:ext cx="3528392" cy="1008112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ПОСЛЕ </a:t>
            </a:r>
          </a:p>
          <a:p>
            <a:pPr algn="ctr"/>
            <a:r>
              <a:rPr lang="ru-RU" sz="2000" b="1" dirty="0" smtClean="0"/>
              <a:t>«ШОКОВОЙ ТЕРАПИИ»</a:t>
            </a:r>
            <a:endParaRPr lang="ru-RU" sz="2000" b="1" dirty="0"/>
          </a:p>
        </p:txBody>
      </p:sp>
      <p:pic>
        <p:nvPicPr>
          <p:cNvPr id="47111" name="Picture 7" descr="C:\Users\Маша\Desktop\Empty-Wallet-e12877684928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3800475" cy="2933700"/>
          </a:xfrm>
          <a:prstGeom prst="roundRect">
            <a:avLst>
              <a:gd name="adj" fmla="val 16667"/>
            </a:avLst>
          </a:prstGeom>
          <a:ln w="38100"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Какой смысл обществоведы вкладывают в понятие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банковская система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Привлекая знания обществоведческого курса, составьте два предложения: одно предложение, содержащее информацию о структуре  банковской системы,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одно предложение, раскрывающее любую функцию одного из компонентов  банковской системы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User\Desktop\Новая папка\инф\2813675f452844acb7316dcb4831fb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0" y="-219075"/>
            <a:ext cx="12954000" cy="7296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зависимости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характера проявления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различают следующие виды инфляции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928802"/>
            <a:ext cx="2857520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Открытая —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положительный рост уровня цен в условиях свободных, нерегулируемых государством цен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928802"/>
            <a:ext cx="3000396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Подавленная (скрытая)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усиление товарного дефицита, в условиях жесткого государственного контроля за ценами. Этот вид инфляция имеет место в случае, когда цены устанавливает государство, причем на уровне ниже, чем равновесный рыночный механизм (устанавливаемый по соотношению спроса и предложения на товарном рынке). Главная форма проявления подавленной инфляции –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дефицит товаров.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72198" y="1071546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285984" y="1142984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По степени расхождения роста цен по различным товарным группам</a:t>
            </a:r>
            <a:r>
              <a:rPr lang="ru-RU" sz="2800" dirty="0" smtClean="0">
                <a:solidFill>
                  <a:srgbClr val="C00000"/>
                </a:solidFill>
              </a:rPr>
              <a:t> различают следующие виды инфляции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714620"/>
            <a:ext cx="2857520" cy="37862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Сбалансированная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цены товаров относительно друг друга остаются неизменными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2857496"/>
            <a:ext cx="3143272" cy="36433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Несбалансированная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цены различных товаров по отношению друг к другу постоянно меняются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72198" y="1643050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285984" y="1785926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По критерию отношения экономических агентов к инфляции</a:t>
            </a:r>
            <a:r>
              <a:rPr lang="ru-RU" sz="2800" dirty="0" smtClean="0">
                <a:solidFill>
                  <a:srgbClr val="C00000"/>
                </a:solidFill>
              </a:rPr>
              <a:t> ее можно разделить на 2 вида: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928802"/>
            <a:ext cx="2857520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Неожидаемая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инфляция с внезапными скачками цен, которые обусловлены влиянием инфляционных ожиданий спроса товаропроизводителей на средства производства и сырье, а населения – на потребительские товары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(Клубника)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928802"/>
            <a:ext cx="3000396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инфляция – постепенная, умеренная инфляция, которая подвергается прогнозу на определенный период. Нередко такая инфляция является результатом антиинфляционных действий со стороны государства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072198" y="1071546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285984" y="1142984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397000"/>
          <a:ext cx="8215370" cy="4460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89217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начале урока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 в конце урока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nvestocks.ru/wp-content/uploads/2014/06/A09_19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29051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395536" y="116632"/>
            <a:ext cx="5544616" cy="72008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ЦИТАТНИК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5544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Инфляция - единственная форма наказания без законного основания. </a:t>
            </a:r>
          </a:p>
          <a:p>
            <a:pPr algn="r"/>
            <a:r>
              <a:rPr lang="ru-RU" dirty="0" smtClean="0"/>
              <a:t>Милтон Фридман (1912-2006), американский экономист, лауреат Нобелевской премии 1976 года.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8924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То не беда, если за рубль дают </a:t>
            </a:r>
            <a:r>
              <a:rPr lang="ru-RU" b="1" i="1" dirty="0" err="1" smtClean="0">
                <a:solidFill>
                  <a:srgbClr val="800000"/>
                </a:solidFill>
              </a:rPr>
              <a:t>пол-рубля</a:t>
            </a:r>
            <a:r>
              <a:rPr lang="ru-RU" b="1" i="1" dirty="0" smtClean="0">
                <a:solidFill>
                  <a:srgbClr val="800000"/>
                </a:solidFill>
              </a:rPr>
              <a:t>; а то будет беда, когда за рубль станут давать в морду. </a:t>
            </a:r>
          </a:p>
          <a:p>
            <a:pPr algn="r"/>
            <a:r>
              <a:rPr lang="ru-RU" dirty="0" smtClean="0">
                <a:solidFill>
                  <a:srgbClr val="800000"/>
                </a:solidFill>
              </a:rPr>
              <a:t>Михаил Салтыков-Щедрин (1826-1889), русский писатель, журналист.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3691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Инфляция – это когда карманы рвутся от денег, а на новый пиджак все еще не хватает.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Михаил </a:t>
            </a:r>
            <a:r>
              <a:rPr lang="ru-RU" dirty="0" err="1" smtClean="0">
                <a:solidFill>
                  <a:srgbClr val="002060"/>
                </a:solidFill>
              </a:rPr>
              <a:t>Мамчич</a:t>
            </a:r>
            <a:r>
              <a:rPr lang="ru-RU" dirty="0" smtClean="0">
                <a:solidFill>
                  <a:srgbClr val="002060"/>
                </a:solidFill>
              </a:rPr>
              <a:t> (род. в 1964 г.), российский журналист, писатель.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14338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Не откладывай до завтра то, что инфляция может съесть сегодня.</a:t>
            </a:r>
          </a:p>
          <a:p>
            <a:pPr algn="r"/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65313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Чем мягче валюта в данной стране, тем жестче туалетная бумага. 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Народная мудрость.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57187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Мешок денег - символ либо бешеного богатства, либо бешеной инфляции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Стагфляция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одна из наиболее тяжелых форм кризиса экономики. Она предполагает, что происходит:</a:t>
            </a: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спад объема ВВП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рост безработицы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повышение цен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286124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Дезинфляция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замедление темпа прироста цен (замедление инфляции)</a:t>
            </a: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Дефляция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снижение общего уровня цен, которое не носит сезонного характера (наблюдается редко в странах с высокоэффективной экономикой</a:t>
            </a:r>
            <a:r>
              <a:rPr lang="ru-RU" dirty="0" smtClean="0"/>
              <a:t>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5"/>
          <p:cNvSpPr txBox="1">
            <a:spLocks noChangeArrowheads="1"/>
          </p:cNvSpPr>
          <p:nvPr/>
        </p:nvSpPr>
        <p:spPr bwMode="auto">
          <a:xfrm>
            <a:off x="304800" y="152400"/>
            <a:ext cx="853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4. Заполните пропуск в таблице.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" y="685800"/>
          <a:ext cx="853440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67200"/>
                <a:gridCol w="4267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Виды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инфляции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Виды инфляции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Причины возникновения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Инфляция ______________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Цены растут в силу удорожания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факторов производства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Инфляция спроса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Дефицит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на товарном рынке вызывает рост цен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38200" y="1981200"/>
            <a:ext cx="330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Инфляция издержек</a:t>
            </a:r>
          </a:p>
        </p:txBody>
      </p:sp>
      <p:sp>
        <p:nvSpPr>
          <p:cNvPr id="12308" name="TextBox 4"/>
          <p:cNvSpPr txBox="1">
            <a:spLocks noChangeArrowheads="1"/>
          </p:cNvSpPr>
          <p:nvPr/>
        </p:nvSpPr>
        <p:spPr bwMode="auto">
          <a:xfrm>
            <a:off x="228600" y="3429000"/>
            <a:ext cx="8763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5. Выберите верные суждения об инфляции и запишите цифры, под которыми они указаны.</a:t>
            </a:r>
          </a:p>
          <a:p>
            <a:r>
              <a:rPr lang="ru-RU" sz="2000" b="1" dirty="0"/>
              <a:t>1) Инфляция проявляется в снижении покупательной способности денег.</a:t>
            </a:r>
          </a:p>
          <a:p>
            <a:r>
              <a:rPr lang="ru-RU" sz="2000" b="1" dirty="0"/>
              <a:t>2) Различают </a:t>
            </a:r>
            <a:r>
              <a:rPr lang="ru-RU" sz="2000" b="1" dirty="0" err="1"/>
              <a:t>микроинфляцию</a:t>
            </a:r>
            <a:r>
              <a:rPr lang="ru-RU" sz="2000" b="1" dirty="0"/>
              <a:t> и гиперинфляцию.</a:t>
            </a:r>
          </a:p>
          <a:p>
            <a:r>
              <a:rPr lang="ru-RU" sz="2000" b="1" dirty="0"/>
              <a:t>3) Рост цен на ресурсы порождает инфляцию предложения.</a:t>
            </a:r>
          </a:p>
          <a:p>
            <a:r>
              <a:rPr lang="ru-RU" sz="2000" b="1" dirty="0"/>
              <a:t>4) Одни из причин инфляции – усиление конкуренции между производителями.</a:t>
            </a:r>
          </a:p>
          <a:p>
            <a:r>
              <a:rPr lang="ru-RU" sz="2000" b="1" dirty="0"/>
              <a:t>5) К последствиям инфляции относится рост реальной заработной платы работников.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43800" y="624840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610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9. Найдите в приведённом ниже списке меры, способствующие снижению инфляции, и запишите цифры, под которыми они указаны. </a:t>
            </a:r>
          </a:p>
          <a:p>
            <a:endParaRPr lang="ru-RU" sz="800" b="1" dirty="0"/>
          </a:p>
          <a:p>
            <a:pPr>
              <a:lnSpc>
                <a:spcPct val="150000"/>
              </a:lnSpc>
            </a:pPr>
            <a:r>
              <a:rPr lang="ru-RU" sz="2400" b="1" dirty="0"/>
              <a:t>1) увеличение расходов государства на социальные программы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2) закрытие убыточных предприятий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3) изъятие «лишних» денег центральным банком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4) отказ от повышения зарплат и пенсий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5) переход на натуральный обмен вместо денежного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477000" y="571500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52400" y="533400"/>
            <a:ext cx="88392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12. Какой смысл обществоведы вкладывают в понятие «инфляция»? Привлекая знания обществоведческого курса, составьте два предложения: одно предложение, содержащее информацию о видах инфляции в зависимости от темпов, и одно предложение, раскрывающее любое последствие инфляции.</a:t>
            </a:r>
          </a:p>
          <a:p>
            <a:endParaRPr lang="ru-RU" sz="2000" b="1" dirty="0"/>
          </a:p>
          <a:p>
            <a:r>
              <a:rPr lang="ru-RU" sz="2000" b="1" u="sng" dirty="0"/>
              <a:t>Правильный ответ должен содержать следующие элементы:</a:t>
            </a:r>
          </a:p>
          <a:p>
            <a:endParaRPr lang="ru-RU" sz="800" b="1" dirty="0"/>
          </a:p>
          <a:p>
            <a:r>
              <a:rPr lang="ru-RU" sz="2000" b="1" dirty="0"/>
              <a:t>1) </a:t>
            </a:r>
            <a:r>
              <a:rPr lang="ru-RU" sz="2000" b="1" u="sng" dirty="0"/>
              <a:t>смысл понятия, например: </a:t>
            </a:r>
            <a:r>
              <a:rPr lang="ru-RU" sz="2000" b="1" dirty="0"/>
              <a:t>инфляция - это процесс обесценивания денег и снижения их покупательной способности, проявляющийся в росте общего уровня цен; </a:t>
            </a:r>
          </a:p>
          <a:p>
            <a:endParaRPr lang="ru-RU" sz="800" b="1" dirty="0"/>
          </a:p>
          <a:p>
            <a:r>
              <a:rPr lang="ru-RU" sz="2000" b="1" dirty="0"/>
              <a:t>2) </a:t>
            </a:r>
            <a:r>
              <a:rPr lang="ru-RU" sz="2000" b="1" u="sng" dirty="0"/>
              <a:t>одно предложение с информацией о видах инфляции в зависимости от темпов, например:</a:t>
            </a:r>
            <a:r>
              <a:rPr lang="ru-RU" sz="2000" b="1" dirty="0"/>
              <a:t> В зависимости от темпов инфляции условно различают инфляцию умеренную (ползучую), галопирующую, гиперинфляцию; </a:t>
            </a:r>
          </a:p>
          <a:p>
            <a:endParaRPr lang="ru-RU" sz="800" b="1" dirty="0"/>
          </a:p>
          <a:p>
            <a:r>
              <a:rPr lang="ru-RU" sz="2000" b="1" dirty="0"/>
              <a:t>3) </a:t>
            </a:r>
            <a:r>
              <a:rPr lang="ru-RU" sz="2000" b="1" u="sng" dirty="0"/>
              <a:t>одно предложение, раскрывающее с опорой на знания курса любое последствие инфляции, например:</a:t>
            </a:r>
            <a:r>
              <a:rPr lang="ru-RU" sz="2000" b="1" dirty="0"/>
              <a:t> В условиях инфляции замедляется экономический рост, поскольку фирмам становится недоступно приобретение новой, более совершенной техники.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667000" y="0"/>
            <a:ext cx="3657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Часть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УРОВНИ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БАНКОВСКОЙ СИСТЕМЫ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A) монопольная эмиссия денег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центральный банк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кредитование населения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коммерческие банки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B) хранение золотовалютных резервов государства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Г) лицензирование финансовых организаций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Д) осуществление платежей между фирмами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28600" y="304800"/>
            <a:ext cx="8763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14. Жители страны Z обнаружили, что цены на товары и услуги в течение последних полугода растут на 50–60% в месяц, а качество товаров и услуг при этом не меняется. О каком экономическом явлении свидетельствует данный факт? (Назовите это явление и укажите его вид.) Поясните, в чём опасность данного экономического явления (используя обществоведческие</a:t>
            </a:r>
          </a:p>
          <a:p>
            <a:r>
              <a:rPr lang="ru-RU" sz="2000" b="1">
                <a:solidFill>
                  <a:srgbClr val="C00000"/>
                </a:solidFill>
              </a:rPr>
              <a:t>знания, дайте три пояснения).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04800" y="2590800"/>
            <a:ext cx="8686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/>
              <a:t>В правильном ответе должны быть следующие элементы:</a:t>
            </a:r>
          </a:p>
          <a:p>
            <a:r>
              <a:rPr lang="ru-RU" sz="2400" b="1"/>
              <a:t>1) экономическое явление – инфляция;</a:t>
            </a:r>
          </a:p>
          <a:p>
            <a:r>
              <a:rPr lang="ru-RU" sz="2400" b="1"/>
              <a:t>2) вид – гиперинфляция;</a:t>
            </a:r>
          </a:p>
          <a:p>
            <a:r>
              <a:rPr lang="ru-RU" sz="2400" b="1"/>
              <a:t>3) пояснения, например: в результате высокой инфляции:</a:t>
            </a:r>
          </a:p>
          <a:p>
            <a:r>
              <a:rPr lang="ru-RU" sz="2400" b="1"/>
              <a:t>– обесцениваются сбережения, снижается уровень жизни населения;</a:t>
            </a:r>
          </a:p>
          <a:p>
            <a:r>
              <a:rPr lang="ru-RU" sz="2400" b="1"/>
              <a:t>– сокращается производство и занятость;</a:t>
            </a:r>
          </a:p>
          <a:p>
            <a:r>
              <a:rPr lang="ru-RU" sz="2400" b="1"/>
              <a:t>– снижаются реальные доходы государства.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1403350" y="1196975"/>
            <a:ext cx="7383492" cy="1803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 П А С И Б О   З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  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001055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Определение темы и целей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15 - начале 16 вв., когда была открыта Америка,  в Европу хлынул поток золота, награбленный испанскими и португальскими завоевателями. Европейцы не могли понять, что происходит с ценами, почему они словно взбесились и начали резко расти. Эту ситуацию тогда назвали "революцией цен".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r>
              <a:rPr lang="ru-RU" sz="6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38" name="Picture 2" descr="http://www.syl.ru/misc/i/ai/145516/437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8331550" cy="5179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397000"/>
          <a:ext cx="8215370" cy="4460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89217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начале урока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 в конце урока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196752"/>
            <a:ext cx="3945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b="1" dirty="0" smtClean="0">
                <a:solidFill>
                  <a:schemeClr val="tx1"/>
                </a:solidFill>
              </a:rPr>
              <a:t>ПЛАН ИЗУЧЕНИЯ ТЕМЫ: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475656" y="1916832"/>
            <a:ext cx="5976664" cy="46085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AutoNum type="arabicPeriod"/>
              <a:tabLst/>
              <a:defRPr/>
            </a:pPr>
            <a:r>
              <a:rPr lang="ru-RU" b="1" i="1" dirty="0" smtClean="0"/>
              <a:t>СУЩНОСТЬ ИНФЛЯЦИИ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AutoNum type="arabicPeriod"/>
              <a:tabLst/>
              <a:defRPr/>
            </a:pPr>
            <a:r>
              <a:rPr lang="ru-RU" b="1" i="1" dirty="0" smtClean="0"/>
              <a:t>ПРИЧИНЫ ИНФЛЯЦИИ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tabLst/>
              <a:defRPr/>
            </a:pPr>
            <a:r>
              <a:rPr lang="ru-RU" b="1" i="1" dirty="0" smtClean="0"/>
              <a:t>3.   ВИДЫ ИНФЛЯЦИИ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AutoNum type="arabicPeriod" startAt="4"/>
              <a:tabLst/>
              <a:defRPr/>
            </a:pPr>
            <a:r>
              <a:rPr lang="ru-RU" b="1" i="1" dirty="0" smtClean="0"/>
              <a:t>СОЦИАЛЬНО-ЭКОНОМИЧЕСКИЕ ПОСЛЕДСТВИЯ ИНФЛЯЦИИ</a:t>
            </a:r>
          </a:p>
          <a:p>
            <a:pPr marL="714375" marR="0" lvl="2" indent="-3524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b="1" i="1" dirty="0" smtClean="0"/>
              <a:t>отрицательные (кто пострадает от инфляции)</a:t>
            </a:r>
          </a:p>
          <a:p>
            <a:pPr marL="714375" marR="0" lvl="2" indent="-3524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b="1" i="1" dirty="0" smtClean="0"/>
              <a:t>положительные (кто выиграет от инфляции)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ru-RU" b="1" i="1" dirty="0" smtClean="0"/>
              <a:t>5.    МЕРЫ БОРЬБЫ С ИНФЛЯЦИЕЙ</a:t>
            </a:r>
            <a:endParaRPr lang="ru-RU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188640"/>
            <a:ext cx="7560840" cy="86409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3789040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278092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89040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97152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805264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1772816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4797152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5805264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75656" y="112474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Можно ли для повышения пенсий и зарплат напечатать много денег?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864096" cy="864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inflation)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980728"/>
            <a:ext cx="8712968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долговременное и устойчивое повышение общего уровня цен на товары и услуги (за одну и ту же сумму денег по прошествии некоторого времени можно будет купить меньше товаров и услуг, чем прежде).</a:t>
            </a:r>
            <a:endParaRPr lang="ru-RU" sz="2000" dirty="0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42910" y="4427517"/>
            <a:ext cx="7929618" cy="120032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нфля́ция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происходит от латинского термина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Inflatio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буквально переводится как вздутие. Вздутие чего?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(цен)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3193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200024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Инфляция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обесценивание денег впоследствии слишком большого выпуска денежных единиц в сравнении с потребностями рынка и товарооборота, что приводит к росту цен и снижением заработной платы.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Инфляция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снижение покупательской способности денег, их обесценивание.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Инфляция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существенное или незначительное повышение цен в государстве, вызванное нарушением равновесия на рынках страны в пользу спроса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1265</Words>
  <Application>Microsoft Office PowerPoint</Application>
  <PresentationFormat>Экран (4:3)</PresentationFormat>
  <Paragraphs>175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к уроку обществознания  в 11 классе  Виды, причины и последствия инфляции</vt:lpstr>
      <vt:lpstr>Проверка домашнего задания 25 задание  Какой смысл обществоведы вкладывают в понятие банковская система?  Привлекая знания обществоведческого курса, составьте два предложения: одно предложение, содержащее информацию о структуре  банковской системы,  и одно предложение, раскрывающее любую функцию одного из компонентов  банковской системы</vt:lpstr>
      <vt:lpstr>  ФУНКЦИИ                                  УРОВНИ                                          БАНКОВСКОЙ СИСТЕМЫ  </vt:lpstr>
      <vt:lpstr>Синквейн </vt:lpstr>
      <vt:lpstr>Определение темы и целей урока</vt:lpstr>
      <vt:lpstr>ИНФЛЯЦИЯ </vt:lpstr>
      <vt:lpstr>ИНФЛЯЦИЯ </vt:lpstr>
      <vt:lpstr>Слайд 8</vt:lpstr>
      <vt:lpstr>ИНФЛЯЦИЯ (inflation)</vt:lpstr>
      <vt:lpstr>1    Причины инфляции  1.Ознакомьтесь с материалами учебника» на стр. 99-100  2. Определите  виды инфляции в зависимости от причин, составьте кластер 3. Приготовьтесь к ответу у доски  2  Виды инфляции 1. Ознакомьтесь с  раздаточным материалом 2. Определите виды инфляции в зависимости от темпа  и составьте ментальную карту 3.  Приготовьтесь к ответу у доски  3 Антиинфляционная  политика 1. Ознакомьтесь с материалами учебника на стр. 100-101 (последний абзац) 2. Определите  направления антиинфляционной политики государства, составьте кластер 3. Приготовьтесь к ответу у доски  </vt:lpstr>
      <vt:lpstr>ПРИЧИНЫ ИНФЛЯЦИИ</vt:lpstr>
      <vt:lpstr>Определить вид инфляции. А.С.Пушкин. « Гробовщик»  Адриан Прохоров обыкновенно был угрюм и задумчив. Он разрешал молчание разве только для того, чтоб журить своих дочерей, когда заставал их без дела глазеющих в окно на прохожих, или чтоб запрашивать за свои произведения преувеличенную цену у тех, которые имели несчастье (а иногда и удовольствие) в них нуждаться. Итак, Адриан, сидя под окном и выпивая седьмую чашку чаю, по своему обыкновению был погружен в печальные размышления. Он думал о проливном дожде, который, за неделю тому назад, встретил у самой заставы похороны отставного бригадира. Многие мантии от того сузились, многие шляпы покоробились. Он предвидел неминуемые расходы, ибо давний запас гробовых нарядов приходил у него в жалкое состояние. Он надеялся выместить убыток на старой купчихе Трюхиной, которая уже около года находилась при смерти. Но Трюхина умирала на Разгуляе, и Прохоров боялся, чтоб ее наследники, несмотря на свое обещание, не поленились послать за ним в такую даль и не сторговались бы с ближайшим подрядчиком</vt:lpstr>
      <vt:lpstr>ВИДЫ ИНФЛЯЦИИ (Если критерием выступает темп инфляции )</vt:lpstr>
      <vt:lpstr>ВЛИЯНИЕ ИНФЛЯЦИИ НА ПОТРЕБИТЕЛЯ</vt:lpstr>
      <vt:lpstr>Небольшая  историческая справка 1.В 1662году был Медный бунт – первая крупная инфляция.. Пытаясь профинансировать русско-польскую войну, двор Алексея Михайловича стал выпускать дополнительные монеты с понижением содержания серебра, а затем перешли на медные. Результатом стало повышение цен, падение уровня жизни и бунт в Москве.  2. Во времена Екатерины Великой более активно прошел процесс инфляции, которая инициировала выпуск бумажных денег в России.  3.В Х1Х веке Россия дважды принимала кардинальные меры к сокращению инфляции: в 1839 году в результате которой был выпущен “серебряный рубль» (Денежная реформа Е. Ф. КАНКРИНА.) ; в 1897году, давшая государству “золотой червонец”. 4. Инфляция в результате Гражданской войны в 1917-1922гг  5. Гиперинфляция с 1991г  после либерализации цен  6. Экономический кризис 1998 года в России был одним из самых тяжёлых экономических кризисов в истории России. Технический дефолт и обесценивание рубля  </vt:lpstr>
      <vt:lpstr>Слайд 16</vt:lpstr>
      <vt:lpstr>Слайд 17</vt:lpstr>
      <vt:lpstr>МЕРЫ БОРЬБЫ С ИНФЛЯЦИЕЙ (всегда будут комплексными)</vt:lpstr>
      <vt:lpstr>Слайд 19</vt:lpstr>
      <vt:lpstr>Слайд 20</vt:lpstr>
      <vt:lpstr>Слайд 21</vt:lpstr>
      <vt:lpstr>Слайд 22</vt:lpstr>
      <vt:lpstr>Слайд 23</vt:lpstr>
      <vt:lpstr>ИНФЛЯЦИЯ 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ДЕНЬГИ, ИНФЛЯЦИЯ.</dc:title>
  <dc:creator>Маша</dc:creator>
  <cp:lastModifiedBy>User</cp:lastModifiedBy>
  <cp:revision>98</cp:revision>
  <dcterms:created xsi:type="dcterms:W3CDTF">2013-10-10T05:14:31Z</dcterms:created>
  <dcterms:modified xsi:type="dcterms:W3CDTF">2020-11-28T09:47:21Z</dcterms:modified>
</cp:coreProperties>
</file>