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6" r:id="rId3"/>
    <p:sldId id="286" r:id="rId4"/>
    <p:sldId id="300" r:id="rId5"/>
    <p:sldId id="272" r:id="rId6"/>
    <p:sldId id="273" r:id="rId7"/>
    <p:sldId id="298" r:id="rId8"/>
    <p:sldId id="278" r:id="rId9"/>
    <p:sldId id="279" r:id="rId10"/>
    <p:sldId id="295" r:id="rId11"/>
    <p:sldId id="274" r:id="rId12"/>
    <p:sldId id="275" r:id="rId13"/>
    <p:sldId id="280" r:id="rId14"/>
    <p:sldId id="281" r:id="rId15"/>
    <p:sldId id="293" r:id="rId16"/>
    <p:sldId id="294" r:id="rId17"/>
    <p:sldId id="276" r:id="rId18"/>
    <p:sldId id="282" r:id="rId19"/>
    <p:sldId id="287" r:id="rId20"/>
    <p:sldId id="283" r:id="rId21"/>
    <p:sldId id="284" r:id="rId22"/>
    <p:sldId id="299" r:id="rId23"/>
    <p:sldId id="288" r:id="rId24"/>
    <p:sldId id="302" r:id="rId25"/>
    <p:sldId id="301" r:id="rId26"/>
    <p:sldId id="296" r:id="rId27"/>
    <p:sldId id="289" r:id="rId28"/>
    <p:sldId id="290" r:id="rId29"/>
    <p:sldId id="30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2"/>
    <a:srgbClr val="0099FF"/>
    <a:srgbClr val="0066FF"/>
    <a:srgbClr val="996633"/>
    <a:srgbClr val="FF99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82" d="100"/>
          <a:sy n="82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412F726-791D-4641-A650-CDC11C7D73D4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D03EE1-865B-4A13-9FD7-F88C39D5A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01B954-6EA2-4265-9601-B401892A31B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-57150" y="-26988"/>
            <a:ext cx="9259888" cy="6969126"/>
            <a:chOff x="-36" y="-17"/>
            <a:chExt cx="5833" cy="4390"/>
          </a:xfrm>
        </p:grpSpPr>
        <p:grpSp>
          <p:nvGrpSpPr>
            <p:cNvPr id="5" name="Group 2"/>
            <p:cNvGrpSpPr>
              <a:grpSpLocks/>
            </p:cNvGrpSpPr>
            <p:nvPr userDrawn="1"/>
          </p:nvGrpSpPr>
          <p:grpSpPr bwMode="auto">
            <a:xfrm>
              <a:off x="-36" y="-17"/>
              <a:ext cx="5833" cy="4390"/>
              <a:chOff x="-36" y="-17"/>
              <a:chExt cx="5833" cy="4390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36" y="-17"/>
                <a:ext cx="5833" cy="4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4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 l="49974"/>
              <a:stretch>
                <a:fillRect/>
              </a:stretch>
            </p:blipFill>
            <p:spPr bwMode="auto">
              <a:xfrm>
                <a:off x="0" y="1661"/>
                <a:ext cx="1925" cy="26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" name="Picture 10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r="14732"/>
            <a:stretch>
              <a:fillRect/>
            </a:stretch>
          </p:blipFill>
          <p:spPr bwMode="auto">
            <a:xfrm>
              <a:off x="3696" y="81"/>
              <a:ext cx="2042" cy="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CADD0-25C9-4466-874D-A486FCF07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8E608-F282-48EA-A836-EB12E5818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DF1A3-AE69-4C09-B58A-1645FC381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7C9C5-E44D-4417-8264-7D702A45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0DE07-90A2-41BF-8103-9C36E29D4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0AF14-4159-4551-B79E-8330BFE56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92201-FC0A-448F-A0D3-165673759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5F38B-BC05-4B71-807F-A71275430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B842C-95DD-445F-8787-2635F5552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9020E-CDCE-467B-B436-8AD677DD6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AEE48-7C0D-4305-87BC-6B7BFA203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/>
        </p:nvGrpSpPr>
        <p:grpSpPr bwMode="auto">
          <a:xfrm>
            <a:off x="-57150" y="-26988"/>
            <a:ext cx="9259888" cy="6969126"/>
            <a:chOff x="-36" y="-17"/>
            <a:chExt cx="5833" cy="4390"/>
          </a:xfrm>
        </p:grpSpPr>
        <p:pic>
          <p:nvPicPr>
            <p:cNvPr id="2056" name="Picture 7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36" y="-17"/>
              <a:ext cx="5833" cy="4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8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49974"/>
            <a:stretch>
              <a:fillRect/>
            </a:stretch>
          </p:blipFill>
          <p:spPr bwMode="auto">
            <a:xfrm>
              <a:off x="0" y="1661"/>
              <a:ext cx="1925" cy="2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Ваш текст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08BEEF-9313-4E4C-9711-F0055B831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2F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_____Microsoft_Office_Excel3.xls"/><Relationship Id="rId4" Type="http://schemas.openxmlformats.org/officeDocument/2006/relationships/oleObject" Target="../embeddings/__________Microsoft_Office_Excel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1785938"/>
            <a:ext cx="6858000" cy="1428750"/>
          </a:xfrm>
        </p:spPr>
        <p:txBody>
          <a:bodyPr/>
          <a:lstStyle/>
          <a:p>
            <a:pPr eaLnBrk="1" hangingPunct="1"/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Проект на тему:</a:t>
            </a:r>
            <a:r>
              <a:rPr lang="ru-RU" smtClean="0"/>
              <a:t/>
            </a:r>
            <a:br>
              <a:rPr lang="ru-RU" smtClean="0"/>
            </a:br>
            <a:r>
              <a:rPr lang="ru-RU" sz="3600" smtClean="0"/>
              <a:t>«Бывает ли радуга без дождя?»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2400" smtClean="0"/>
              <a:t>Творческое название проекта:</a:t>
            </a:r>
            <a:br>
              <a:rPr lang="ru-RU" sz="2400" smtClean="0"/>
            </a:br>
            <a:r>
              <a:rPr lang="ru-RU" sz="3600" smtClean="0"/>
              <a:t>«Разноцветное коромысло»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57813" y="4214813"/>
            <a:ext cx="3543300" cy="2286000"/>
          </a:xfrm>
        </p:spPr>
        <p:txBody>
          <a:bodyPr anchor="ctr"/>
          <a:lstStyle/>
          <a:p>
            <a:pPr algn="l">
              <a:buFontTx/>
              <a:buNone/>
            </a:pPr>
            <a:r>
              <a:rPr lang="ru-RU" sz="1600" smtClean="0">
                <a:cs typeface="Arial" charset="0"/>
              </a:rPr>
              <a:t>   Подготовил: Леньков Даниил,</a:t>
            </a:r>
          </a:p>
          <a:p>
            <a:pPr algn="l">
              <a:buFontTx/>
              <a:buNone/>
            </a:pPr>
            <a:r>
              <a:rPr lang="ru-RU" sz="1600" smtClean="0">
                <a:cs typeface="Arial" charset="0"/>
              </a:rPr>
              <a:t>    обучающийся  1«г» класса</a:t>
            </a:r>
          </a:p>
          <a:p>
            <a:pPr>
              <a:buFontTx/>
              <a:buNone/>
            </a:pPr>
            <a:r>
              <a:rPr lang="ru-RU" sz="1600" smtClean="0">
                <a:cs typeface="Arial" charset="0"/>
              </a:rPr>
              <a:t>МБОУ«Гимназия» г. Моршанска</a:t>
            </a:r>
          </a:p>
          <a:p>
            <a:pPr algn="l">
              <a:buFontTx/>
              <a:buNone/>
            </a:pPr>
            <a:r>
              <a:rPr lang="ru-RU" sz="1600" smtClean="0">
                <a:cs typeface="Arial" charset="0"/>
              </a:rPr>
              <a:t>    Руководитель: Щёголева И.И.,      учитель начальных    классов</a:t>
            </a:r>
            <a:endParaRPr lang="ru-RU" sz="16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57313" y="0"/>
            <a:ext cx="4857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600">
                <a:cs typeface="Times New Roman" pitchFamily="18" charset="0"/>
              </a:rPr>
              <a:t>муниципальный конкурс </a:t>
            </a:r>
            <a:endParaRPr lang="ru-RU" sz="1600"/>
          </a:p>
          <a:p>
            <a:pPr algn="ctr" eaLnBrk="0" hangingPunct="0"/>
            <a:r>
              <a:rPr lang="ru-RU" sz="1600">
                <a:cs typeface="Times New Roman" pitchFamily="18" charset="0"/>
              </a:rPr>
              <a:t>проектно - исследовательских работ </a:t>
            </a:r>
            <a:endParaRPr lang="ru-RU" sz="1600"/>
          </a:p>
          <a:p>
            <a:pPr algn="ctr" eaLnBrk="0" hangingPunct="0"/>
            <a:r>
              <a:rPr lang="ru-RU" sz="1600">
                <a:cs typeface="Times New Roman" pitchFamily="18" charset="0"/>
              </a:rPr>
              <a:t>для обучающихся </a:t>
            </a:r>
            <a:r>
              <a:rPr lang="en-US" sz="1600">
                <a:cs typeface="Times New Roman" pitchFamily="18" charset="0"/>
              </a:rPr>
              <a:t>I</a:t>
            </a:r>
            <a:r>
              <a:rPr lang="ru-RU" sz="1600">
                <a:cs typeface="Times New Roman" pitchFamily="18" charset="0"/>
              </a:rPr>
              <a:t> ступени обучения </a:t>
            </a:r>
            <a:endParaRPr lang="ru-RU" sz="1600"/>
          </a:p>
          <a:p>
            <a:pPr algn="ctr" eaLnBrk="0" hangingPunct="0"/>
            <a:r>
              <a:rPr lang="ru-RU" sz="1600">
                <a:cs typeface="Times New Roman" pitchFamily="18" charset="0"/>
              </a:rPr>
              <a:t> «Премьера»</a:t>
            </a:r>
          </a:p>
          <a:p>
            <a:pPr algn="ctr" eaLnBrk="0" hangingPunct="0"/>
            <a:endParaRPr lang="ru-RU" sz="1600">
              <a:cs typeface="Times New Roman" pitchFamily="18" charset="0"/>
            </a:endParaRPr>
          </a:p>
          <a:p>
            <a:pPr algn="ctr" eaLnBrk="0" hangingPunct="0"/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Практическая значимость работы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  Проект может использоваться на уроках окружающего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 чём говорит словарик…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/>
              <a:t>Ра́дуга</a:t>
            </a:r>
            <a:r>
              <a:rPr lang="ru-RU" sz="2800" smtClean="0"/>
              <a:t> —метеорологическое явление, наблюдаемое при освещении ярким источником света (в природе Солнцем или Луной) множества водяных капель (дождя или тумана).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3643313"/>
            <a:ext cx="592931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Загадка природы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    Радуга – одно из красивейших явлений природы. Человек с давних времён задумывался над её появлением. Он связывал появление на небе разноцветной дуги с множеством легенд. Люди сравнивали радугу то с небесным мостом, с которого на землю спускались боги или ангелы, то с дорогой между небом и землёй, то с вратами в другой мир.</a:t>
            </a:r>
          </a:p>
        </p:txBody>
      </p:sp>
      <p:pic>
        <p:nvPicPr>
          <p:cNvPr id="15364" name="Picture 2" descr="C:\Users\user\Desktop\1386047048_radu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4071938"/>
            <a:ext cx="4000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Оказывается…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Радуга на небе появляется от того, что лучи солнца проникают сквозь дождевые капли, преломляются и отражаются на другой стороне неба разноцветной дугой. </a:t>
            </a:r>
          </a:p>
          <a:p>
            <a:pPr>
              <a:buFontTx/>
              <a:buNone/>
            </a:pPr>
            <a:r>
              <a:rPr lang="ru-RU" smtClean="0"/>
              <a:t>Яркость оттенков и ширина радуги зависят от размера капель дождя. Чем крупнее капли, тем уже и ярче радуга.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Почему радуга разноцветная ?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    Дуги радуги разноцветные, но чтобы они появились, необходим солнечный свет. Солнечный свет кажется нам белым, но на самом деле состоит из цветов спектра. Мы различаем в радуге семь цветов - красный, оранжевый, жёлтый, зелёный, голубой, синий, фиолетовый, но так как спектр непрерывен, то цвета плавно переходят друг в друга через множество оттенков.</a:t>
            </a:r>
          </a:p>
          <a:p>
            <a:endParaRPr lang="ru-RU" smtClean="0"/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4143375"/>
            <a:ext cx="47863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r>
              <a:rPr lang="ru-RU" smtClean="0"/>
              <a:t>Сколько цветов в радуге? </a:t>
            </a:r>
          </a:p>
        </p:txBody>
      </p:sp>
      <p:pic>
        <p:nvPicPr>
          <p:cNvPr id="18435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357313"/>
            <a:ext cx="1625600" cy="2197100"/>
          </a:xfrm>
        </p:spPr>
      </p:pic>
      <p:sp>
        <p:nvSpPr>
          <p:cNvPr id="5" name="Прямоугольник 4"/>
          <p:cNvSpPr/>
          <p:nvPr/>
        </p:nvSpPr>
        <p:spPr>
          <a:xfrm>
            <a:off x="365662" y="3501008"/>
            <a:ext cx="217517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Аристотель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3571875" y="1143000"/>
            <a:ext cx="1368425" cy="1368425"/>
          </a:xfrm>
          <a:prstGeom prst="cloudCallout">
            <a:avLst>
              <a:gd name="adj1" fmla="val -109021"/>
              <a:gd name="adj2" fmla="val -141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/>
              <a:t>3</a:t>
            </a:r>
          </a:p>
        </p:txBody>
      </p:sp>
      <p:pic>
        <p:nvPicPr>
          <p:cNvPr id="18438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3388" y="3500438"/>
            <a:ext cx="32178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5153025" y="1201738"/>
            <a:ext cx="3595688" cy="1728787"/>
          </a:xfrm>
          <a:prstGeom prst="cloudCallout">
            <a:avLst>
              <a:gd name="adj1" fmla="val -461"/>
              <a:gd name="adj2" fmla="val 829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/>
              <a:t>5 10 </a:t>
            </a:r>
            <a:r>
              <a:rPr lang="ru-RU" sz="7200" dirty="0"/>
              <a:t>7</a:t>
            </a:r>
            <a:endParaRPr lang="ru-RU" sz="6000" dirty="0"/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2843213" y="2808288"/>
            <a:ext cx="165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Book Antiqua" pitchFamily="18" charset="0"/>
              </a:rPr>
              <a:t>Красный </a:t>
            </a:r>
          </a:p>
          <a:p>
            <a:r>
              <a:rPr lang="ru-RU" b="1">
                <a:solidFill>
                  <a:srgbClr val="00B050"/>
                </a:solidFill>
                <a:latin typeface="Book Antiqua" pitchFamily="18" charset="0"/>
              </a:rPr>
              <a:t>Зеленый</a:t>
            </a:r>
          </a:p>
          <a:p>
            <a:r>
              <a:rPr lang="ru-RU" b="1">
                <a:solidFill>
                  <a:srgbClr val="7030A0"/>
                </a:solidFill>
                <a:latin typeface="Book Antiqua" pitchFamily="18" charset="0"/>
              </a:rPr>
              <a:t>Фиолетовый</a:t>
            </a:r>
          </a:p>
        </p:txBody>
      </p:sp>
      <p:sp>
        <p:nvSpPr>
          <p:cNvPr id="18441" name="TextBox 11"/>
          <p:cNvSpPr txBox="1">
            <a:spLocks noChangeArrowheads="1"/>
          </p:cNvSpPr>
          <p:nvPr/>
        </p:nvSpPr>
        <p:spPr bwMode="auto">
          <a:xfrm>
            <a:off x="6507163" y="1628775"/>
            <a:ext cx="9223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i="1">
                <a:solidFill>
                  <a:schemeClr val="bg1"/>
                </a:solidFill>
              </a:rPr>
              <a:t>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48038" y="4140200"/>
            <a:ext cx="1657350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Book Antiqua" pitchFamily="18" charset="0"/>
              </a:rPr>
              <a:t>Красный</a:t>
            </a:r>
          </a:p>
          <a:p>
            <a:pPr>
              <a:defRPr/>
            </a:pPr>
            <a:r>
              <a:rPr lang="ru-RU" b="1" dirty="0">
                <a:solidFill>
                  <a:srgbClr val="FFC000"/>
                </a:solidFill>
                <a:latin typeface="Book Antiqua" pitchFamily="18" charset="0"/>
              </a:rPr>
              <a:t>Оранжевый</a:t>
            </a:r>
          </a:p>
          <a:p>
            <a:pPr>
              <a:defRPr/>
            </a:pPr>
            <a:r>
              <a:rPr lang="ru-RU" b="1" dirty="0">
                <a:solidFill>
                  <a:srgbClr val="FFFF00"/>
                </a:solidFill>
                <a:latin typeface="Book Antiqua" pitchFamily="18" charset="0"/>
              </a:rPr>
              <a:t>Желтый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Зеленый</a:t>
            </a:r>
          </a:p>
          <a:p>
            <a:pPr>
              <a:defRPr/>
            </a:pPr>
            <a:r>
              <a:rPr lang="ru-RU" b="1" dirty="0">
                <a:solidFill>
                  <a:srgbClr val="00B0F0"/>
                </a:solidFill>
                <a:latin typeface="Book Antiqua" pitchFamily="18" charset="0"/>
              </a:rPr>
              <a:t>Голубой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Book Antiqua" pitchFamily="18" charset="0"/>
              </a:rPr>
              <a:t>Синий</a:t>
            </a:r>
          </a:p>
          <a:p>
            <a:pPr>
              <a:defRPr/>
            </a:pPr>
            <a:r>
              <a:rPr lang="ru-RU" b="1" dirty="0">
                <a:solidFill>
                  <a:srgbClr val="7030A0"/>
                </a:solidFill>
                <a:latin typeface="Book Antiqua" pitchFamily="18" charset="0"/>
              </a:rPr>
              <a:t>Фиолетовый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34338" y="5940673"/>
            <a:ext cx="217517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И. Ньютон</a:t>
            </a:r>
          </a:p>
        </p:txBody>
      </p:sp>
      <p:pic>
        <p:nvPicPr>
          <p:cNvPr id="18444" name="Рисунок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63" y="4076700"/>
            <a:ext cx="1579562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Исаак Ньютон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6115050" cy="4572000"/>
          </a:xfrm>
        </p:spPr>
        <p:txBody>
          <a:bodyPr/>
          <a:lstStyle/>
          <a:p>
            <a:pPr marL="44450" indent="0">
              <a:buFontTx/>
              <a:buNone/>
            </a:pPr>
            <a:r>
              <a:rPr lang="ru-RU" sz="2400" b="1" i="1" smtClean="0">
                <a:latin typeface="Book Antiqua" pitchFamily="18" charset="0"/>
              </a:rPr>
              <a:t> В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1729 г.  в </a:t>
            </a:r>
            <a:r>
              <a:rPr lang="ru-RU" sz="2400" b="1" i="1" smtClean="0">
                <a:latin typeface="Book Antiqua" pitchFamily="18" charset="0"/>
              </a:rPr>
              <a:t>«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Лекциях по оптике» полностью объяснил физический механизм образования радуги.</a:t>
            </a:r>
          </a:p>
          <a:p>
            <a:pPr marL="44450" indent="0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Радуга возникает из-за того, что солнечный свет испытывает преломление в капельках воды, взвешенных в воздухе. Эти капельки по-разному отклоняют свет разных цветов, в результате чего белый свет разлагается в спектр. Наблюдателю кажется, что из пространства по концентрическому кругу (дуге) исходит разноцветное свечение.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www.nationmaster.com/wikimir/images/upload.wikimedia.org/wikipedia/commons/0/06/Prism_rainbow_sche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1214438"/>
            <a:ext cx="21431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Бывает и так…</a:t>
            </a:r>
          </a:p>
        </p:txBody>
      </p:sp>
      <p:pic>
        <p:nvPicPr>
          <p:cNvPr id="20483" name="Picture 3" descr="C:\Users\user\Desktop\1386047049_4181338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88" y="3786188"/>
            <a:ext cx="6215062" cy="2857500"/>
          </a:xfrm>
          <a:noFill/>
        </p:spPr>
      </p:pic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642938" y="1571625"/>
            <a:ext cx="82153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Радуга так же возникает и в отражённых лучах Солнца от водной поверхности морских заливов, озёр, водопадов или больших рек. Такая радуга появляется на берегу водоёмов и выглядит необычайно красиво.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Моё наблюдение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2143125"/>
          </a:xfrm>
        </p:spPr>
        <p:txBody>
          <a:bodyPr/>
          <a:lstStyle/>
          <a:p>
            <a:pPr lvl="1">
              <a:buFontTx/>
              <a:buNone/>
            </a:pPr>
            <a:r>
              <a:rPr lang="ru-RU" sz="2400" smtClean="0"/>
              <a:t>   Однажды я заметил, что если наклонять диск в разные стороны, можно получить  радужную полоску .  Я понял, что обязательным условием появления радуги является не дождь, а солнечный свет.</a:t>
            </a:r>
          </a:p>
        </p:txBody>
      </p:sp>
      <p:pic>
        <p:nvPicPr>
          <p:cNvPr id="21508" name="Picture 2" descr="C:\Users\admin\Desktop\Данил РАДУГА\20180425_161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2786063"/>
            <a:ext cx="35083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Мнение одноклассников</a:t>
            </a:r>
          </a:p>
        </p:txBody>
      </p:sp>
      <p:graphicFrame>
        <p:nvGraphicFramePr>
          <p:cNvPr id="10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1026" r:id="rId3" imgW="8230313" imgH="4523624" progId="Excel.Chart.8">
              <p:embed/>
            </p:oleObj>
          </a:graphicData>
        </a:graphic>
      </p:graphicFrame>
      <p:graphicFrame>
        <p:nvGraphicFramePr>
          <p:cNvPr id="1027" name="Содержимое 3"/>
          <p:cNvGraphicFramePr>
            <a:graphicFrameLocks noGrp="1"/>
          </p:cNvGraphicFramePr>
          <p:nvPr/>
        </p:nvGraphicFramePr>
        <p:xfrm>
          <a:off x="428625" y="1571625"/>
          <a:ext cx="8229600" cy="4525963"/>
        </p:xfrm>
        <a:graphic>
          <a:graphicData uri="http://schemas.openxmlformats.org/presentationml/2006/ole">
            <p:oleObj spid="_x0000_s1027" r:id="rId4" imgW="8230313" imgH="4523624" progId="Excel.Chart.8">
              <p:embed/>
            </p:oleObj>
          </a:graphicData>
        </a:graphic>
      </p:graphicFrame>
      <p:graphicFrame>
        <p:nvGraphicFramePr>
          <p:cNvPr id="1028" name="Содержимое 3"/>
          <p:cNvGraphicFramePr>
            <a:graphicFrameLocks noGrp="1"/>
          </p:cNvGraphicFramePr>
          <p:nvPr/>
        </p:nvGraphicFramePr>
        <p:xfrm>
          <a:off x="428625" y="1571625"/>
          <a:ext cx="8229600" cy="4525963"/>
        </p:xfrm>
        <a:graphic>
          <a:graphicData uri="http://schemas.openxmlformats.org/presentationml/2006/ole">
            <p:oleObj spid="_x0000_s1028" r:id="rId5" imgW="8230313" imgH="452362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Актуальность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143500"/>
          </a:xfrm>
        </p:spPr>
        <p:txBody>
          <a:bodyPr/>
          <a:lstStyle/>
          <a:p>
            <a:pPr lvl="1">
              <a:buFontTx/>
              <a:buNone/>
            </a:pPr>
            <a:r>
              <a:rPr lang="ru-RU" smtClean="0"/>
              <a:t>Весна- самое любимое мной время года. Тепло ,светло, солнечно на улице, поют птички и всё зеленеет вокруг. А ещё мне очень нравятся майские дожди. Они недолгие, тёплые и после них всегда солнечно. Я люблю в это время бегать босиком по лужам и ловить в них солнечных зайчиков. Но самое любопытное явление после майских дождей и гроз - это радуга. Мне стало интересно. А откуда же она берётся, и всегда ли, чтоб её увидеть нужен дождь?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mtClean="0"/>
              <a:t>Мой эксперимент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258175" cy="178593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/>
              <a:t>    Я принялся получать радугу в домашних условиях. В первую очередь, для её изготовления, нам понадобится хотя бы  лучик света из окна.</a:t>
            </a:r>
          </a:p>
          <a:p>
            <a:endParaRPr lang="ru-RU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22533" name="Рисунок 7" descr="F:\Данил РАДУГА\20180503_200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214688"/>
            <a:ext cx="3079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pic>
        <p:nvPicPr>
          <p:cNvPr id="22535" name="Picture 10" descr="F:\Данил РАДУГА\20180503_2006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3214688"/>
            <a:ext cx="3143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Мой эксперимент</a:t>
            </a:r>
          </a:p>
        </p:txBody>
      </p:sp>
      <p:pic>
        <p:nvPicPr>
          <p:cNvPr id="23555" name="Picture 4" descr="F:\Данил РАДУГА\20180503_0712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071688"/>
            <a:ext cx="3000375" cy="3143250"/>
          </a:xfrm>
          <a:noFill/>
        </p:spPr>
      </p:pic>
      <p:pic>
        <p:nvPicPr>
          <p:cNvPr id="23556" name="Picture 5" descr="F:\Данил РАДУГА\радуг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2143125"/>
            <a:ext cx="321468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2286000" y="15001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 Antiqua" pitchFamily="18" charset="0"/>
              </a:rPr>
              <a:t>Наполовину заполнили ёмкость с водой.</a:t>
            </a:r>
          </a:p>
        </p:txBody>
      </p:sp>
      <p:sp>
        <p:nvSpPr>
          <p:cNvPr id="23558" name="Прямоугольник 6"/>
          <p:cNvSpPr>
            <a:spLocks noChangeArrowheads="1"/>
          </p:cNvSpPr>
          <p:nvPr/>
        </p:nvSpPr>
        <p:spPr bwMode="auto">
          <a:xfrm>
            <a:off x="2286000" y="56911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 Antiqua" pitchFamily="18" charset="0"/>
              </a:rPr>
              <a:t>Чем больше будет зеркало, тем больше будет наш кусочек радуги  дома!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Радуга вокруг нас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7786688" cy="142875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В жизни название «Радуга получают самые яркие идеи и креативные проекты.</a:t>
            </a:r>
          </a:p>
        </p:txBody>
      </p:sp>
      <p:pic>
        <p:nvPicPr>
          <p:cNvPr id="24580" name="Picture 3" descr="C:\Users\admin\Desktop\Данил РАДУГА\20180425_1650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3000375"/>
            <a:ext cx="2952750" cy="3436938"/>
          </a:xfrm>
          <a:noFill/>
        </p:spPr>
      </p:pic>
      <p:pic>
        <p:nvPicPr>
          <p:cNvPr id="6" name="Рисунок 5" descr="https://pp.userapi.com/c621511/v621511288/44827/2M3lZWCns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928934"/>
            <a:ext cx="550069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Наше творчество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>   На уроках изобразительного искусства нас учат видеть прекрасное вокруг. Мне очень понравилось рисовать цвета спектра- радугу.</a:t>
            </a:r>
          </a:p>
        </p:txBody>
      </p:sp>
      <p:pic>
        <p:nvPicPr>
          <p:cNvPr id="25604" name="Picture 4" descr="F:\Речь\1г радуга\P_20180424_111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57563"/>
            <a:ext cx="4200525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F:\Речь\1г радуга\P_20180424_11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7563"/>
            <a:ext cx="43100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F:\Речь\1г радуга\P_20180424_11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7563"/>
            <a:ext cx="43100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403350" y="476250"/>
            <a:ext cx="6513513" cy="666750"/>
          </a:xfrm>
        </p:spPr>
        <p:txBody>
          <a:bodyPr/>
          <a:lstStyle/>
          <a:p>
            <a:r>
              <a:rPr lang="ru-RU" smtClean="0"/>
              <a:t>Литература</a:t>
            </a: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0" y="1785938"/>
            <a:ext cx="1470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latin typeface="Book Antiqua" pitchFamily="18" charset="0"/>
            </a:endParaRPr>
          </a:p>
          <a:p>
            <a:pPr algn="ctr"/>
            <a:endParaRPr lang="ru-RU" b="1" i="1">
              <a:latin typeface="Book Antiqua" pitchFamily="18" charset="0"/>
            </a:endParaRPr>
          </a:p>
        </p:txBody>
      </p:sp>
      <p:pic>
        <p:nvPicPr>
          <p:cNvPr id="26628" name="Picture 4" descr="http://im4-tub-ru.yandex.net/i?id=101624081-36-72&amp;n=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0" y="3875088"/>
            <a:ext cx="2341563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4286250" y="1785938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Как неожиданно и ярко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На влажной неба синеве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Воздушная воздвиглась арка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своем минутном торжестве! (Ф. Тютчев)</a:t>
            </a:r>
          </a:p>
        </p:txBody>
      </p:sp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285750" y="1143000"/>
            <a:ext cx="2928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62F2"/>
                </a:solidFill>
              </a:rPr>
              <a:t>Приметы</a:t>
            </a:r>
          </a:p>
        </p:txBody>
      </p:sp>
      <p:sp>
        <p:nvSpPr>
          <p:cNvPr id="26631" name="Прямоугольник 7"/>
          <p:cNvSpPr>
            <a:spLocks noChangeArrowheads="1"/>
          </p:cNvSpPr>
          <p:nvPr/>
        </p:nvSpPr>
        <p:spPr bwMode="auto">
          <a:xfrm>
            <a:off x="357188" y="1785938"/>
            <a:ext cx="36433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радуга на небе –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к перемене погоды;</a:t>
            </a:r>
          </a:p>
          <a:p>
            <a:pPr>
              <a:buFontTx/>
              <a:buChar char="-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высокая и крутая радуга - к ветру, а пологая и низкая –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к дождю;</a:t>
            </a:r>
          </a:p>
          <a:p>
            <a:pPr>
              <a:buFontTx/>
              <a:buChar char="-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радуга после дождя, быстро исчезающая, - к хорошей погоде;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- радуга держится долго - к ненастью.</a:t>
            </a:r>
          </a:p>
        </p:txBody>
      </p:sp>
      <p:sp>
        <p:nvSpPr>
          <p:cNvPr id="26632" name="Прямоугольник 8"/>
          <p:cNvSpPr>
            <a:spLocks noChangeArrowheads="1"/>
          </p:cNvSpPr>
          <p:nvPr/>
        </p:nvSpPr>
        <p:spPr bwMode="auto">
          <a:xfrm>
            <a:off x="4500563" y="1214438"/>
            <a:ext cx="201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62F2"/>
                </a:solidFill>
              </a:rPr>
              <a:t>Стихи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71500" y="142875"/>
            <a:ext cx="6511925" cy="714375"/>
          </a:xfrm>
        </p:spPr>
        <p:txBody>
          <a:bodyPr/>
          <a:lstStyle/>
          <a:p>
            <a:r>
              <a:rPr lang="ru-RU" smtClean="0"/>
              <a:t>Живопись</a:t>
            </a:r>
          </a:p>
        </p:txBody>
      </p:sp>
      <p:pic>
        <p:nvPicPr>
          <p:cNvPr id="27651" name="Рисунок 3" descr="http://im5-tub-ru.yandex.net/i?id=31759759-4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428875"/>
            <a:ext cx="36433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 descr="http://im5-tub-ru.yandex.net/i?id=39700259-3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938" y="1500188"/>
            <a:ext cx="37544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5072063" y="4357688"/>
            <a:ext cx="38687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Book Antiqua" pitchFamily="18" charset="0"/>
              </a:rPr>
              <a:t>«Радуга над болотом»</a:t>
            </a:r>
          </a:p>
          <a:p>
            <a:pPr algn="ctr"/>
            <a:r>
              <a:rPr lang="ru-RU" sz="3200">
                <a:latin typeface="Book Antiqua" pitchFamily="18" charset="0"/>
              </a:rPr>
              <a:t> Куинджи</a:t>
            </a:r>
          </a:p>
        </p:txBody>
      </p:sp>
      <p:sp>
        <p:nvSpPr>
          <p:cNvPr id="27654" name="Прямоугольник 6"/>
          <p:cNvSpPr>
            <a:spLocks noChangeArrowheads="1"/>
          </p:cNvSpPr>
          <p:nvPr/>
        </p:nvSpPr>
        <p:spPr bwMode="auto">
          <a:xfrm>
            <a:off x="360363" y="1000125"/>
            <a:ext cx="34194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Book Antiqua" pitchFamily="18" charset="0"/>
              </a:rPr>
              <a:t>А.К. Саврасов</a:t>
            </a:r>
          </a:p>
          <a:p>
            <a:pPr algn="ctr"/>
            <a:r>
              <a:rPr lang="ru-RU" sz="3200">
                <a:latin typeface="Book Antiqua" pitchFamily="18" charset="0"/>
              </a:rPr>
              <a:t> "Радуга"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Цветотерапия</a:t>
            </a:r>
          </a:p>
        </p:txBody>
      </p:sp>
      <p:sp>
        <p:nvSpPr>
          <p:cNvPr id="2867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smtClean="0"/>
              <a:t>    Приносит ли цветовая гамма радуги какую-то пользу? По мнению большинства учёных, приносит. Человечество давно знало о целебных свойствах цвета. В России тоже был ученый, который внес значительный вклад в теорию цветотерапии. Это психоневролог В. М. Бехтерев. Он доказал, что цветовая гамма может влиять на состояние человека так же, как и лекарства. Бехтерев установил, что розовые и красные цвета возбуждают и способны вывести из депрессии, синий и голубой успокаивают, вызывают реакцию торможения.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 smtClean="0"/>
              <a:t>Выводы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28637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Моя гипотеза подтвердилась.</a:t>
            </a:r>
          </a:p>
          <a:p>
            <a:r>
              <a:rPr lang="ru-RU" smtClean="0"/>
              <a:t>Радугу можно получить и в домашних условиях без дождя.</a:t>
            </a:r>
          </a:p>
          <a:p>
            <a:r>
              <a:rPr lang="ru-RU" smtClean="0"/>
              <a:t>Основным источником появления радуги является солнечный свет.</a:t>
            </a:r>
          </a:p>
          <a:p>
            <a:r>
              <a:rPr lang="ru-RU" smtClean="0"/>
              <a:t>Человек создаёт легенды о радуге и воспевает её в произведениях искусства.</a:t>
            </a:r>
          </a:p>
          <a:p>
            <a:r>
              <a:rPr lang="ru-RU" smtClean="0"/>
              <a:t>Человек  даёт название  «Радуга» своим ярким идеям.</a:t>
            </a: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smtClean="0"/>
              <a:t>1.Ликум А. Популярная энциклопедия для детей «Всё обо всём». Филологическое общество «Слово», М., 2010г.</a:t>
            </a:r>
          </a:p>
          <a:p>
            <a:pPr>
              <a:buFontTx/>
              <a:buNone/>
            </a:pPr>
            <a:r>
              <a:rPr lang="ru-RU" sz="2400" smtClean="0"/>
              <a:t> 2.Энциклопедия для любознательных «Где, что и когда?» ЗАО Компания «Махаон» - М.: 2007. </a:t>
            </a:r>
          </a:p>
          <a:p>
            <a:pPr>
              <a:buFontTx/>
              <a:buNone/>
            </a:pPr>
            <a:r>
              <a:rPr lang="ru-RU" sz="2400" smtClean="0"/>
              <a:t>3.http://nnm.ru/blogs/horror1017/pro_radugu/ </a:t>
            </a:r>
          </a:p>
          <a:p>
            <a:pPr>
              <a:buFontTx/>
              <a:buNone/>
            </a:pPr>
            <a:r>
              <a:rPr lang="ru-RU" sz="2400" smtClean="0"/>
              <a:t>4.</a:t>
            </a:r>
            <a:r>
              <a:rPr lang="en-US" sz="2400" smtClean="0"/>
              <a:t> ru.wikipedia.org/.../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raduga1527.web-box.ru/_mod_files/ce_images/photoalbum/1256506755_col_bgrn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17463"/>
            <a:ext cx="9186863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877705">
            <a:off x="1350763" y="596566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9" name="Прямоугольник 8"/>
          <p:cNvSpPr/>
          <p:nvPr/>
        </p:nvSpPr>
        <p:spPr>
          <a:xfrm rot="877705">
            <a:off x="1911555" y="1194223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5" name="Прямоугольник 4"/>
          <p:cNvSpPr/>
          <p:nvPr/>
        </p:nvSpPr>
        <p:spPr>
          <a:xfrm rot="21255860">
            <a:off x="2815267" y="4387175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6" name="Прямоугольник 5"/>
          <p:cNvSpPr/>
          <p:nvPr/>
        </p:nvSpPr>
        <p:spPr>
          <a:xfrm rot="20524349">
            <a:off x="1331640" y="5377554"/>
            <a:ext cx="792088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soft" dir="tl">
              <a:rot lat="0" lon="0" rev="2400000"/>
            </a:lightRig>
          </a:scene3d>
          <a:sp3d extrusionH="76200">
            <a:bevelT w="25400"/>
            <a:bevelB w="25400"/>
            <a:extrusionClr>
              <a:schemeClr val="tx1"/>
            </a:extrusionClr>
          </a:sp3d>
        </p:spPr>
        <p:txBody>
          <a:bodyPr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8" name="Прямоугольник 7"/>
          <p:cNvSpPr/>
          <p:nvPr/>
        </p:nvSpPr>
        <p:spPr>
          <a:xfrm rot="20504684">
            <a:off x="2032387" y="4796521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</p:txBody>
      </p:sp>
      <p:sp>
        <p:nvSpPr>
          <p:cNvPr id="10" name="Прямоугольник 9"/>
          <p:cNvSpPr/>
          <p:nvPr/>
        </p:nvSpPr>
        <p:spPr>
          <a:xfrm rot="877705">
            <a:off x="2919933" y="1803822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32609" y="4164297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12" name="Прямоугольник 11"/>
          <p:cNvSpPr/>
          <p:nvPr/>
        </p:nvSpPr>
        <p:spPr>
          <a:xfrm rot="877705">
            <a:off x="5356867" y="4256809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</p:txBody>
      </p:sp>
      <p:sp>
        <p:nvSpPr>
          <p:cNvPr id="13" name="Прямоугольник 12"/>
          <p:cNvSpPr/>
          <p:nvPr/>
        </p:nvSpPr>
        <p:spPr>
          <a:xfrm rot="21022899">
            <a:off x="5133319" y="1803822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08014" y="2055250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15" name="Прямоугольник 14"/>
          <p:cNvSpPr/>
          <p:nvPr/>
        </p:nvSpPr>
        <p:spPr>
          <a:xfrm rot="21414452">
            <a:off x="6813374" y="620687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61020" y="3152036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603858" y="3170698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</a:p>
        </p:txBody>
      </p:sp>
      <p:sp>
        <p:nvSpPr>
          <p:cNvPr id="18" name="Прямоугольник 17"/>
          <p:cNvSpPr/>
          <p:nvPr/>
        </p:nvSpPr>
        <p:spPr>
          <a:xfrm rot="157502">
            <a:off x="4540291" y="4144199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19" name="Прямоугольник 18"/>
          <p:cNvSpPr/>
          <p:nvPr/>
        </p:nvSpPr>
        <p:spPr>
          <a:xfrm rot="21006240">
            <a:off x="6062399" y="1194222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</a:p>
        </p:txBody>
      </p:sp>
      <p:sp>
        <p:nvSpPr>
          <p:cNvPr id="20" name="Прямоугольник 19"/>
          <p:cNvSpPr/>
          <p:nvPr/>
        </p:nvSpPr>
        <p:spPr>
          <a:xfrm rot="1091730">
            <a:off x="6113304" y="4450490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21" name="Прямоугольник 20"/>
          <p:cNvSpPr/>
          <p:nvPr/>
        </p:nvSpPr>
        <p:spPr>
          <a:xfrm rot="1117069">
            <a:off x="6758116" y="4853852"/>
            <a:ext cx="743904" cy="92238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</p:txBody>
      </p:sp>
      <p:sp>
        <p:nvSpPr>
          <p:cNvPr id="23" name="Прямоугольник 22"/>
          <p:cNvSpPr/>
          <p:nvPr/>
        </p:nvSpPr>
        <p:spPr>
          <a:xfrm rot="1248420">
            <a:off x="7357276" y="5198202"/>
            <a:ext cx="7920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Проблемный вопрос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None/>
            </a:pPr>
            <a:r>
              <a:rPr lang="ru-RU" smtClean="0"/>
              <a:t>Можно ли увидеть радугу без  дождя?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Гипотеза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2950" cy="1252538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Предположим, что радугу можно увидеть и без дождя.</a:t>
            </a:r>
          </a:p>
        </p:txBody>
      </p:sp>
      <p:pic>
        <p:nvPicPr>
          <p:cNvPr id="7172" name="Picture 2" descr="C:\Users\admin\Desktop\Данил РАДУГА\xpQMIjqmjf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5513" y="2565400"/>
            <a:ext cx="5872162" cy="40433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 исследования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 algn="just">
              <a:buFontTx/>
              <a:buNone/>
            </a:pPr>
            <a:r>
              <a:rPr lang="ru-RU" smtClean="0"/>
              <a:t>     </a:t>
            </a:r>
          </a:p>
          <a:p>
            <a:pPr marL="971550" lvl="1" indent="-514350" algn="just">
              <a:buFontTx/>
              <a:buNone/>
            </a:pPr>
            <a:endParaRPr lang="ru-RU" smtClean="0"/>
          </a:p>
          <a:p>
            <a:pPr marL="971550" lvl="1" indent="-514350" algn="just">
              <a:buFontTx/>
              <a:buNone/>
            </a:pPr>
            <a:r>
              <a:rPr lang="ru-RU" smtClean="0"/>
              <a:t>     Создание радуги «без дождя» в домашних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 исследования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изучить литературу по теме проекта;</a:t>
            </a:r>
          </a:p>
          <a:p>
            <a:r>
              <a:rPr lang="ru-RU" smtClean="0"/>
              <a:t>выяснить причину появления после дождя  радуги;</a:t>
            </a:r>
          </a:p>
          <a:p>
            <a:r>
              <a:rPr lang="ru-RU" smtClean="0"/>
              <a:t>попробовать получить радугу в домашних условиях;</a:t>
            </a:r>
          </a:p>
          <a:p>
            <a:r>
              <a:rPr lang="ru-RU" smtClean="0"/>
              <a:t>понаблюдать, как это явление используется человеком в жизни.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Объект исследования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713" cy="1036638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Появление на небосклоне разноцветного коромысла- радуги.</a:t>
            </a:r>
          </a:p>
        </p:txBody>
      </p:sp>
      <p:pic>
        <p:nvPicPr>
          <p:cNvPr id="10244" name="Содержимое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43313" y="2571750"/>
            <a:ext cx="5214937" cy="4110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Предмет исследования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Появление радуги-дуги в домашних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Методы исследования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06438">
              <a:spcBef>
                <a:spcPct val="0"/>
              </a:spcBef>
              <a:buClr>
                <a:srgbClr val="FFFF00"/>
              </a:buClr>
            </a:pPr>
            <a:r>
              <a:rPr lang="ru-RU" b="1" smtClean="0">
                <a:latin typeface="Calibri" pitchFamily="34" charset="0"/>
              </a:rPr>
              <a:t>наблюдение;</a:t>
            </a:r>
          </a:p>
          <a:p>
            <a:pPr marL="706438">
              <a:spcBef>
                <a:spcPct val="0"/>
              </a:spcBef>
              <a:buClr>
                <a:srgbClr val="FFFF00"/>
              </a:buClr>
            </a:pPr>
            <a:r>
              <a:rPr lang="ru-RU" b="1" smtClean="0">
                <a:latin typeface="Calibri" pitchFamily="34" charset="0"/>
              </a:rPr>
              <a:t>опрос;</a:t>
            </a:r>
          </a:p>
          <a:p>
            <a:pPr marL="706438">
              <a:spcBef>
                <a:spcPct val="0"/>
              </a:spcBef>
              <a:buClr>
                <a:srgbClr val="FFFF00"/>
              </a:buClr>
            </a:pPr>
            <a:r>
              <a:rPr lang="ru-RU" b="1" smtClean="0">
                <a:latin typeface="Calibri" pitchFamily="34" charset="0"/>
              </a:rPr>
              <a:t>эксперимент;</a:t>
            </a:r>
          </a:p>
          <a:p>
            <a:pPr marL="706438">
              <a:spcBef>
                <a:spcPct val="0"/>
              </a:spcBef>
              <a:buClr>
                <a:srgbClr val="FFFF00"/>
              </a:buClr>
            </a:pPr>
            <a:r>
              <a:rPr lang="ru-RU" b="1" smtClean="0">
                <a:latin typeface="Calibri" pitchFamily="34" charset="0"/>
              </a:rPr>
              <a:t>обобщение практического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5_Green-blue-circ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85_Green-blue-circ</Template>
  <TotalTime>779</TotalTime>
  <Words>972</Words>
  <Application>Microsoft Office PowerPoint</Application>
  <PresentationFormat>Экран (4:3)</PresentationFormat>
  <Paragraphs>128</Paragraphs>
  <Slides>29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Times New Roman</vt:lpstr>
      <vt:lpstr>Book Antiqua</vt:lpstr>
      <vt:lpstr>85_Green-blue-circ</vt:lpstr>
      <vt:lpstr>Диаграмма Microsoft Office Excel</vt:lpstr>
      <vt:lpstr>  Проект на тему: «Бывает ли радуга без дождя?»  Творческое название проекта: «Разноцветное коромысло»</vt:lpstr>
      <vt:lpstr>Актуальность</vt:lpstr>
      <vt:lpstr>Проблемный вопрос</vt:lpstr>
      <vt:lpstr>Гипотеза</vt:lpstr>
      <vt:lpstr>Цель исследования</vt:lpstr>
      <vt:lpstr>Задачи исследования</vt:lpstr>
      <vt:lpstr>Объект исследования</vt:lpstr>
      <vt:lpstr>Предмет исследования</vt:lpstr>
      <vt:lpstr>Методы исследования</vt:lpstr>
      <vt:lpstr>Практическая значимость работы</vt:lpstr>
      <vt:lpstr>О чём говорит словарик…</vt:lpstr>
      <vt:lpstr>Загадка природы</vt:lpstr>
      <vt:lpstr>Оказывается…</vt:lpstr>
      <vt:lpstr>Почему радуга разноцветная ?</vt:lpstr>
      <vt:lpstr>Сколько цветов в радуге? </vt:lpstr>
      <vt:lpstr>Исаак Ньютон</vt:lpstr>
      <vt:lpstr>Бывает и так…</vt:lpstr>
      <vt:lpstr>Моё наблюдение</vt:lpstr>
      <vt:lpstr>Мнение одноклассников</vt:lpstr>
      <vt:lpstr>Мой эксперимент</vt:lpstr>
      <vt:lpstr>Мой эксперимент</vt:lpstr>
      <vt:lpstr>Радуга вокруг нас</vt:lpstr>
      <vt:lpstr>Наше творчество</vt:lpstr>
      <vt:lpstr>Литература</vt:lpstr>
      <vt:lpstr>Живопись</vt:lpstr>
      <vt:lpstr>Цветотерапия</vt:lpstr>
      <vt:lpstr>Выводы</vt:lpstr>
      <vt:lpstr>Литература</vt:lpstr>
      <vt:lpstr>Слайд 29</vt:lpstr>
    </vt:vector>
  </TitlesOfParts>
  <Company>Школа №50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Admin</cp:lastModifiedBy>
  <cp:revision>86</cp:revision>
  <dcterms:created xsi:type="dcterms:W3CDTF">2012-03-15T12:47:48Z</dcterms:created>
  <dcterms:modified xsi:type="dcterms:W3CDTF">2020-11-28T10:28:22Z</dcterms:modified>
</cp:coreProperties>
</file>