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D7DB9-839D-44E7-9F31-69C0EB4801A2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D5311-5EF7-4EFD-A5A4-4FB530E6A366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A%D0%B0%D0%BD%D0%BD%D0%B5%D1%80,_%D0%9B%D0%B5%D0%B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04856" cy="1512168"/>
          </a:xfrm>
        </p:spPr>
        <p:txBody>
          <a:bodyPr/>
          <a:lstStyle/>
          <a:p>
            <a:r>
              <a:rPr lang="ru-RU" dirty="0" smtClean="0"/>
              <a:t>Ранний детский аутизм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04864"/>
            <a:ext cx="7306974" cy="24978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Или синдром</a:t>
            </a:r>
            <a:r>
              <a:rPr lang="ru-RU" sz="3600" dirty="0"/>
              <a:t> </a:t>
            </a:r>
            <a:r>
              <a:rPr lang="ru-RU" sz="3600" u="sng" dirty="0">
                <a:hlinkClick r:id="rId2" tooltip="Каннер, Лео"/>
              </a:rPr>
              <a:t>Лео </a:t>
            </a:r>
            <a:r>
              <a:rPr lang="ru-RU" sz="3600" u="sng" dirty="0" err="1">
                <a:hlinkClick r:id="rId2" tooltip="Каннер, Лео"/>
              </a:rPr>
              <a:t>Каннера</a:t>
            </a:r>
            <a:r>
              <a:rPr lang="ru-RU" sz="3600" dirty="0"/>
              <a:t> — нарушение в развитии эмоционально-личностной сферы детей и подростков.</a:t>
            </a:r>
          </a:p>
        </p:txBody>
      </p:sp>
    </p:spTree>
    <p:extLst>
      <p:ext uri="{BB962C8B-B14F-4D97-AF65-F5344CB8AC3E}">
        <p14:creationId xmlns:p14="http://schemas.microsoft.com/office/powerpoint/2010/main" val="3398264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</a:t>
            </a:r>
            <a:r>
              <a:rPr lang="ru-RU" dirty="0" err="1" smtClean="0"/>
              <a:t>Послоговое</a:t>
            </a:r>
            <a:r>
              <a:rPr lang="ru-RU" dirty="0" smtClean="0"/>
              <a:t> 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Виды работ:</a:t>
            </a:r>
          </a:p>
          <a:p>
            <a:pPr marL="0" indent="0">
              <a:buNone/>
            </a:pPr>
            <a:r>
              <a:rPr lang="ru-RU" sz="2400" i="1" dirty="0" smtClean="0"/>
              <a:t> </a:t>
            </a:r>
            <a:r>
              <a:rPr lang="ru-RU" sz="2400" i="1" dirty="0"/>
              <a:t>1. Чтение слоговых таблиц из открытых слогов</a:t>
            </a:r>
            <a:r>
              <a:rPr lang="ru-RU" sz="2400" i="1" dirty="0" smtClean="0"/>
              <a:t>.</a:t>
            </a:r>
          </a:p>
          <a:p>
            <a:pPr marL="0" indent="0">
              <a:buNone/>
            </a:pPr>
            <a:r>
              <a:rPr lang="ru-RU" sz="2400" i="1" dirty="0"/>
              <a:t>2. Чтение слоговых таблиц, составленных из слогов закрытого типа</a:t>
            </a:r>
            <a:r>
              <a:rPr lang="ru-RU" sz="2400" i="1" dirty="0" smtClean="0"/>
              <a:t>.</a:t>
            </a:r>
          </a:p>
          <a:p>
            <a:pPr marL="0" indent="0">
              <a:buNone/>
            </a:pPr>
            <a:r>
              <a:rPr lang="ru-RU" sz="2400" i="1" dirty="0" smtClean="0"/>
              <a:t>3.Чтение </a:t>
            </a:r>
            <a:r>
              <a:rPr lang="ru-RU" sz="2400" i="1" dirty="0"/>
              <a:t>слоговых таблиц, где буквы написаны на значительном расстоянии (10—15 см) друг от друга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64725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221088"/>
            <a:ext cx="6161005" cy="223224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0648"/>
            <a:ext cx="6488191" cy="3888432"/>
          </a:xfrm>
        </p:spPr>
      </p:pic>
    </p:spTree>
    <p:extLst>
      <p:ext uri="{BB962C8B-B14F-4D97-AF65-F5344CB8AC3E}">
        <p14:creationId xmlns:p14="http://schemas.microsoft.com/office/powerpoint/2010/main" val="826395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III.</a:t>
            </a:r>
            <a:r>
              <a:rPr lang="ru-RU" dirty="0"/>
              <a:t> Аналитико-синтетическое чтение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61237"/>
            <a:ext cx="7488832" cy="4720091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ЗВУКО-БУКВЕННЫЙ АНАЛИЗ НАЧАЛА СЛОВА</a:t>
            </a:r>
          </a:p>
          <a:p>
            <a:r>
              <a:rPr lang="ru-RU" sz="2200" dirty="0" smtClean="0"/>
              <a:t>ВИДЫ </a:t>
            </a:r>
            <a:r>
              <a:rPr lang="ru-RU" sz="2200" dirty="0"/>
              <a:t>РАБОТ:</a:t>
            </a:r>
          </a:p>
          <a:p>
            <a:r>
              <a:rPr lang="ru-RU" sz="2200" i="1" dirty="0"/>
              <a:t>1. На большой карте с четкими картинками (можно использовать различные лото) ребенок раскладывает маленькие карточки с начальными буквами названий </a:t>
            </a:r>
            <a:r>
              <a:rPr lang="ru-RU" sz="2200" i="1" dirty="0" smtClean="0"/>
              <a:t>картинок</a:t>
            </a:r>
          </a:p>
          <a:p>
            <a:r>
              <a:rPr lang="ru-RU" sz="2200" i="1" dirty="0" smtClean="0"/>
              <a:t>2. «Поймай рыбку»</a:t>
            </a:r>
          </a:p>
          <a:p>
            <a:r>
              <a:rPr lang="ru-RU" sz="2200" dirty="0" smtClean="0"/>
              <a:t>3</a:t>
            </a:r>
            <a:r>
              <a:rPr lang="ru-RU" sz="2200" dirty="0"/>
              <a:t>. Подбираем картинки на определенные звуки.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000241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7124700" cy="295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4" t="17584" r="25171" b="58855"/>
          <a:stretch/>
        </p:blipFill>
        <p:spPr>
          <a:xfrm>
            <a:off x="1504497" y="3933056"/>
            <a:ext cx="6220690" cy="153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73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45224"/>
            <a:ext cx="7125113" cy="924475"/>
          </a:xfrm>
        </p:spPr>
        <p:txBody>
          <a:bodyPr/>
          <a:lstStyle/>
          <a:p>
            <a:r>
              <a:rPr lang="ru-RU" sz="5400" b="1" dirty="0" smtClean="0"/>
              <a:t>П      Т      А      Б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7344816" cy="4030886"/>
          </a:xfrm>
        </p:spPr>
      </p:pic>
      <p:sp>
        <p:nvSpPr>
          <p:cNvPr id="3" name="TextBox 2"/>
          <p:cNvSpPr txBox="1"/>
          <p:nvPr/>
        </p:nvSpPr>
        <p:spPr>
          <a:xfrm>
            <a:off x="1184354" y="636333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Поиск предмета на заданную букву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11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</a:t>
            </a:r>
            <a:r>
              <a:rPr lang="ru-RU" dirty="0"/>
              <a:t>над структурой простого предложения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08920"/>
            <a:ext cx="3325460" cy="3312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9"/>
          <a:stretch/>
        </p:blipFill>
        <p:spPr>
          <a:xfrm>
            <a:off x="4159318" y="2708920"/>
            <a:ext cx="3959762" cy="3312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70080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Изначально навыки отрабатываются на реальных объектах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24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1" y="665628"/>
            <a:ext cx="4225521" cy="521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3" t="10684"/>
          <a:stretch/>
        </p:blipFill>
        <p:spPr>
          <a:xfrm>
            <a:off x="4932040" y="692696"/>
            <a:ext cx="404682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91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Работа по формированию грамматического строя речи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 уровень- словосочетание </a:t>
            </a:r>
            <a:r>
              <a:rPr lang="ru-RU" sz="2400" dirty="0" err="1" smtClean="0"/>
              <a:t>сущ</a:t>
            </a:r>
            <a:r>
              <a:rPr lang="ru-RU" sz="2400" dirty="0" smtClean="0"/>
              <a:t>.+прил.</a:t>
            </a:r>
          </a:p>
          <a:p>
            <a:r>
              <a:rPr lang="ru-RU" sz="2400" dirty="0" smtClean="0"/>
              <a:t>2 уровень – словосочетание </a:t>
            </a:r>
            <a:r>
              <a:rPr lang="ru-RU" sz="2400" dirty="0" err="1" smtClean="0"/>
              <a:t>сущ</a:t>
            </a:r>
            <a:r>
              <a:rPr lang="ru-RU" sz="2400" dirty="0" smtClean="0"/>
              <a:t>.+</a:t>
            </a:r>
            <a:r>
              <a:rPr lang="ru-RU" sz="2400" dirty="0" err="1" smtClean="0"/>
              <a:t>прил</a:t>
            </a:r>
            <a:r>
              <a:rPr lang="ru-RU" sz="2400" dirty="0" smtClean="0"/>
              <a:t>+ числительное</a:t>
            </a:r>
          </a:p>
          <a:p>
            <a:r>
              <a:rPr lang="ru-RU" sz="2400" dirty="0" smtClean="0"/>
              <a:t>3 уровень – словообразование существительных</a:t>
            </a:r>
          </a:p>
          <a:p>
            <a:r>
              <a:rPr lang="ru-RU" sz="2400" dirty="0" smtClean="0"/>
              <a:t>4 уровень – словоизменение прилагательных</a:t>
            </a:r>
          </a:p>
          <a:p>
            <a:r>
              <a:rPr lang="ru-RU" sz="2400" dirty="0" smtClean="0"/>
              <a:t>5 уровень -  словообразование глаголов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2226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16" y="273523"/>
            <a:ext cx="4229100" cy="32575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05064"/>
            <a:ext cx="4479450" cy="24443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32856"/>
            <a:ext cx="4074190" cy="276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350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125113" cy="924475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Работа над связной речью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96752"/>
            <a:ext cx="5832648" cy="5313934"/>
          </a:xfrm>
        </p:spPr>
      </p:pic>
    </p:spTree>
    <p:extLst>
      <p:ext uri="{BB962C8B-B14F-4D97-AF65-F5344CB8AC3E}">
        <p14:creationId xmlns:p14="http://schemas.microsoft.com/office/powerpoint/2010/main" val="3068151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Признаки РДА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125112" cy="4051437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/>
              <a:t>Нарушение коммуникативной функции речи. </a:t>
            </a:r>
            <a:endParaRPr lang="ru-RU" sz="2400" dirty="0" smtClean="0"/>
          </a:p>
          <a:p>
            <a:r>
              <a:rPr lang="ru-RU" sz="2400" i="1" dirty="0" err="1"/>
              <a:t>Стереотипичность</a:t>
            </a:r>
            <a:r>
              <a:rPr lang="ru-RU" sz="2400" i="1" dirty="0"/>
              <a:t> в поведении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Раннее проявление – до 30-го месяца </a:t>
            </a:r>
            <a:r>
              <a:rPr lang="ru-RU" sz="2400" dirty="0" smtClean="0"/>
              <a:t>жизни</a:t>
            </a:r>
          </a:p>
          <a:p>
            <a:r>
              <a:rPr lang="ru-RU" sz="2400" dirty="0"/>
              <a:t>Необычные реакции на раздражители (дискомфорт или поглощенность впечатлениями);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455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234963" cy="1339551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Классификация </a:t>
            </a:r>
            <a:r>
              <a:rPr lang="ru-RU" dirty="0"/>
              <a:t>РДА по степени тяжести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340769"/>
            <a:ext cx="7560839" cy="50405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</a:t>
            </a:r>
            <a:r>
              <a:rPr lang="ru-RU" sz="2000" dirty="0"/>
              <a:t>) с отрешенностью от окружающего, полным отсутствием потребности в контакте, полевым поведением, </a:t>
            </a:r>
            <a:r>
              <a:rPr lang="ru-RU" sz="2000" dirty="0" err="1"/>
              <a:t>мутизмом</a:t>
            </a:r>
            <a:r>
              <a:rPr lang="ru-RU" sz="2000" dirty="0"/>
              <a:t>, отсутствием навыков самообслуживания; </a:t>
            </a:r>
            <a:endParaRPr lang="ru-RU" sz="2000" dirty="0" smtClean="0"/>
          </a:p>
          <a:p>
            <a:r>
              <a:rPr lang="ru-RU" sz="2000" dirty="0" smtClean="0"/>
              <a:t>2</a:t>
            </a:r>
            <a:r>
              <a:rPr lang="ru-RU" sz="2000" dirty="0"/>
              <a:t>) с преобладанием многочисленных стереотипий, нередким симбиозом с матерью; </a:t>
            </a:r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) с преобладанием сверхценных интересов, фантазий, повышением влечений; </a:t>
            </a:r>
            <a:endParaRPr lang="ru-RU" sz="2000" dirty="0" smtClean="0"/>
          </a:p>
          <a:p>
            <a:r>
              <a:rPr lang="ru-RU" sz="2000" dirty="0" smtClean="0"/>
              <a:t>4</a:t>
            </a:r>
            <a:r>
              <a:rPr lang="ru-RU" sz="2000" dirty="0"/>
              <a:t>) с чрезвычайной ранимостью окружающим: </a:t>
            </a:r>
            <a:r>
              <a:rPr lang="ru-RU" sz="2000" dirty="0" err="1"/>
              <a:t>тормозимостью</a:t>
            </a:r>
            <a:r>
              <a:rPr lang="ru-RU" sz="2000" dirty="0"/>
              <a:t> в контактах, робостью, поисками защиты у близких, стремлением к выработке социально положительных стереотипов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3929545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речевого развития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1700809"/>
            <a:ext cx="7378981" cy="4680520"/>
          </a:xfrm>
        </p:spPr>
        <p:txBody>
          <a:bodyPr>
            <a:noAutofit/>
          </a:bodyPr>
          <a:lstStyle/>
          <a:p>
            <a:r>
              <a:rPr lang="ru-RU" sz="2200" dirty="0" smtClean="0"/>
              <a:t>1. Нарушение интонационной и темпо-ритмической стороны речи</a:t>
            </a:r>
          </a:p>
          <a:p>
            <a:r>
              <a:rPr lang="ru-RU" sz="2200" dirty="0" smtClean="0"/>
              <a:t>2. Наличие штампов, </a:t>
            </a:r>
            <a:r>
              <a:rPr lang="ru-RU" sz="2200" dirty="0" err="1" smtClean="0"/>
              <a:t>эхолалий</a:t>
            </a:r>
            <a:r>
              <a:rPr lang="ru-RU" sz="2200" dirty="0" smtClean="0"/>
              <a:t>, </a:t>
            </a:r>
            <a:r>
              <a:rPr lang="ru-RU" sz="2200" dirty="0" err="1" smtClean="0"/>
              <a:t>мутизма</a:t>
            </a:r>
            <a:endParaRPr lang="ru-RU" sz="2200" dirty="0" smtClean="0"/>
          </a:p>
          <a:p>
            <a:r>
              <a:rPr lang="ru-RU" sz="2200" dirty="0" smtClean="0"/>
              <a:t>3. </a:t>
            </a:r>
            <a:r>
              <a:rPr lang="ru-RU" sz="2200" dirty="0" err="1"/>
              <a:t>О</a:t>
            </a:r>
            <a:r>
              <a:rPr lang="ru-RU" sz="2200" dirty="0" err="1" smtClean="0"/>
              <a:t>тутствие</a:t>
            </a:r>
            <a:r>
              <a:rPr lang="ru-RU" sz="2200" dirty="0" smtClean="0"/>
              <a:t> </a:t>
            </a:r>
            <a:r>
              <a:rPr lang="ru-RU" sz="2200" dirty="0"/>
              <a:t>личных глагольных и местоименных </a:t>
            </a:r>
            <a:r>
              <a:rPr lang="ru-RU" sz="2200" dirty="0" smtClean="0"/>
              <a:t>форм( ребенок говорит о себе в третьем лице)</a:t>
            </a:r>
          </a:p>
          <a:p>
            <a:r>
              <a:rPr lang="ru-RU" sz="2200" dirty="0" smtClean="0"/>
              <a:t>4.Нарушение синтаксического и грамматического строя речи</a:t>
            </a:r>
          </a:p>
          <a:p>
            <a:r>
              <a:rPr lang="ru-RU" sz="2200" dirty="0" smtClean="0"/>
              <a:t>5.Ограниченное понимание обращенной речи</a:t>
            </a:r>
          </a:p>
          <a:p>
            <a:r>
              <a:rPr lang="ru-RU" sz="2200" dirty="0" smtClean="0"/>
              <a:t>6. </a:t>
            </a:r>
            <a:r>
              <a:rPr lang="ru-RU" sz="2200" dirty="0"/>
              <a:t>Р</a:t>
            </a:r>
            <a:r>
              <a:rPr lang="ru-RU" sz="2200" dirty="0" smtClean="0"/>
              <a:t>ечь </a:t>
            </a:r>
            <a:r>
              <a:rPr lang="ru-RU" sz="2200" dirty="0"/>
              <a:t>автономна, эгоцентрична, недостаточно связана с ситуацией и окружением. </a:t>
            </a:r>
          </a:p>
        </p:txBody>
      </p:sp>
    </p:spTree>
    <p:extLst>
      <p:ext uri="{BB962C8B-B14F-4D97-AF65-F5344CB8AC3E}">
        <p14:creationId xmlns:p14="http://schemas.microsoft.com/office/powerpoint/2010/main" val="3698462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этапы развития речи аутичных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Первый </a:t>
            </a:r>
            <a:r>
              <a:rPr lang="ru-RU" sz="2400" dirty="0"/>
              <a:t>этап. Первичный контакт </a:t>
            </a:r>
            <a:endParaRPr lang="ru-RU" sz="2400" dirty="0" smtClean="0"/>
          </a:p>
          <a:p>
            <a:r>
              <a:rPr lang="ru-RU" sz="2400" dirty="0"/>
              <a:t>Второй этап. Первичные учебные навыки </a:t>
            </a:r>
            <a:endParaRPr lang="ru-RU" sz="2400" dirty="0" smtClean="0"/>
          </a:p>
          <a:p>
            <a:r>
              <a:rPr lang="ru-RU" sz="2400" dirty="0"/>
              <a:t>Третий этап. Работа над указательным жестом и жестами «ДА», «НЕТ» </a:t>
            </a:r>
            <a:endParaRPr lang="ru-RU" sz="2400" dirty="0" smtClean="0"/>
          </a:p>
          <a:p>
            <a:r>
              <a:rPr lang="ru-RU" sz="2400" dirty="0"/>
              <a:t>Четвертый этап. Обучение чтению 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— </a:t>
            </a:r>
            <a:r>
              <a:rPr lang="ru-RU" sz="2400" dirty="0" smtClean="0"/>
              <a:t>аналитико-синтетическое чтение</a:t>
            </a:r>
            <a:r>
              <a:rPr lang="ru-RU" sz="2400" dirty="0"/>
              <a:t>; </a:t>
            </a:r>
            <a:br>
              <a:rPr lang="ru-RU" sz="2400" dirty="0"/>
            </a:br>
            <a:r>
              <a:rPr lang="ru-RU" sz="2400" dirty="0"/>
              <a:t>— </a:t>
            </a:r>
            <a:r>
              <a:rPr lang="ru-RU" sz="2400" dirty="0" err="1"/>
              <a:t>послоговое</a:t>
            </a:r>
            <a:r>
              <a:rPr lang="ru-RU" sz="2400" dirty="0"/>
              <a:t> чтение; </a:t>
            </a:r>
            <a:br>
              <a:rPr lang="ru-RU" sz="2400" dirty="0"/>
            </a:br>
            <a:r>
              <a:rPr lang="ru-RU" sz="2400" dirty="0"/>
              <a:t>— глобальное чтение.</a:t>
            </a:r>
          </a:p>
        </p:txBody>
      </p:sp>
    </p:spTree>
    <p:extLst>
      <p:ext uri="{BB962C8B-B14F-4D97-AF65-F5344CB8AC3E}">
        <p14:creationId xmlns:p14="http://schemas.microsoft.com/office/powerpoint/2010/main" val="1243026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</a:t>
            </a:r>
            <a:r>
              <a:rPr lang="ru-RU" dirty="0" smtClean="0"/>
              <a:t>Глобальное </a:t>
            </a:r>
            <a:r>
              <a:rPr lang="ru-RU" dirty="0"/>
              <a:t>чтение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488832" cy="1800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Виды работ:</a:t>
            </a:r>
          </a:p>
          <a:p>
            <a:pPr marL="0" indent="0">
              <a:buNone/>
            </a:pPr>
            <a:r>
              <a:rPr lang="ru-RU" sz="2400" i="1" dirty="0" smtClean="0"/>
              <a:t>1. Чтение </a:t>
            </a:r>
            <a:r>
              <a:rPr lang="ru-RU" sz="2400" i="1" dirty="0"/>
              <a:t>автоматизированных </a:t>
            </a:r>
            <a:r>
              <a:rPr lang="ru-RU" sz="2400" i="1" dirty="0" err="1"/>
              <a:t>энграмм</a:t>
            </a:r>
            <a:r>
              <a:rPr lang="ru-RU" sz="2400" i="1" dirty="0"/>
              <a:t> (имя ребенка, имена его близких, клички домашних животных</a:t>
            </a:r>
            <a:r>
              <a:rPr lang="ru-RU" sz="2400" i="1" dirty="0" smtClean="0"/>
              <a:t>).</a:t>
            </a: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501008"/>
            <a:ext cx="53848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184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</a:t>
            </a:r>
            <a:r>
              <a:rPr lang="ru-RU" i="1" dirty="0"/>
              <a:t> Чтение слов.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39" y="1700809"/>
            <a:ext cx="1524000" cy="2952328"/>
          </a:xfrm>
        </p:spPr>
      </p:pic>
      <p:pic>
        <p:nvPicPr>
          <p:cNvPr id="1026" name="Picture 2" descr="C:\Users\Тюлени\Desktop\Новая папка (3)\пир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0" t="6049" r="36909" b="70721"/>
          <a:stretch/>
        </p:blipFill>
        <p:spPr bwMode="auto">
          <a:xfrm>
            <a:off x="179512" y="4941734"/>
            <a:ext cx="2452255" cy="90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юлени\Desktop\Новая папка (3)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307" y="1700808"/>
            <a:ext cx="236127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юлени\Desktop\Новая папка (3)\Безымянныймиш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0" t="9063" r="40097" b="67708"/>
          <a:stretch/>
        </p:blipFill>
        <p:spPr bwMode="auto">
          <a:xfrm>
            <a:off x="2907307" y="4906207"/>
            <a:ext cx="2612861" cy="90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юлени\Desktop\Новая папка (3)\cub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326355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юлени\Desktop\Новая папка (3)\куб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5" t="12702" r="50000" b="64068"/>
          <a:stretch/>
        </p:blipFill>
        <p:spPr bwMode="auto">
          <a:xfrm>
            <a:off x="6410564" y="4906207"/>
            <a:ext cx="1835739" cy="90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691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</a:t>
            </a:r>
            <a:r>
              <a:rPr lang="ru-RU" i="1" dirty="0"/>
              <a:t>Понимание письменных инструкций.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32" b="28082"/>
          <a:stretch/>
        </p:blipFill>
        <p:spPr>
          <a:xfrm>
            <a:off x="1331640" y="1916832"/>
            <a:ext cx="6264696" cy="4425636"/>
          </a:xfrm>
        </p:spPr>
      </p:pic>
    </p:spTree>
    <p:extLst>
      <p:ext uri="{BB962C8B-B14F-4D97-AF65-F5344CB8AC3E}">
        <p14:creationId xmlns:p14="http://schemas.microsoft.com/office/powerpoint/2010/main" val="276759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924475"/>
          </a:xfrm>
        </p:spPr>
        <p:txBody>
          <a:bodyPr/>
          <a:lstStyle/>
          <a:p>
            <a:r>
              <a:rPr lang="ru-RU" i="1" dirty="0"/>
              <a:t>4. Чтение предложений.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4" r="57670" b="51764"/>
          <a:stretch/>
        </p:blipFill>
        <p:spPr>
          <a:xfrm>
            <a:off x="160730" y="1566565"/>
            <a:ext cx="2583389" cy="23586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7" r="2636" b="53175"/>
          <a:stretch/>
        </p:blipFill>
        <p:spPr>
          <a:xfrm>
            <a:off x="3012013" y="1599745"/>
            <a:ext cx="3338947" cy="2354314"/>
          </a:xfrm>
          <a:prstGeom prst="rect">
            <a:avLst/>
          </a:prstGeom>
        </p:spPr>
      </p:pic>
      <p:pic>
        <p:nvPicPr>
          <p:cNvPr id="2050" name="Picture 2" descr="C:\Users\Тюлени\Desktop\Новая папка (3)\СПИТ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" t="3761" r="46050" b="75728"/>
          <a:stretch/>
        </p:blipFill>
        <p:spPr bwMode="auto">
          <a:xfrm>
            <a:off x="160730" y="4149079"/>
            <a:ext cx="2717505" cy="94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юлени\Desktop\Новая папка (3)\СПИТ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2" t="24644" r="47299" b="56057"/>
          <a:stretch/>
        </p:blipFill>
        <p:spPr bwMode="auto">
          <a:xfrm>
            <a:off x="3264915" y="4149079"/>
            <a:ext cx="2833144" cy="94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юлени\Desktop\Новая папка (3)\978-5-296-01109-1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2" t="50405" r="59806" b="2144"/>
          <a:stretch/>
        </p:blipFill>
        <p:spPr bwMode="auto">
          <a:xfrm>
            <a:off x="6648496" y="1569301"/>
            <a:ext cx="2094101" cy="235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Тюлени\Desktop\Новая папка (3)\СОБ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4" t="21560" r="21790" b="58287"/>
          <a:stretch/>
        </p:blipFill>
        <p:spPr bwMode="auto">
          <a:xfrm>
            <a:off x="6409862" y="4152364"/>
            <a:ext cx="2571367" cy="86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139164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247</TotalTime>
  <Words>370</Words>
  <Application>Microsoft Office PowerPoint</Application>
  <PresentationFormat>Экран 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Summer</vt:lpstr>
      <vt:lpstr>Ранний детский аутизм</vt:lpstr>
      <vt:lpstr>Признаки РДА</vt:lpstr>
      <vt:lpstr> Классификация РДА по степени тяжести </vt:lpstr>
      <vt:lpstr>Особенности речевого развития</vt:lpstr>
      <vt:lpstr>Основные этапы развития речи аутичных детей</vt:lpstr>
      <vt:lpstr>I.Глобальное чтение </vt:lpstr>
      <vt:lpstr>2. Чтение слов.</vt:lpstr>
      <vt:lpstr>3. Понимание письменных инструкций.</vt:lpstr>
      <vt:lpstr>4. Чтение предложений.</vt:lpstr>
      <vt:lpstr>II.Послоговое чтение</vt:lpstr>
      <vt:lpstr>Презентация PowerPoint</vt:lpstr>
      <vt:lpstr>III. Аналитико-синтетическое чтение</vt:lpstr>
      <vt:lpstr>Презентация PowerPoint</vt:lpstr>
      <vt:lpstr>П      Т      А      Б</vt:lpstr>
      <vt:lpstr>Работа над структурой простого предложения</vt:lpstr>
      <vt:lpstr>Презентация PowerPoint</vt:lpstr>
      <vt:lpstr>Работа по формированию грамматического строя речи</vt:lpstr>
      <vt:lpstr>Презентация PowerPoint</vt:lpstr>
      <vt:lpstr>Работа над связной речью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Ранний детский аутизм</dc:title>
  <dc:creator>Тюлени</dc:creator>
  <cp:lastModifiedBy>Тюлени</cp:lastModifiedBy>
  <cp:revision>19</cp:revision>
  <dcterms:created xsi:type="dcterms:W3CDTF">2016-03-23T17:25:18Z</dcterms:created>
  <dcterms:modified xsi:type="dcterms:W3CDTF">2016-03-24T18:21:31Z</dcterms:modified>
</cp:coreProperties>
</file>