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3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1342E3-C736-4F8B-8733-F2A2CE3C2535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395005-1231-401A-B184-E682AE314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630616" cy="2736304"/>
          </a:xfrm>
        </p:spPr>
        <p:txBody>
          <a:bodyPr>
            <a:normAutofit/>
          </a:bodyPr>
          <a:lstStyle/>
          <a:p>
            <a:pPr marL="457200" indent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 над барыней. По мотивам произведения И.С. Тургенева "Муму".</a:t>
            </a:r>
            <a:r>
              <a:rPr lang="ru-RU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2411760" y="6021288"/>
            <a:ext cx="6732239" cy="763339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Подготовила:Уракова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И.В. Учитель русского языка и литературы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Показать уродливость общественных отношений основанных на личной зависимости человека от человека ,раскрыть трагизм судьбы крепостных.</a:t>
            </a:r>
            <a:endParaRPr lang="ru-RU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1)проанализировать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первую часть рассказа (образ барыни и Герасима).</a:t>
            </a:r>
            <a:endParaRPr lang="ru-RU" sz="3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анализировать текст художественного произведения;</a:t>
            </a:r>
            <a:endParaRPr lang="ru-RU" sz="3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умение выразить свои мысли, оценить поступок героя – обобщать, делать выводы;</a:t>
            </a:r>
            <a:endParaRPr lang="ru-RU" sz="3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героях произведения на основе сопоставления словесного и графического образов;</a:t>
            </a:r>
            <a:endParaRPr lang="ru-RU" sz="3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продолжить работу по развитию культуры речи школьников, работу над выразительным чтением учащихся.</a:t>
            </a:r>
            <a:endParaRPr lang="ru-RU" sz="3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общечеловеческих ценностей.</a:t>
            </a:r>
            <a:endParaRPr lang="ru-RU" sz="3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 над барыней начинается</a:t>
            </a:r>
            <a:endParaRPr lang="ru-RU" dirty="0"/>
          </a:p>
        </p:txBody>
      </p:sp>
      <p:pic>
        <p:nvPicPr>
          <p:cNvPr id="1026" name="Picture 2" descr="https://www.museumsyndicate.com/images/6/535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Судья 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   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Крепостные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1460376"/>
          </a:xfrm>
        </p:spPr>
        <p:txBody>
          <a:bodyPr>
            <a:normAutofit/>
          </a:bodyPr>
          <a:lstStyle/>
          <a:p>
            <a:r>
              <a:rPr lang="ru-RU" dirty="0" smtClean="0"/>
              <a:t>Обвиняемая – Барыня.</a:t>
            </a:r>
          </a:p>
          <a:p>
            <a:r>
              <a:rPr lang="ru-RU" dirty="0" smtClean="0"/>
              <a:t>Обвиняется в подстрекательстве к убийству ни в чем неповинной собаки и нелюбви к людям. 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Обвинители</a:t>
            </a:r>
            <a:endParaRPr lang="ru-RU" dirty="0"/>
          </a:p>
        </p:txBody>
      </p:sp>
      <p:pic>
        <p:nvPicPr>
          <p:cNvPr id="1026" name="Picture 2" descr="https://img.golos.io/images/7nLTR9q5JdZZJbcihe4WFxNRPS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02280"/>
            <a:ext cx="4113039" cy="373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153400" cy="95436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/>
              <a:t>Прения и судебное разбирательство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Кастелянша:</a:t>
            </a:r>
          </a:p>
          <a:p>
            <a:pPr marL="0" indent="0">
              <a:buNone/>
            </a:pPr>
            <a:r>
              <a:rPr lang="ru-RU" sz="2000" dirty="0" smtClean="0"/>
              <a:t>-Как </a:t>
            </a:r>
            <a:r>
              <a:rPr lang="ru-RU" sz="2000" dirty="0"/>
              <a:t>взял он меня... </a:t>
            </a:r>
            <a:r>
              <a:rPr lang="ru-RU" sz="2000" dirty="0" err="1"/>
              <a:t>кааак</a:t>
            </a:r>
            <a:r>
              <a:rPr lang="ru-RU" sz="2000" dirty="0"/>
              <a:t> начал давить мне на голову! </a:t>
            </a:r>
            <a:r>
              <a:rPr lang="ru-RU" sz="2000" dirty="0" err="1"/>
              <a:t>ажно</a:t>
            </a:r>
            <a:r>
              <a:rPr lang="ru-RU" sz="2000" dirty="0"/>
              <a:t> душа в пятки </a:t>
            </a:r>
            <a:r>
              <a:rPr lang="ru-RU" sz="2000" dirty="0" err="1"/>
              <a:t>ушля</a:t>
            </a:r>
            <a:r>
              <a:rPr lang="ru-RU" sz="2000" dirty="0"/>
              <a:t> </a:t>
            </a:r>
            <a:r>
              <a:rPr lang="ru-RU" sz="2000" dirty="0" err="1"/>
              <a:t>увся</a:t>
            </a:r>
            <a:r>
              <a:rPr lang="ru-RU" sz="2000" dirty="0"/>
              <a:t>. Как такое чудище мычащее жалеть-то</a:t>
            </a:r>
            <a:r>
              <a:rPr lang="ru-RU" sz="2000" dirty="0" smtClean="0"/>
              <a:t>!</a:t>
            </a:r>
          </a:p>
          <a:p>
            <a:pPr marL="0" indent="0">
              <a:buNone/>
            </a:pPr>
            <a:r>
              <a:rPr lang="ru-RU" sz="2000" b="1" dirty="0" smtClean="0"/>
              <a:t>Приживалки:</a:t>
            </a:r>
          </a:p>
          <a:p>
            <a:pPr marL="0" indent="0">
              <a:buNone/>
            </a:pPr>
            <a:r>
              <a:rPr lang="ru-RU" sz="2000" b="1" dirty="0" smtClean="0"/>
              <a:t>-</a:t>
            </a:r>
            <a:r>
              <a:rPr lang="ru-RU" sz="2000" dirty="0"/>
              <a:t>Ах, страшно было за барыню, сохрани ее бог! Чуть не укусила </a:t>
            </a:r>
            <a:r>
              <a:rPr lang="ru-RU" sz="2000" dirty="0" err="1"/>
              <a:t>сабака</a:t>
            </a:r>
            <a:r>
              <a:rPr lang="ru-RU" sz="2000" dirty="0"/>
              <a:t> эта матушку нашу</a:t>
            </a:r>
            <a:r>
              <a:rPr lang="ru-RU" sz="2000" dirty="0" smtClean="0"/>
              <a:t>!</a:t>
            </a:r>
            <a:endParaRPr lang="ru-RU" sz="2000" dirty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Татьяна: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/>
              <a:t>-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Герасим-то хороший, славный, петушка мне пряничного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подорил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платок красный, красивый! И слова-то плохого не сказал никому за наш обман. И барынин-то наказ мы выполняли беспрекословно. Захотелось ей женить меня на Капитоне... Как будто наказать Герасима за что-то хотела.</a:t>
            </a:r>
            <a:endParaRPr lang="ru-RU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/>
              <a:t>Гаврила: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/>
              <a:t>-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ведь он убить мог Капитона из злости, но простил, странный человек, этот Гераська. Ведь с ним не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столкуешь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согрешил я, грешный, никаким способом не уломать его...</a:t>
            </a:r>
            <a:endParaRPr lang="ru-RU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5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Защита со стороны обвиняемой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Защита со стороны обвинения.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698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Господа присяжные(ученики)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Ответьте на вопросы, прежде, чем вынести вердикт</a:t>
            </a:r>
            <a:endParaRPr lang="ru-RU" sz="24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впечатление сложилось у вас о Герасиме? Каким человеком он был? 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Жестоко ли поступила барыня по отношению к Герасиму? Почему?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 ли Герасим вернуться в дом барыни после того, как исполнит ее жестокое приказание?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олицетворяет собой Герасим? Барыня?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кто же виноват?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333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из данных пословиц одну, которая могла бы послужить эпиграфом к сегодняшнему уроку. Объяснить: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почему.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2743200" y="1752600"/>
            <a:ext cx="6400800" cy="44196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Слезами горю не поможешь. </a:t>
            </a:r>
            <a:endParaRPr lang="ru-RU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Барин говорит горлом, а мужик горбом (работает да кланяется).</a:t>
            </a:r>
            <a:endParaRPr lang="ru-RU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И рад бы заплакать, да смех одолел.</a:t>
            </a:r>
            <a:endParaRPr lang="ru-RU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Барский гнев да барская милость равно опасны.</a:t>
            </a:r>
            <a:endParaRPr lang="ru-RU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Неволя холопу, а воля господину.</a:t>
            </a:r>
            <a:endParaRPr lang="ru-RU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98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2743200"/>
            <a:ext cx="7235081" cy="2702024"/>
          </a:xfrm>
        </p:spPr>
        <p:txBody>
          <a:bodyPr>
            <a:normAutofit/>
          </a:bodyPr>
          <a:lstStyle/>
          <a:p>
            <a:r>
              <a:rPr lang="ru-RU" dirty="0" smtClean="0"/>
              <a:t>Показать жестами:</a:t>
            </a:r>
          </a:p>
          <a:p>
            <a:r>
              <a:rPr lang="ru-RU" dirty="0" smtClean="0"/>
              <a:t>Скучно-скрестить руки на груди;</a:t>
            </a:r>
          </a:p>
          <a:p>
            <a:r>
              <a:rPr lang="ru-RU" dirty="0" smtClean="0"/>
              <a:t>Интересно-хлопнуть в ладоши;</a:t>
            </a:r>
          </a:p>
          <a:p>
            <a:r>
              <a:rPr lang="ru-RU" dirty="0" smtClean="0"/>
              <a:t>Остались вопросы-руки в по бокам.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0818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</TotalTime>
  <Words>432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Times New Roman</vt:lpstr>
      <vt:lpstr>Tw Cen MT</vt:lpstr>
      <vt:lpstr>Wingdings</vt:lpstr>
      <vt:lpstr>Wingdings 2</vt:lpstr>
      <vt:lpstr>Обычная</vt:lpstr>
      <vt:lpstr>Суд над барыней. По мотивам произведения И.С. Тургенева "Муму". </vt:lpstr>
      <vt:lpstr>Цель:</vt:lpstr>
      <vt:lpstr>Задачи:</vt:lpstr>
      <vt:lpstr>Суд над барыней начинается</vt:lpstr>
      <vt:lpstr>Судья </vt:lpstr>
      <vt:lpstr>Прения и судебное разбирательство</vt:lpstr>
      <vt:lpstr>Господа присяжные(ученики)</vt:lpstr>
      <vt:lpstr>Выбрать из данных пословиц одну, которая могла бы послужить эпиграфом к сегодняшнему уроку. Объяснить: почему. </vt:lpstr>
      <vt:lpstr>Рефлексия.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языковых компетенций. Теория и практика.</dc:title>
  <dc:creator>асус-ПК</dc:creator>
  <cp:lastModifiedBy>Ирина В. Уракова</cp:lastModifiedBy>
  <cp:revision>11</cp:revision>
  <dcterms:created xsi:type="dcterms:W3CDTF">2013-04-15T05:04:22Z</dcterms:created>
  <dcterms:modified xsi:type="dcterms:W3CDTF">2020-11-28T12:07:35Z</dcterms:modified>
</cp:coreProperties>
</file>