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4" r:id="rId16"/>
    <p:sldId id="275" r:id="rId17"/>
    <p:sldId id="277" r:id="rId18"/>
    <p:sldId id="276" r:id="rId19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lligraph" panose="020B0604020202020204" charset="0"/>
      <p:regular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8E"/>
    <a:srgbClr val="01217D"/>
    <a:srgbClr val="B60A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4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95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93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8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8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4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5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73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6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A7101614-13FD-41F4-B86D-275C04FF48DB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E757C161-CFC4-42B6-97DE-C4BD0FF52E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74624" y="1340768"/>
            <a:ext cx="1847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08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80752" y="4554797"/>
            <a:ext cx="3207752" cy="1799147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Arial" pitchFamily="34" charset="0"/>
                <a:cs typeface="Arial" pitchFamily="34" charset="0"/>
              </a:rPr>
              <a:t>Герда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8032" y="504056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Чтоб  друга  верного  спасти, ее  полстраны  пришлось  пройти: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от  разбойников  бежать, в  снежной  буре  замерзать,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через  льды  перебираться, с  королевою сражаться 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332656"/>
            <a:ext cx="80283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 называется сказка Чуковского, в которой есть такие слова:</a:t>
            </a:r>
            <a:br>
              <a:rPr lang="ru-RU" sz="3600" b="1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Море пламенем горит,</a:t>
            </a:r>
            <a:br>
              <a:rPr lang="ru-RU" sz="3600" b="1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Выбежал из моря кит.</a:t>
            </a:r>
            <a:br>
              <a:rPr lang="ru-RU" sz="3600" dirty="0"/>
            </a:br>
            <a:br>
              <a:rPr lang="ru-RU" sz="36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4683421"/>
            <a:ext cx="3600400" cy="1189794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Путаница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1012119"/>
            <a:ext cx="80283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Какой герой сказки «Буратино» торговал пиявками? </a:t>
            </a:r>
            <a:br>
              <a:rPr lang="ru-RU" sz="4000" dirty="0">
                <a:solidFill>
                  <a:schemeClr val="tx1">
                    <a:lumMod val="85000"/>
                  </a:schemeClr>
                </a:solidFill>
                <a:latin typeface="Arial Black" panose="020B0A04020102020204" pitchFamily="34" charset="0"/>
              </a:rPr>
            </a:br>
            <a:br>
              <a:rPr lang="ru-RU" sz="36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54" y="6420950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3930157"/>
            <a:ext cx="4427984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Дуремар</a:t>
            </a:r>
            <a:endParaRPr lang="ru-RU" sz="4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00340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8710" y="591117"/>
            <a:ext cx="853698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>
                <a:solidFill>
                  <a:schemeClr val="tx1">
                    <a:lumMod val="85000"/>
                  </a:schemeClr>
                </a:solidFill>
                <a:latin typeface="Arial Black" panose="020B0A04020102020204" pitchFamily="34" charset="0"/>
              </a:rPr>
            </a:br>
            <a:br>
              <a:rPr lang="ru-RU" sz="36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4040272"/>
            <a:ext cx="4032448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Буян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1D3374-9E06-4866-A1F9-38570475AABB}"/>
              </a:ext>
            </a:extLst>
          </p:cNvPr>
          <p:cNvSpPr txBox="1"/>
          <p:nvPr/>
        </p:nvSpPr>
        <p:spPr>
          <a:xfrm>
            <a:off x="1447074" y="1412776"/>
            <a:ext cx="58178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остров славного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Гвидона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6024" y="684158"/>
            <a:ext cx="871195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волшебный предмет был у солдата из сказки </a:t>
            </a:r>
            <a:r>
              <a:rPr lang="ru-RU" sz="4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Г.Х.Андерсена</a:t>
            </a: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 </a:t>
            </a:r>
            <a:br>
              <a:rPr lang="ru-RU" sz="3600" dirty="0"/>
            </a:br>
            <a:br>
              <a:rPr lang="ru-RU" sz="36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71800" y="4645929"/>
            <a:ext cx="4104456" cy="1519375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Огниво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5271" y="-29724"/>
            <a:ext cx="8028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3600" dirty="0"/>
            </a:br>
            <a:br>
              <a:rPr lang="ru-RU" sz="36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16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4077072"/>
            <a:ext cx="3822673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«Ворона и лисица»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81D2F9-911D-4C50-BE46-02D2AF2B3BC1}"/>
              </a:ext>
            </a:extLst>
          </p:cNvPr>
          <p:cNvSpPr txBox="1"/>
          <p:nvPr/>
        </p:nvSpPr>
        <p:spPr>
          <a:xfrm>
            <a:off x="107504" y="866777"/>
            <a:ext cx="903649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«Уж сколько раз твердили миру,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лесть гнусна, вредна; но только все не впрок,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сердце льстец всегда отыщет уголок.»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43562" y="575967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0" y="6389948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67744" y="4065121"/>
            <a:ext cx="4320480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«Слон и Моська»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236EFF-F19A-48E9-A781-39D96A9304DC}"/>
              </a:ext>
            </a:extLst>
          </p:cNvPr>
          <p:cNvSpPr txBox="1"/>
          <p:nvPr/>
        </p:nvSpPr>
        <p:spPr>
          <a:xfrm>
            <a:off x="841346" y="848663"/>
            <a:ext cx="745687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то-то мне и духу придаёт,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 совсем без драки,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попасть в такие забияки…»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3000" y="337122"/>
            <a:ext cx="9001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 </a:t>
            </a:r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244" y="4797152"/>
            <a:ext cx="4608512" cy="115212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«Мартышка и очки»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85890C-FD22-478D-A87C-D0E068F5467A}"/>
              </a:ext>
            </a:extLst>
          </p:cNvPr>
          <p:cNvSpPr txBox="1"/>
          <p:nvPr/>
        </p:nvSpPr>
        <p:spPr>
          <a:xfrm>
            <a:off x="288032" y="614120"/>
            <a:ext cx="831590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Вертит очками так и сяк: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к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темю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их прижмёт,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их на хвост нанижет,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их понюхает, то их полижет;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Очки не действуют никак.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524046"/>
            <a:ext cx="9612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«Не оставь меня, кум милый!</a:t>
            </a:r>
          </a:p>
          <a:p>
            <a:pPr algn="ctr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Дай ты мне собраться с силой</a:t>
            </a:r>
          </a:p>
          <a:p>
            <a:pPr algn="ctr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до вешних только дней</a:t>
            </a:r>
          </a:p>
          <a:p>
            <a:pPr algn="ctr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Прокорми и обогрей!»</a:t>
            </a:r>
          </a:p>
          <a:p>
            <a:b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</a:b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ligraph" pitchFamily="82" charset="0"/>
              </a:rPr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7145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70076" y="4149080"/>
            <a:ext cx="3672408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«Стрекоза и муравей»</a:t>
            </a:r>
            <a:endParaRPr lang="ru-RU" sz="5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85263" y="633395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3609636" cy="792088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50" dirty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Разминка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0578" y="2285594"/>
            <a:ext cx="3609636" cy="80081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Угадай героя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96" y="3089297"/>
            <a:ext cx="3571749" cy="800809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Сказочник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8600" y="3911582"/>
            <a:ext cx="3602739" cy="779714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Басни</a:t>
            </a:r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3599058" y="1470085"/>
            <a:ext cx="1380418" cy="792088"/>
          </a:xfrm>
          <a:prstGeom prst="rect">
            <a:avLst/>
          </a:prstGeom>
          <a:gradFill flip="none" rotWithShape="1">
            <a:gsLst>
              <a:gs pos="34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4965791" y="1460418"/>
            <a:ext cx="1393635" cy="816454"/>
          </a:xfrm>
          <a:prstGeom prst="rect">
            <a:avLst/>
          </a:prstGeom>
          <a:gradFill flip="none" rotWithShape="1">
            <a:gsLst>
              <a:gs pos="39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6374788" y="1484415"/>
            <a:ext cx="1404156" cy="819141"/>
          </a:xfrm>
          <a:prstGeom prst="rect">
            <a:avLst/>
          </a:prstGeom>
          <a:gradFill flip="none" rotWithShape="1">
            <a:gsLst>
              <a:gs pos="39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7767725" y="1470085"/>
            <a:ext cx="1376275" cy="786111"/>
          </a:xfrm>
          <a:prstGeom prst="rect">
            <a:avLst/>
          </a:prstGeom>
          <a:gradFill flip="none" rotWithShape="1">
            <a:gsLst>
              <a:gs pos="37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3609635" y="2285594"/>
            <a:ext cx="1356155" cy="800810"/>
          </a:xfrm>
          <a:prstGeom prst="rect">
            <a:avLst/>
          </a:prstGeom>
          <a:gradFill flip="none" rotWithShape="1">
            <a:gsLst>
              <a:gs pos="47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4976367" y="2286144"/>
            <a:ext cx="1393636" cy="824230"/>
          </a:xfrm>
          <a:prstGeom prst="rect">
            <a:avLst/>
          </a:prstGeom>
          <a:gradFill flip="none" rotWithShape="1">
            <a:gsLst>
              <a:gs pos="49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6380580" y="2262172"/>
            <a:ext cx="1391288" cy="844967"/>
          </a:xfrm>
          <a:prstGeom prst="rect">
            <a:avLst/>
          </a:prstGeom>
          <a:gradFill flip="none" rotWithShape="1">
            <a:gsLst>
              <a:gs pos="52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7767725" y="2262174"/>
            <a:ext cx="1376275" cy="824230"/>
          </a:xfrm>
          <a:prstGeom prst="rect">
            <a:avLst/>
          </a:prstGeom>
          <a:gradFill flip="none" rotWithShape="1">
            <a:gsLst>
              <a:gs pos="46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3589222" y="3088659"/>
            <a:ext cx="1366732" cy="801448"/>
          </a:xfrm>
          <a:prstGeom prst="rect">
            <a:avLst/>
          </a:prstGeom>
          <a:gradFill flip="none" rotWithShape="1">
            <a:gsLst>
              <a:gs pos="44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20" name="Прямоугольник 19">
            <a:hlinkClick r:id="rId11" action="ppaction://hlinksldjump"/>
          </p:cNvPr>
          <p:cNvSpPr/>
          <p:nvPr/>
        </p:nvSpPr>
        <p:spPr>
          <a:xfrm>
            <a:off x="4958222" y="3087336"/>
            <a:ext cx="1401203" cy="802770"/>
          </a:xfrm>
          <a:prstGeom prst="rect">
            <a:avLst/>
          </a:prstGeom>
          <a:gradFill flip="none" rotWithShape="1">
            <a:gsLst>
              <a:gs pos="54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6370003" y="3107079"/>
            <a:ext cx="1377309" cy="783027"/>
          </a:xfrm>
          <a:prstGeom prst="rect">
            <a:avLst/>
          </a:prstGeom>
          <a:gradFill flip="none" rotWithShape="1">
            <a:gsLst>
              <a:gs pos="54000">
                <a:srgbClr val="002060"/>
              </a:gs>
              <a:gs pos="77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</a:p>
        </p:txBody>
      </p:sp>
      <p:sp>
        <p:nvSpPr>
          <p:cNvPr id="22" name="Прямоугольник 21">
            <a:hlinkClick r:id="rId13" action="ppaction://hlinksldjump"/>
          </p:cNvPr>
          <p:cNvSpPr/>
          <p:nvPr/>
        </p:nvSpPr>
        <p:spPr>
          <a:xfrm>
            <a:off x="7764323" y="3092380"/>
            <a:ext cx="1379677" cy="797726"/>
          </a:xfrm>
          <a:prstGeom prst="rect">
            <a:avLst/>
          </a:prstGeom>
          <a:gradFill flip="none" rotWithShape="1">
            <a:gsLst>
              <a:gs pos="54000">
                <a:srgbClr val="002060"/>
              </a:gs>
              <a:gs pos="6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</a:p>
        </p:txBody>
      </p:sp>
      <p:sp>
        <p:nvSpPr>
          <p:cNvPr id="24" name="Прямоугольник 23">
            <a:hlinkClick r:id="rId14" action="ppaction://hlinksldjump"/>
          </p:cNvPr>
          <p:cNvSpPr/>
          <p:nvPr/>
        </p:nvSpPr>
        <p:spPr>
          <a:xfrm>
            <a:off x="3599058" y="3911580"/>
            <a:ext cx="1356896" cy="779717"/>
          </a:xfrm>
          <a:prstGeom prst="rect">
            <a:avLst/>
          </a:prstGeom>
          <a:gradFill flip="none" rotWithShape="1">
            <a:gsLst>
              <a:gs pos="49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25" name="Прямоугольник 24">
            <a:hlinkClick r:id="rId15" action="ppaction://hlinksldjump"/>
          </p:cNvPr>
          <p:cNvSpPr/>
          <p:nvPr/>
        </p:nvSpPr>
        <p:spPr>
          <a:xfrm>
            <a:off x="4976367" y="3890105"/>
            <a:ext cx="1383058" cy="801191"/>
          </a:xfrm>
          <a:prstGeom prst="rect">
            <a:avLst/>
          </a:prstGeom>
          <a:gradFill flip="none" rotWithShape="1">
            <a:gsLst>
              <a:gs pos="51366">
                <a:srgbClr val="002060"/>
              </a:gs>
              <a:gs pos="77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</a:p>
        </p:txBody>
      </p:sp>
      <p:sp>
        <p:nvSpPr>
          <p:cNvPr id="26" name="Прямоугольник 25">
            <a:hlinkClick r:id="rId16" action="ppaction://hlinksldjump"/>
          </p:cNvPr>
          <p:cNvSpPr/>
          <p:nvPr/>
        </p:nvSpPr>
        <p:spPr>
          <a:xfrm>
            <a:off x="6359425" y="3894036"/>
            <a:ext cx="1379577" cy="797260"/>
          </a:xfrm>
          <a:prstGeom prst="rect">
            <a:avLst/>
          </a:prstGeom>
          <a:gradFill flip="none" rotWithShape="1">
            <a:gsLst>
              <a:gs pos="48000">
                <a:srgbClr val="002060"/>
              </a:gs>
              <a:gs pos="7600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</a:p>
        </p:txBody>
      </p:sp>
      <p:sp>
        <p:nvSpPr>
          <p:cNvPr id="27" name="Прямоугольник 26">
            <a:hlinkClick r:id="rId17" action="ppaction://hlinksldjump"/>
          </p:cNvPr>
          <p:cNvSpPr/>
          <p:nvPr/>
        </p:nvSpPr>
        <p:spPr>
          <a:xfrm>
            <a:off x="7746975" y="3911580"/>
            <a:ext cx="1375085" cy="779715"/>
          </a:xfrm>
          <a:prstGeom prst="rect">
            <a:avLst/>
          </a:prstGeom>
          <a:gradFill flip="none" rotWithShape="1">
            <a:gsLst>
              <a:gs pos="59000">
                <a:srgbClr val="002060"/>
              </a:gs>
              <a:gs pos="76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</a:p>
        </p:txBody>
      </p: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8316416" y="116632"/>
            <a:ext cx="720080" cy="7200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1445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06206" y="0"/>
            <a:ext cx="1195805" cy="108012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36571" y="4208120"/>
            <a:ext cx="4670858" cy="158417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Самуил Маршак</a:t>
            </a:r>
            <a:br>
              <a:rPr lang="ru-RU" sz="2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04109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4994" y="1340768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Кто автор произведения «Кошкин дом»?</a:t>
            </a:r>
            <a:endParaRPr lang="ru-RU" sz="4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33687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11288" y="4071022"/>
            <a:ext cx="2663260" cy="150578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33 </a:t>
            </a:r>
            <a:r>
              <a:rPr lang="ru-RU" sz="4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года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18918"/>
            <a:ext cx="91450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C4ECD7-5A1C-4927-952E-F43C870FAC3C}"/>
              </a:ext>
            </a:extLst>
          </p:cNvPr>
          <p:cNvSpPr txBox="1"/>
          <p:nvPr/>
        </p:nvSpPr>
        <p:spPr>
          <a:xfrm>
            <a:off x="1475656" y="1275147"/>
            <a:ext cx="59345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лет рыбачил старик из сказки о золотой рыбке?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6997" y="5162119"/>
            <a:ext cx="3672408" cy="116965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ru-RU" sz="4000" dirty="0">
                <a:latin typeface="Arial" pitchFamily="34" charset="0"/>
                <a:cs typeface="Arial" pitchFamily="34" charset="0"/>
              </a:rPr>
              <a:t>Женя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64497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6961" y="764704"/>
            <a:ext cx="8892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 звали девочку – обладательницу волшебного цветка из сказки Катаева «Цветик-семицветик»?</a:t>
            </a:r>
            <a:br>
              <a:rPr lang="ru-RU" sz="4000" dirty="0"/>
            </a:br>
            <a:r>
              <a:rPr lang="ru-RU" sz="4000" dirty="0"/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4198898"/>
            <a:ext cx="4968552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Из крапивы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800078"/>
            <a:ext cx="9009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 какого растения Элиза сплела рубашки для своих братьев в сказке «Дикие лебеди»? 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89040" y="4689140"/>
            <a:ext cx="4320480" cy="191683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ru-RU" sz="3200" dirty="0">
                <a:latin typeface="Arial Black" panose="020B0A04020102020204" pitchFamily="34" charset="0"/>
                <a:cs typeface="Arial" pitchFamily="34" charset="0"/>
              </a:rPr>
              <a:t>Золушка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6064" y="178088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4000" dirty="0"/>
            </a:br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«Работу  знала  и  золу, но  побывала  на  балу,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Обиды  были  от  сестриц,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Но  ей, не  им  достался  принц.»</a:t>
            </a:r>
            <a:br>
              <a:rPr lang="ru-RU" sz="4000" dirty="0"/>
            </a:br>
            <a:r>
              <a:rPr lang="ru-RU" sz="4000" dirty="0"/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4661756"/>
            <a:ext cx="3493102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itchFamily="34" charset="0"/>
                <a:cs typeface="Arial" pitchFamily="34" charset="0"/>
              </a:rPr>
              <a:t>Снегурочка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141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-27384"/>
            <a:ext cx="69127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br>
              <a:rPr lang="ru-RU" sz="4000" dirty="0"/>
            </a:br>
            <a:r>
              <a:rPr lang="ru-RU" sz="4000" dirty="0"/>
              <a:t> </a:t>
            </a:r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«Бабке с дедом повезло: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l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Много снегу намело.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l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И слепили себе дочь,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l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Чтобы им могла помочь.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l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Но весна красна настала,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l"/>
            <a:r>
              <a:rPr lang="ru-RU" sz="4000" b="1" i="0" dirty="0">
                <a:solidFill>
                  <a:srgbClr val="000000"/>
                </a:solidFill>
                <a:effectLst/>
                <a:latin typeface="Times New Roman, serif"/>
              </a:rPr>
              <a:t>Без следа их дочь пропала»</a:t>
            </a:r>
            <a:endParaRPr lang="ru-RU" sz="4000" b="1" i="0" dirty="0">
              <a:solidFill>
                <a:srgbClr val="000000"/>
              </a:solidFill>
              <a:effectLst/>
              <a:latin typeface="Open Sans"/>
            </a:endParaRPr>
          </a:p>
          <a:p>
            <a:pPr algn="ctr"/>
            <a:br>
              <a:rPr lang="ru-RU" sz="4000" dirty="0"/>
            </a:br>
            <a:r>
              <a:rPr lang="ru-RU" sz="4000" dirty="0"/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5952"/>
            <a:ext cx="1656184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3" name="Овал 2"/>
          <p:cNvSpPr/>
          <p:nvPr/>
        </p:nvSpPr>
        <p:spPr>
          <a:xfrm>
            <a:off x="7956376" y="116632"/>
            <a:ext cx="899592" cy="86409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4521322"/>
            <a:ext cx="3384376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Дюймовочка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95928" y="6353944"/>
            <a:ext cx="648072" cy="504056"/>
          </a:xfrm>
          <a:prstGeom prst="actionButtonHom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012" y="764704"/>
            <a:ext cx="9181020" cy="4968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Появилась девочка в чашечке цветка,</a:t>
            </a:r>
            <a:br>
              <a:rPr lang="ru-RU" sz="4000" b="1" dirty="0"/>
            </a:b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 размером крошечка чуть больше ноготка.</a:t>
            </a:r>
            <a:br>
              <a:rPr lang="ru-RU" sz="4000" b="1" dirty="0"/>
            </a:b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ореховой скорлупке девочка спала,</a:t>
            </a:r>
            <a:br>
              <a:rPr lang="ru-RU" sz="4000" b="1" dirty="0"/>
            </a:br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Кто же эта девочка, что нам во всём мила?</a:t>
            </a:r>
            <a:br>
              <a:rPr lang="ru-RU" sz="4000" dirty="0"/>
            </a:br>
            <a:r>
              <a:rPr lang="ru-RU" sz="4000" dirty="0"/>
              <a:t> </a:t>
            </a:r>
            <a:br>
              <a:rPr lang="ru-RU" sz="4000" dirty="0"/>
            </a:b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44E3BB9A-3BF5-4BE4-90CF-48BFABC785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492</TotalTime>
  <Words>467</Words>
  <Application>Microsoft Office PowerPoint</Application>
  <PresentationFormat>Экран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Times New Roman</vt:lpstr>
      <vt:lpstr>Calligraph</vt:lpstr>
      <vt:lpstr>Arial</vt:lpstr>
      <vt:lpstr>Arial Black</vt:lpstr>
      <vt:lpstr>Times New Roman, serif</vt:lpstr>
      <vt:lpstr>Calibri Light</vt:lpstr>
      <vt:lpstr>Open Sans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Носкова М. А.</dc:creator>
  <cp:lastModifiedBy>Masha</cp:lastModifiedBy>
  <cp:revision>67</cp:revision>
  <dcterms:created xsi:type="dcterms:W3CDTF">2017-02-11T03:31:14Z</dcterms:created>
  <dcterms:modified xsi:type="dcterms:W3CDTF">2020-11-28T08:23:44Z</dcterms:modified>
</cp:coreProperties>
</file>