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69" r:id="rId4"/>
    <p:sldId id="257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BDA5E-0BDD-4A15-A89A-9416E6036E04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20007-326F-4DBA-A8F3-5E953D6A4D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94865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BDA5E-0BDD-4A15-A89A-9416E6036E04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20007-326F-4DBA-A8F3-5E953D6A4D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0295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BDA5E-0BDD-4A15-A89A-9416E6036E04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20007-326F-4DBA-A8F3-5E953D6A4D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61587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BDA5E-0BDD-4A15-A89A-9416E6036E04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20007-326F-4DBA-A8F3-5E953D6A4D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7414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BDA5E-0BDD-4A15-A89A-9416E6036E04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20007-326F-4DBA-A8F3-5E953D6A4D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5313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BDA5E-0BDD-4A15-A89A-9416E6036E04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20007-326F-4DBA-A8F3-5E953D6A4D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24529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BDA5E-0BDD-4A15-A89A-9416E6036E04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20007-326F-4DBA-A8F3-5E953D6A4D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30499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BDA5E-0BDD-4A15-A89A-9416E6036E04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20007-326F-4DBA-A8F3-5E953D6A4D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7750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BDA5E-0BDD-4A15-A89A-9416E6036E04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20007-326F-4DBA-A8F3-5E953D6A4D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59733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BDA5E-0BDD-4A15-A89A-9416E6036E04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20007-326F-4DBA-A8F3-5E953D6A4D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41891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BDA5E-0BDD-4A15-A89A-9416E6036E04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20007-326F-4DBA-A8F3-5E953D6A4D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6186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DBDA5E-0BDD-4A15-A89A-9416E6036E04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920007-326F-4DBA-A8F3-5E953D6A4D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390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</a:rPr>
              <a:t>Обработка и систематизация материала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10487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51724110"/>
              </p:ext>
            </p:extLst>
          </p:nvPr>
        </p:nvGraphicFramePr>
        <p:xfrm>
          <a:off x="467544" y="332656"/>
          <a:ext cx="8229600" cy="54376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Маркированный список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Нумерованный список</a:t>
                      </a:r>
                      <a:endParaRPr lang="ru-R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Для приготовления яблочного пирога понадобятся продукты:</a:t>
                      </a:r>
                    </a:p>
                    <a:p>
                      <a:endParaRPr lang="ru-RU" sz="2400" dirty="0" smtClean="0"/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2400" dirty="0" smtClean="0"/>
                        <a:t>яйца – 3 шт.;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2400" dirty="0" smtClean="0"/>
                        <a:t>мука – 1 ст.;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2400" dirty="0" smtClean="0"/>
                        <a:t>сахар – 1 ст.;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2400" dirty="0" smtClean="0"/>
                        <a:t>кефир – 1 ст.;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2400" dirty="0" smtClean="0"/>
                        <a:t>яблоки – 2 шт.</a:t>
                      </a:r>
                    </a:p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Как приготовить яблочный пирог.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kumimoji="0" lang="ru-RU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457200" marR="0" lvl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Взбейте яйца с сахаром.</a:t>
                      </a:r>
                    </a:p>
                    <a:p>
                      <a:pPr marL="457200" marR="0" lvl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Влейте кефир.</a:t>
                      </a:r>
                    </a:p>
                    <a:p>
                      <a:pPr marL="457200" marR="0" lvl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Добавьте муку и взбейте миксером на средней скорости.</a:t>
                      </a:r>
                    </a:p>
                    <a:p>
                      <a:pPr marL="457200" marR="0" lvl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Очистите яблоки.</a:t>
                      </a:r>
                    </a:p>
                    <a:p>
                      <a:pPr marL="457200" marR="0" lvl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Выложите их на дно формы и залейте тестом.</a:t>
                      </a:r>
                    </a:p>
                    <a:p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99795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chemeClr val="tx2"/>
                </a:solidFill>
              </a:rPr>
              <a:t>5. Вывод в конце главы</a:t>
            </a:r>
          </a:p>
          <a:p>
            <a:pPr marL="0" indent="457200" algn="just">
              <a:buNone/>
            </a:pPr>
            <a:r>
              <a:rPr lang="ru-RU" dirty="0" smtClean="0"/>
              <a:t>В последнем абзаце нужно подытожить и еще раз кратко перечислить, о чем же была глава. Все, к чему вы подводили его, нужно красиво подытожить.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3212976"/>
            <a:ext cx="3158480" cy="3158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07635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1"/>
                </a:solidFill>
              </a:rPr>
              <a:t>Домашнее задание</a:t>
            </a:r>
            <a:endParaRPr lang="ru-RU" b="1" dirty="0">
              <a:solidFill>
                <a:schemeClr val="accent1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02687625"/>
              </p:ext>
            </p:extLst>
          </p:nvPr>
        </p:nvGraphicFramePr>
        <p:xfrm>
          <a:off x="457200" y="1600200"/>
          <a:ext cx="8229600" cy="3132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Задание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Преподаватель, принимающий отчет о выполнении задания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Срок выполнения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Оформление первой главы исследовательского проекта (литературный обзор)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Куратор проекта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До 03.12.2020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9233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2576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</a:rPr>
              <a:t>Структура проектной работы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58613" y="1268760"/>
            <a:ext cx="2048746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Введение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243878" y="2420888"/>
            <a:ext cx="2048746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Теоретическая глава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341370" y="2132856"/>
            <a:ext cx="2048746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Теоретическая глава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341370" y="2996952"/>
            <a:ext cx="2048746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Аналитическая глава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341370" y="3861048"/>
            <a:ext cx="2048746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Практическая глава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259632" y="3501008"/>
            <a:ext cx="2048746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Практическая глава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292624" y="4725144"/>
            <a:ext cx="2048746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Заключение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292624" y="5661248"/>
            <a:ext cx="2048746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Список литературы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27" name="Прямая со стрелкой 26"/>
          <p:cNvCxnSpPr>
            <a:stCxn id="6" idx="1"/>
          </p:cNvCxnSpPr>
          <p:nvPr/>
        </p:nvCxnSpPr>
        <p:spPr>
          <a:xfrm flipH="1">
            <a:off x="2411760" y="1628800"/>
            <a:ext cx="846853" cy="64807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stCxn id="6" idx="3"/>
          </p:cNvCxnSpPr>
          <p:nvPr/>
        </p:nvCxnSpPr>
        <p:spPr>
          <a:xfrm>
            <a:off x="5307359" y="1628800"/>
            <a:ext cx="416769" cy="3600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>
            <a:stCxn id="23" idx="2"/>
          </p:cNvCxnSpPr>
          <p:nvPr/>
        </p:nvCxnSpPr>
        <p:spPr>
          <a:xfrm>
            <a:off x="2284005" y="4221088"/>
            <a:ext cx="974608" cy="86409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>
            <a:stCxn id="22" idx="2"/>
            <a:endCxn id="24" idx="3"/>
          </p:cNvCxnSpPr>
          <p:nvPr/>
        </p:nvCxnSpPr>
        <p:spPr>
          <a:xfrm flipH="1">
            <a:off x="5341370" y="4581128"/>
            <a:ext cx="1024373" cy="50405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>
            <a:stCxn id="24" idx="2"/>
            <a:endCxn id="25" idx="0"/>
          </p:cNvCxnSpPr>
          <p:nvPr/>
        </p:nvCxnSpPr>
        <p:spPr>
          <a:xfrm>
            <a:off x="4316997" y="5445224"/>
            <a:ext cx="0" cy="2160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>
            <a:off x="2268251" y="3140968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/>
          <p:nvPr/>
        </p:nvCxnSpPr>
        <p:spPr>
          <a:xfrm>
            <a:off x="6371997" y="3717032"/>
            <a:ext cx="0" cy="2160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/>
          <p:nvPr/>
        </p:nvCxnSpPr>
        <p:spPr>
          <a:xfrm>
            <a:off x="6371997" y="2852936"/>
            <a:ext cx="0" cy="2160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9913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Образец плана проектной работы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smtClean="0"/>
              <a:t>Введение</a:t>
            </a:r>
          </a:p>
          <a:p>
            <a:pPr marL="0" indent="0">
              <a:buNone/>
            </a:pPr>
            <a:r>
              <a:rPr lang="ru-RU" dirty="0" smtClean="0"/>
              <a:t>Глава 1. Теоретические аспекты изучаемой темы</a:t>
            </a:r>
          </a:p>
          <a:p>
            <a:pPr marL="0" indent="0">
              <a:buNone/>
            </a:pPr>
            <a:r>
              <a:rPr lang="ru-RU" dirty="0" smtClean="0"/>
              <a:t>1.1. </a:t>
            </a:r>
          </a:p>
          <a:p>
            <a:pPr marL="0" indent="0">
              <a:buNone/>
            </a:pPr>
            <a:r>
              <a:rPr lang="en-US" dirty="0" smtClean="0"/>
              <a:t>1.2</a:t>
            </a:r>
            <a:r>
              <a:rPr lang="ru-RU" dirty="0" smtClean="0"/>
              <a:t>.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1.3</a:t>
            </a:r>
            <a:r>
              <a:rPr lang="ru-RU" dirty="0" smtClean="0"/>
              <a:t>.</a:t>
            </a:r>
            <a:endParaRPr lang="en-US" dirty="0" smtClean="0"/>
          </a:p>
          <a:p>
            <a:pPr marL="0" indent="0">
              <a:buNone/>
            </a:pPr>
            <a:r>
              <a:rPr lang="ru-RU" dirty="0" smtClean="0"/>
              <a:t>Глава 2. Описание проведённого практического (эмпирического) исследования</a:t>
            </a:r>
          </a:p>
          <a:p>
            <a:pPr marL="0" indent="0">
              <a:buNone/>
            </a:pPr>
            <a:r>
              <a:rPr lang="ru-RU" dirty="0" smtClean="0"/>
              <a:t>2.1. </a:t>
            </a:r>
          </a:p>
          <a:p>
            <a:pPr marL="0" indent="0">
              <a:buNone/>
            </a:pPr>
            <a:r>
              <a:rPr lang="en-US" dirty="0" smtClean="0"/>
              <a:t>2.2. </a:t>
            </a:r>
            <a:endParaRPr lang="ru-RU" dirty="0" smtClean="0"/>
          </a:p>
          <a:p>
            <a:pPr marL="0" indent="0">
              <a:buNone/>
            </a:pPr>
            <a:r>
              <a:rPr lang="en-US" dirty="0" smtClean="0"/>
              <a:t>2.3.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Заключение</a:t>
            </a:r>
          </a:p>
          <a:p>
            <a:pPr marL="0" indent="0">
              <a:buNone/>
            </a:pPr>
            <a:r>
              <a:rPr lang="ru-RU" dirty="0" smtClean="0"/>
              <a:t>Список литературы</a:t>
            </a:r>
          </a:p>
          <a:p>
            <a:pPr marL="0" indent="0">
              <a:buNone/>
            </a:pPr>
            <a:r>
              <a:rPr lang="ru-RU" dirty="0" smtClean="0"/>
              <a:t>Приложение (если необходимо)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23341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Умение обрабатывать и систематизировать информацию обеспечивает единство анализа и синтеза, то равновесие мыслительной деятельности, которое необходимо для принятия решения.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3212976"/>
            <a:ext cx="3810000" cy="3067050"/>
          </a:xfrm>
          <a:prstGeom prst="rect">
            <a:avLst/>
          </a:prstGeom>
          <a:ln w="19050"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3095545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Обрабатывая и систематизируя какую-либо информацию, мы, как правило, сначала анализируем ее, а затем обобщаем.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470246"/>
            <a:ext cx="6164263" cy="4103687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4725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1379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Рекомендации по систематизации информации и структурированию текста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27373"/>
            <a:ext cx="8229600" cy="4525963"/>
          </a:xfrm>
        </p:spPr>
        <p:txBody>
          <a:bodyPr>
            <a:noAutofit/>
          </a:bodyPr>
          <a:lstStyle/>
          <a:p>
            <a:pPr marL="514350" indent="-514350">
              <a:buAutoNum type="arabicPeriod"/>
            </a:pPr>
            <a:r>
              <a:rPr lang="ru-RU" b="1" dirty="0" smtClean="0">
                <a:solidFill>
                  <a:schemeClr val="tx2"/>
                </a:solidFill>
              </a:rPr>
              <a:t>Разрывайте текст заголовками </a:t>
            </a:r>
          </a:p>
          <a:p>
            <a:pPr marL="0" indent="457200" algn="just">
              <a:buNone/>
            </a:pPr>
            <a:r>
              <a:rPr lang="ru-RU" sz="2800" dirty="0" smtClean="0"/>
              <a:t>Заголовки – это указатели. Для читателей они являются логическими разрывами и дают им информацию о том, что будет дальше. </a:t>
            </a:r>
          </a:p>
          <a:p>
            <a:pPr marL="0" indent="457200" algn="just">
              <a:buNone/>
            </a:pPr>
            <a:r>
              <a:rPr lang="ru-RU" sz="2800" dirty="0" smtClean="0"/>
              <a:t>Заголовками легко злоупотребить. Вы должны их вставлять там, где это имеет смысл — например: </a:t>
            </a:r>
          </a:p>
          <a:p>
            <a:pPr algn="just"/>
            <a:r>
              <a:rPr lang="ru-RU" sz="2800" dirty="0" smtClean="0"/>
              <a:t>Смена темы обсуждения </a:t>
            </a:r>
          </a:p>
          <a:p>
            <a:pPr algn="just"/>
            <a:r>
              <a:rPr lang="ru-RU" sz="2800" dirty="0" smtClean="0"/>
              <a:t>Смена акцента с одного персонажа/предмета на другого </a:t>
            </a:r>
          </a:p>
          <a:p>
            <a:pPr algn="just"/>
            <a:r>
              <a:rPr lang="ru-RU" sz="2800" dirty="0" smtClean="0"/>
              <a:t>Смена места действия </a:t>
            </a:r>
          </a:p>
          <a:p>
            <a:pPr marL="0" indent="0">
              <a:buNone/>
            </a:pPr>
            <a:endParaRPr lang="ru-RU" sz="2800" dirty="0" smtClean="0"/>
          </a:p>
        </p:txBody>
      </p:sp>
    </p:spTree>
    <p:extLst>
      <p:ext uri="{BB962C8B-B14F-4D97-AF65-F5344CB8AC3E}">
        <p14:creationId xmlns:p14="http://schemas.microsoft.com/office/powerpoint/2010/main" val="25832578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chemeClr val="tx2"/>
                </a:solidFill>
              </a:rPr>
              <a:t>2. Логичные переходы </a:t>
            </a:r>
            <a:endParaRPr lang="ru-RU" dirty="0"/>
          </a:p>
          <a:p>
            <a:pPr marL="0" indent="457200" algn="just">
              <a:buNone/>
            </a:pPr>
            <a:r>
              <a:rPr lang="ru-RU" sz="2800" dirty="0" smtClean="0"/>
              <a:t>Каждая мысль должна быть на своем месте. Мозгу неудобно переключаться на что-то, а потом возвращаться к предыдущему повествованию. Так же как неудобно, когда в тексте идёт отсылка к написанному выше (“в самом начале главы мы сказали что-то, вернитесь и перечитайте”).</a:t>
            </a:r>
          </a:p>
          <a:p>
            <a:pPr marL="0" indent="457200" algn="just"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!</a:t>
            </a:r>
            <a:r>
              <a:rPr lang="ru-RU" dirty="0" smtClean="0"/>
              <a:t> </a:t>
            </a:r>
            <a:r>
              <a:rPr lang="ru-RU" sz="2800" dirty="0" smtClean="0"/>
              <a:t>Закончив написание главы, перечитайте текст и убедитесь, что все блоки на своих местах (по логике и смыслу).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5421939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chemeClr val="tx2"/>
                </a:solidFill>
              </a:rPr>
              <a:t>3. Одна мысль – один абзац</a:t>
            </a:r>
          </a:p>
          <a:p>
            <a:r>
              <a:rPr lang="ru-RU" sz="3000" dirty="0" smtClean="0"/>
              <a:t>новая мысль начинается с нового абзаца;</a:t>
            </a:r>
          </a:p>
          <a:p>
            <a:r>
              <a:rPr lang="ru-RU" sz="3000" dirty="0" smtClean="0"/>
              <a:t>новая мысль должна логически продолжать предыдущую;</a:t>
            </a:r>
          </a:p>
          <a:p>
            <a:r>
              <a:rPr lang="ru-RU" sz="3000" dirty="0" smtClean="0"/>
              <a:t>если мысли между двумя абзацами никак не связаны, то это уже новая глава/раздел, который отделяется подзаголовком;</a:t>
            </a:r>
          </a:p>
          <a:p>
            <a:r>
              <a:rPr lang="ru-RU" sz="3000" dirty="0" smtClean="0"/>
              <a:t>описание в абзаце должно происходить в одном времени. Например, нельзя говорить об истории и предпосылках, а потом сразу переходить к сегодняшним дням. </a:t>
            </a:r>
            <a:endParaRPr lang="ru-RU" sz="3000" dirty="0"/>
          </a:p>
        </p:txBody>
      </p:sp>
    </p:spTree>
    <p:extLst>
      <p:ext uri="{BB962C8B-B14F-4D97-AF65-F5344CB8AC3E}">
        <p14:creationId xmlns:p14="http://schemas.microsoft.com/office/powerpoint/2010/main" val="4631874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chemeClr val="tx2"/>
                </a:solidFill>
              </a:rPr>
              <a:t>4. Используйте списки</a:t>
            </a:r>
          </a:p>
          <a:p>
            <a:pPr marL="0" indent="457200" algn="just">
              <a:buNone/>
            </a:pPr>
            <a:r>
              <a:rPr lang="ru-RU" sz="3300" dirty="0" smtClean="0"/>
              <a:t>Списки намного облегчают восприятие информации. Особенно хороши, если нужно перечислить преимущества чего-либо. </a:t>
            </a:r>
          </a:p>
          <a:p>
            <a:pPr marL="0" indent="457200" algn="just">
              <a:buNone/>
            </a:pPr>
            <a:endParaRPr lang="ru-RU" sz="3300" dirty="0" smtClean="0"/>
          </a:p>
          <a:p>
            <a:pPr marL="0" indent="457200" algn="just">
              <a:buNone/>
            </a:pPr>
            <a:r>
              <a:rPr lang="ru-RU" sz="3300" i="1" u="sng" dirty="0" smtClean="0">
                <a:solidFill>
                  <a:schemeClr val="tx2"/>
                </a:solidFill>
              </a:rPr>
              <a:t>Маркированный список </a:t>
            </a:r>
            <a:r>
              <a:rPr lang="ru-RU" sz="3300" dirty="0" smtClean="0"/>
              <a:t>– это обычный список перечисления с маркерами, точками. В перечне элементы не упорядочены между собой. От их перестановки местами смысл не поменяется.</a:t>
            </a:r>
          </a:p>
          <a:p>
            <a:pPr marL="0" indent="457200" algn="just">
              <a:buNone/>
            </a:pPr>
            <a:endParaRPr lang="ru-RU" sz="3300" dirty="0" smtClean="0"/>
          </a:p>
          <a:p>
            <a:pPr marL="0" indent="457200" algn="just">
              <a:buNone/>
            </a:pPr>
            <a:r>
              <a:rPr lang="ru-RU" sz="3300" i="1" u="sng" dirty="0" smtClean="0">
                <a:solidFill>
                  <a:schemeClr val="tx2"/>
                </a:solidFill>
              </a:rPr>
              <a:t>Нумерованный список </a:t>
            </a:r>
            <a:r>
              <a:rPr lang="ru-RU" sz="3300" dirty="0" smtClean="0"/>
              <a:t>уместно использовать, если вы перечисляете этапы чего-то. Если элементы поменять местами, нарушится смысл.</a:t>
            </a:r>
          </a:p>
        </p:txBody>
      </p:sp>
    </p:spTree>
    <p:extLst>
      <p:ext uri="{BB962C8B-B14F-4D97-AF65-F5344CB8AC3E}">
        <p14:creationId xmlns:p14="http://schemas.microsoft.com/office/powerpoint/2010/main" val="309702700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501</Words>
  <Application>Microsoft Office PowerPoint</Application>
  <PresentationFormat>Экран (4:3)</PresentationFormat>
  <Paragraphs>71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Обработка и систематизация материала</vt:lpstr>
      <vt:lpstr>Структура проектной работы</vt:lpstr>
      <vt:lpstr>Образец плана проектной работы</vt:lpstr>
      <vt:lpstr>Презентация PowerPoint</vt:lpstr>
      <vt:lpstr>Презентация PowerPoint</vt:lpstr>
      <vt:lpstr>Рекомендации по систематизации информации и структурированию текста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Домашнее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Обработка и систематизация материала</dc:title>
  <dc:creator>Пользователь Windows</dc:creator>
  <cp:lastModifiedBy>Пользователь Windows</cp:lastModifiedBy>
  <cp:revision>6</cp:revision>
  <dcterms:created xsi:type="dcterms:W3CDTF">2020-11-25T17:36:21Z</dcterms:created>
  <dcterms:modified xsi:type="dcterms:W3CDTF">2020-11-25T19:19:41Z</dcterms:modified>
</cp:coreProperties>
</file>