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78" autoAdjust="0"/>
    <p:restoredTop sz="94660"/>
  </p:normalViewPr>
  <p:slideViewPr>
    <p:cSldViewPr>
      <p:cViewPr varScale="1">
        <p:scale>
          <a:sx n="73" d="100"/>
          <a:sy n="73" d="100"/>
        </p:scale>
        <p:origin x="456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80;&#1090;\&#1040;&#1085;&#1082;&#1077;&#1090;&#1080;&#1088;&#1086;&#1074;&#1072;&#1085;&#1080;&#1077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80;&#1090;\&#1040;&#1085;&#1082;&#1077;&#1090;&#1080;&#1088;&#1086;&#1074;&#1072;&#1085;&#1080;&#1077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80;&#1090;\&#1040;&#1085;&#1082;&#1077;&#1090;&#1080;&#1088;&#1086;&#1074;&#1072;&#1085;&#1080;&#1077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80;&#1090;\&#1040;&#1085;&#1082;&#1077;&#1090;&#1080;&#1088;&#1086;&#1074;&#1072;&#1085;&#1080;&#1077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80;&#1090;\&#1040;&#1085;&#1082;&#1077;&#1090;&#1080;&#1088;&#1086;&#1074;&#1072;&#1085;&#1080;&#107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Собираются</a:t>
            </a:r>
            <a:r>
              <a:rPr lang="ru-RU" baseline="0"/>
              <a:t> ли работать по профессии</a:t>
            </a:r>
            <a:endParaRPr lang="ru-RU"/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Анкетирование!$A$37:$A$39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как получиться</c:v>
                </c:pt>
              </c:strCache>
            </c:strRef>
          </c:cat>
          <c:val>
            <c:numRef>
              <c:f>Анкетирование!$B$37:$B$39</c:f>
              <c:numCache>
                <c:formatCode>General</c:formatCode>
                <c:ptCount val="3"/>
                <c:pt idx="0">
                  <c:v>8</c:v>
                </c:pt>
                <c:pt idx="1">
                  <c:v>2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6B-445A-8564-A902FF5465C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</c:plotArea>
    <c:legend>
      <c:legendPos val="t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Отношение</a:t>
            </a:r>
            <a:r>
              <a:rPr lang="ru-RU" baseline="0"/>
              <a:t> к профессии после поступления</a:t>
            </a:r>
            <a:endParaRPr lang="ru-RU"/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Анкетирование!$E$19:$E$22</c:f>
              <c:strCache>
                <c:ptCount val="4"/>
                <c:pt idx="0">
                  <c:v>да, улучшилось</c:v>
                </c:pt>
                <c:pt idx="1">
                  <c:v>да, ухудшилось</c:v>
                </c:pt>
                <c:pt idx="2">
                  <c:v>осталось без изменений хорошее отношение</c:v>
                </c:pt>
                <c:pt idx="3">
                  <c:v>осталось без изменений плохое отношение</c:v>
                </c:pt>
              </c:strCache>
            </c:strRef>
          </c:cat>
          <c:val>
            <c:numRef>
              <c:f>Анкетирование!$F$19:$F$22</c:f>
              <c:numCache>
                <c:formatCode>General</c:formatCode>
                <c:ptCount val="4"/>
                <c:pt idx="0">
                  <c:v>8</c:v>
                </c:pt>
                <c:pt idx="1">
                  <c:v>0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42-4CE1-A880-630A895DCF4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</c:plotArea>
    <c:legend>
      <c:legendPos val="t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Уровень</a:t>
            </a:r>
            <a:r>
              <a:rPr lang="ru-RU" baseline="0"/>
              <a:t> взаимоотношений</a:t>
            </a:r>
            <a:endParaRPr lang="ru-RU"/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Анкетирование!$H$19:$H$22</c:f>
              <c:strCache>
                <c:ptCount val="4"/>
                <c:pt idx="0">
                  <c:v>доброжелательные</c:v>
                </c:pt>
                <c:pt idx="1">
                  <c:v>официальные</c:v>
                </c:pt>
                <c:pt idx="2">
                  <c:v>нормальные</c:v>
                </c:pt>
                <c:pt idx="3">
                  <c:v>негативные</c:v>
                </c:pt>
              </c:strCache>
            </c:strRef>
          </c:cat>
          <c:val>
            <c:numRef>
              <c:f>Анкетирование!$I$19:$I$22</c:f>
              <c:numCache>
                <c:formatCode>General</c:formatCode>
                <c:ptCount val="4"/>
                <c:pt idx="0">
                  <c:v>17</c:v>
                </c:pt>
                <c:pt idx="1">
                  <c:v>18</c:v>
                </c:pt>
                <c:pt idx="2">
                  <c:v>10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CB-4FF5-A703-110EB94A415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t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Факторы</a:t>
            </a:r>
            <a:r>
              <a:rPr lang="ru-RU" baseline="0"/>
              <a:t> отрицательно влияющие на качество обучения</a:t>
            </a:r>
            <a:endParaRPr lang="ru-RU"/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Анкетирование!$H$43:$H$47</c:f>
              <c:strCache>
                <c:ptCount val="5"/>
                <c:pt idx="0">
                  <c:v>малая загруженность студентов</c:v>
                </c:pt>
                <c:pt idx="1">
                  <c:v>большой объем аудиторной нагрузки</c:v>
                </c:pt>
                <c:pt idx="2">
                  <c:v>слабая организация учебного процесса</c:v>
                </c:pt>
                <c:pt idx="3">
                  <c:v>на удовлетворительнои уровне</c:v>
                </c:pt>
                <c:pt idx="4">
                  <c:v>отсутствие методов стимулирования студентов к учебной деятельности</c:v>
                </c:pt>
              </c:strCache>
            </c:strRef>
          </c:cat>
          <c:val>
            <c:numRef>
              <c:f>Анкетирование!$I$43:$I$47</c:f>
              <c:numCache>
                <c:formatCode>General</c:formatCode>
                <c:ptCount val="5"/>
                <c:pt idx="0">
                  <c:v>2</c:v>
                </c:pt>
                <c:pt idx="1">
                  <c:v>6</c:v>
                </c:pt>
                <c:pt idx="2">
                  <c:v>4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3A-46CD-8756-6905058263A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Удовлетворенность</a:t>
            </a:r>
            <a:r>
              <a:rPr lang="ru-RU" baseline="0"/>
              <a:t> работой куратора в группе</a:t>
            </a:r>
            <a:endParaRPr lang="ru-RU"/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Анкетирование!$M$19:$M$22</c:f>
              <c:strCache>
                <c:ptCount val="4"/>
                <c:pt idx="0">
                  <c:v>удовлетворен работой куратора</c:v>
                </c:pt>
                <c:pt idx="1">
                  <c:v>удовлетворен работой куратора частично</c:v>
                </c:pt>
                <c:pt idx="2">
                  <c:v>не удовлетворен работой куратора</c:v>
                </c:pt>
                <c:pt idx="3">
                  <c:v>не знает о работе куратора</c:v>
                </c:pt>
              </c:strCache>
            </c:strRef>
          </c:cat>
          <c:val>
            <c:numRef>
              <c:f>Анкетирование!$N$19:$N$22</c:f>
              <c:numCache>
                <c:formatCode>General</c:formatCode>
                <c:ptCount val="4"/>
                <c:pt idx="0">
                  <c:v>8</c:v>
                </c:pt>
                <c:pt idx="1">
                  <c:v>7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2B-4FF8-AE93-12784DC121D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</c:plotArea>
    <c:legend>
      <c:legendPos val="t"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1BEF0D-F0BB-DE4B-95CE-6DB70DBA9567}" type="datetimeFigureOut">
              <a:rPr lang="en-US" smtClean="0"/>
              <a:pPr/>
              <a:t>11/30/2020</a:t>
            </a:fld>
            <a:endParaRPr lang="en-US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0" y="6557946"/>
            <a:ext cx="3903629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6"/>
            <a:ext cx="2032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11/30/2020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38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4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1BEF0D-F0BB-DE4B-95CE-6DB70DBA9567}" type="datetimeFigureOut">
              <a:rPr lang="en-US" smtClean="0"/>
              <a:pPr/>
              <a:t>11/30/2020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1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11/30/2020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11/30/2020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1BEF0D-F0BB-DE4B-95CE-6DB70DBA9567}" type="datetimeFigureOut">
              <a:rPr lang="en-US" smtClean="0"/>
              <a:pPr/>
              <a:t>11/30/2020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2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09" y="998817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11/30/2020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61BEF0D-F0BB-DE4B-95CE-6DB70DBA9567}" type="datetimeFigureOut">
              <a:rPr lang="en-US" smtClean="0"/>
              <a:pPr/>
              <a:t>11/30/2020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B5BC74-01BF-2C4A-9473-18F90A4F96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63552" y="116632"/>
            <a:ext cx="7960520" cy="1488678"/>
          </a:xfrm>
        </p:spPr>
        <p:txBody>
          <a:bodyPr>
            <a:no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ЗДРАВООХРАНЕНИЯ РЕСПУБЛИКИ БУРЯТИЯ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ГАПОУ «РЕСПУБЛИКАНСКИЙ БАЗОВЫЙ МЕДИЦИНСКИЙ КОЛЛЕДЖ ИМЕНИ Э.Р.РАДНАЕВА»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ГYРЭНЭЙ МЭРГЭЖЭЛТЭ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hУРАЛСАЛАЙ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БЭЕЭ ДААНАН ЭМХИ ЗУРГААН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«Э. Р. РАДНАЕВАЙ НЭРЭМЖЭТЭ УЛАС ТYРЫН ЭМШЭЛЭЛГЫН ГОЛ КОЛЛЕДЖ»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E4F8A29-6924-B84D-8B1B-2C6F3FEB0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29422" y="2420888"/>
            <a:ext cx="9183201" cy="4013201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5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Уровень адаптации студентов 1 курса РБМК имени Э.Р. </a:t>
            </a:r>
            <a:r>
              <a:rPr lang="ru-RU" sz="5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Раднаева</a:t>
            </a:r>
            <a:endParaRPr lang="ru-RU" sz="5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: Бурлакова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Долгор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142гр</a:t>
            </a: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Проверила: Преподаватель высшей категории, заведующий отделением №2</a:t>
            </a: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Доржиева Татьяна Анатольевна</a:t>
            </a:r>
          </a:p>
          <a:p>
            <a:endPara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Улан-Удэ, 2020г.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ᐈ Картины студентов рисунки, фото студенты | скачать на Depositphotos®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2936"/>
            <a:ext cx="5087888" cy="3829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918253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127448" y="404664"/>
          <a:ext cx="9145016" cy="5904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775520" y="764704"/>
          <a:ext cx="8136903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1.Более половины студентов имеют представление о специфике своей будущей профессии. Это говорит о том, что специальность была выбрана не случайно, а обдуманно, взвешенно с ориентацией на дальнейшее трудоустройство.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2.Как видим по диаграмме №2, у большинства студентов первого курса отношение к выбранной специальности улучшилось, но также есть студенты которые разочарованы выбором специальности (27%)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3.Подавляющая часть студентов отмечает, что в отношения держатся на официальном, а также на доброжелательном уровнях.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4.Анализ полученных данных показывает, что основным фактором, влияющим отрицательно на качество обучения, является большой объем нагрузки.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Студенты первого курса удовлетворены работой куратора, что говорит о хорошей работе проведенной куратором с группой.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Процесс адаптации студентов первого курса к условиям обучения в ГАПОУ «РБМК им.Э.Р.Раднаева» в целом, проходит успешно. Первокурсники получают необходимую помощь в поддержку со стороны куратора, преподавателей и одногруппников. В группах создана атмосфера сотрудничества, взаимопомощи.</a:t>
            </a:r>
          </a:p>
          <a:p>
            <a:r>
              <a:rPr lang="ru-RU" dirty="0" smtClean="0"/>
              <a:t>Рекомендовать кураторам учебных групп первого курса ознакомиться с обобщенными данными по группе, с целью планирования конкретных мероприятий по устранению негативных факторов, влияющих на результаты адаптации студентов первого курса.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и задачи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 анкетирования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 анкетирования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Эксперты ОНФ: Обучение студентов-медиков по-прежнему недостаточно  финансируетс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1864" y="1268760"/>
            <a:ext cx="5976664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 Выявить уровень адаптации студентов первого курса.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представление на данный момент специфики своей будущей профессии.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отношение  студентов к будущей профессии после поступления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факторы отрицательно влияющие на учебу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Выявить  уровень отношений в колледже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уровень удовлетворенности работой  в колледже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Уровень адаптации студентов первого курса колледжа к условиям обучения в конкретном учебном заведении является одним из важнейших показателей качества образовательных услуг, предоставляемых средним образовательным  учебным заведением, так как именно от того насколько быстро и легко адаптируется студент- первокурсник к новым для него условиям обучения зависит его дальнейшее обучение в колледже. Именно в первые 2-3 месяца  учебного года проходит процесс адаптации первокурсников к новым условиям обучения, формируются взаимоотношения с однокурсниками, с преподавателями и сотрудниками колледжа.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393" y="1"/>
            <a:ext cx="7344816" cy="112474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 анкетирования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3353" y="1268760"/>
            <a:ext cx="11449272" cy="5328593"/>
          </a:xfrm>
        </p:spPr>
        <p:txBody>
          <a:bodyPr numCol="2">
            <a:noAutofit/>
          </a:bodyPr>
          <a:lstStyle/>
          <a:p>
            <a:pPr marL="914400" indent="-91440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1.Пол   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Муж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Жен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2.Престижно ли учиться в твоем колледже? 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Да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нет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3.Почему вы выбрали именно этот колледж? 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мечтал с детства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настояли родители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особо не задумывался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из-за престижа данной специальности в обществе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интерес к будущей профессии«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специальность дает возможность хорошо зарабатывать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хотел получить официальную отсрочку от армии«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другое</a:t>
            </a: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4.Собираетесь ли вы работать по специальности? 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Да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Нет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как получиться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5.Изменилось ли ваше отношение к специальности после поступления? 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да, улучшилось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да, ухудшилось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осталось без изменений, хорошее отношение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осталось без изменений, плохое отношение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6.Если бы посещение занятий было свободным, то какой % занятий посещали 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50%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менее 50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более 50%</a:t>
            </a:r>
          </a:p>
          <a:p>
            <a:endParaRPr lang="ru-RU" sz="10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360" y="0"/>
            <a:ext cx="11593288" cy="6455736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7.Какие факторы на Ваш взгляд отрицательно влияют на качество обучения?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малая загруженность студентов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большой объем аудиторной нагрузки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слабая организация учебного процесса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удовлетворительнои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уровне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отсутствие методов стимулирования студентов к учебной деятельности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8.Отношения «преподаватель- студент»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Доброжелательные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Официальные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Нормальные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негативные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9.Отношение "студент- администрация«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Доброжелательные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Официальные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Нормальные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Негативные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10.Отношения между студентами?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Доброжелательные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Официальные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Нормальные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негативные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11.Есть ли в вашей студенческой группе куратор? 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Да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Нет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затрудняюсь ответить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12.Удовлетворенность работой куратора студенческой группы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Удовлетворен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удовлетворен частично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 удовлетворен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13.Владеете ли Вы информацией о существующих в колледже различных кружков?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Владею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информирован частично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 владею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14.Принимаете ли вы участие во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внеучебной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общественной работе? 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участвую в организации праздников, вечеров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участвую в политических акциях, митингах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участвую в спортивных соревнованиях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участвую в заседаниях студенческого совета</a:t>
            </a: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 анкетирования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911424" y="1916832"/>
          <a:ext cx="900100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343472" y="836712"/>
          <a:ext cx="8640959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487488" y="836713"/>
          <a:ext cx="8568951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574</TotalTime>
  <Words>634</Words>
  <Application>Microsoft Office PowerPoint</Application>
  <PresentationFormat>Широкоэкранный</PresentationFormat>
  <Paragraphs>118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Times New Roman</vt:lpstr>
      <vt:lpstr>Trebuchet MS</vt:lpstr>
      <vt:lpstr>Wingdings</vt:lpstr>
      <vt:lpstr>Wingdings 2</vt:lpstr>
      <vt:lpstr>Изящная</vt:lpstr>
      <vt:lpstr>МИНИСТЕРСТВО ЗДРАВООХРАНЕНИЯ РЕСПУБЛИКИ БУРЯТИЯ  ГАПОУ «РЕСПУБЛИКАНСКИЙ БАЗОВЫЙ МЕДИЦИНСКИЙ КОЛЛЕДЖ ИМЕНИ Э.Р.РАДНАЕВА» ГYРЭНЭЙ МЭРГЭЖЭЛТЭ hУРАЛСАЛАЙ БЭЕЭ ДААНАН ЭМХИ ЗУРГААН  «Э. Р. РАДНАЕВАЙ НЭРЭМЖЭТЭ УЛАС ТYРЫН ЭМШЭЛЭЛГЫН ГОЛ КОЛЛЕДЖ»</vt:lpstr>
      <vt:lpstr>Содержание</vt:lpstr>
      <vt:lpstr>Цель и задачи</vt:lpstr>
      <vt:lpstr>Актуальность</vt:lpstr>
      <vt:lpstr>Вопросы анкетирования</vt:lpstr>
      <vt:lpstr>Презентация PowerPoint</vt:lpstr>
      <vt:lpstr>Результаты анкетирования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</vt:lpstr>
      <vt:lpstr>Заключение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ЗДРАВООХРАНЕНИЯ РЕСПУБЛИКИ БУРЯТИЯ  ГАПОУ «РЕСПУБЛИКАНСКИЙ БАЗОВЫЙ МЕДИЦИНСКИЙ КОЛЛЕДЖ ИМЕНИ Э.Р.РАДНАЕВА» ГYРЭНЭЙ МЭРГЭЖЭЛТЭ hУРАЛСАЛАЙ БЭЕЭ ДААНАН ЭМХИ ЗУРГААН  «Э. Р. РАДНАЕВАЙ НЭРЭМЖЭТЭ УЛАС ТYРЫН ЭМШЭЛЭЛГЫН ГОЛ КОЛЛЕДЖ»</dc:title>
  <dc:creator>User</dc:creator>
  <cp:lastModifiedBy>Microsoft</cp:lastModifiedBy>
  <cp:revision>62</cp:revision>
  <dcterms:modified xsi:type="dcterms:W3CDTF">2020-11-29T17:58:32Z</dcterms:modified>
</cp:coreProperties>
</file>