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71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21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24.10.2018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24.10.2018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24.10.2018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24.10.2018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2853"/>
            <a:ext cx="7772400" cy="343951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«Нейропсихологический подход в решении вопросов </a:t>
            </a:r>
            <a:r>
              <a:rPr lang="ru-RU" smtClean="0"/>
              <a:t>своевременного </a:t>
            </a:r>
            <a:r>
              <a:rPr lang="ru-RU" smtClean="0"/>
              <a:t>в</a:t>
            </a:r>
            <a:r>
              <a:rPr lang="ru-RU" smtClean="0"/>
              <a:t>ы</a:t>
            </a:r>
            <a:r>
              <a:rPr lang="ru-RU" smtClean="0"/>
              <a:t>явления </a:t>
            </a:r>
            <a:r>
              <a:rPr lang="ru-RU" dirty="0" smtClean="0"/>
              <a:t>детей группы риска»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Rectangle 1"/>
          <p:cNvSpPr>
            <a:spLocks noChangeArrowheads="1"/>
          </p:cNvSpPr>
          <p:nvPr/>
        </p:nvSpPr>
        <p:spPr bwMode="auto">
          <a:xfrm>
            <a:off x="0" y="0"/>
            <a:ext cx="9089924" cy="5816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000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000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</a:t>
            </a:r>
            <a:r>
              <a:rPr lang="ru-RU" sz="4000" b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</a:t>
            </a:r>
            <a:r>
              <a:rPr kumimoji="0" lang="ru-RU" sz="4000" b="1" i="0" u="none" strike="noStrike" cap="none" normalizeH="0" baseline="0" dirty="0" err="1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иперактивные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дети.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</a:t>
            </a:r>
            <a:r>
              <a:rPr kumimoji="0" lang="ru-RU" sz="2400" b="0" i="1" u="sng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Гиперактивность</a:t>
            </a:r>
            <a:r>
              <a:rPr kumimoji="0" lang="ru-RU" sz="2400" b="0" i="1" u="sng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импульсивность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(из нижеперечисленных 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признаков минимум четыре должны проявляться непрерывно  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не менее 6 месяцев): </a:t>
            </a: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Гиперактивность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Ребенок: </a:t>
            </a: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◦ суетлив, не может сидеть спокойно; </a:t>
            </a: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◦ вскакивает с места без разрешения; </a:t>
            </a: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◦ бесцельно бегает, ерзает, карабкается и пр. в неподходящих для этого ситуациях; </a:t>
            </a: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◦ не может играть в тихие игры, отдыхать. </a:t>
            </a: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Импульсивность </a:t>
            </a: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11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    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Ребенок: </a:t>
            </a: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◦ выкрикивает ответ, не дослушав вопрос. </a:t>
            </a: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◦ не может дождаться своей очереди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3" name="Rectangle 1"/>
          <p:cNvSpPr>
            <a:spLocks noChangeArrowheads="1"/>
          </p:cNvSpPr>
          <p:nvPr/>
        </p:nvSpPr>
        <p:spPr bwMode="auto">
          <a:xfrm>
            <a:off x="0" y="0"/>
            <a:ext cx="8962454" cy="4585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Особенности лечения СДВГ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Лечение СДВГ должно быть комплексным, то есть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включать как медикаментозную терапию, так и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коррекцию с учетом нейропсихологического подхода.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идеальном варианте ребенок должен наблюдаться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у невропатолога, специалиста, так и у психолога,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ощущать поддержку родителей и их веру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положительный исход коррекции.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7" name="Rectangle 1"/>
          <p:cNvSpPr>
            <a:spLocks noChangeArrowheads="1"/>
          </p:cNvSpPr>
          <p:nvPr/>
        </p:nvSpPr>
        <p:spPr bwMode="auto">
          <a:xfrm>
            <a:off x="0" y="0"/>
            <a:ext cx="9295365" cy="59246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Нейропсихологический подход  предлагает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</a:t>
            </a:r>
            <a:r>
              <a:rPr kumimoji="0" lang="ru-RU" sz="3200" b="1" i="0" u="none" strike="noStrike" cap="none" normalizeH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схему комплексной многоуровневой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коррекционной помощи детям  с СДВГ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- Первый уровень метаболический предполагает медикаментозные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воздействия; выбор препаратов диктуется структурой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поведенческого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симптомокомплекса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- Второй уровень нейропсихологический включает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нейропсихологическую диагностику и комплексную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психомоторную коррекцию онтогенетических блоков мозговой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организации деятельности ребенка.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- Третий уровень  включает комплекс развивающих игр.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-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Четвертый уровень поведенческий предполагает отработку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желаемых моделей поведения.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1" name="Rectangle 1"/>
          <p:cNvSpPr>
            <a:spLocks noChangeArrowheads="1"/>
          </p:cNvSpPr>
          <p:nvPr/>
        </p:nvSpPr>
        <p:spPr bwMode="auto">
          <a:xfrm>
            <a:off x="0" y="0"/>
            <a:ext cx="8401787" cy="52475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Тревожные дети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- Тревожность - это индивидуальная психологическая 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особенность, заключающаяся в повышенной склонности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испытывать беспокойство в самых различных жизненных 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ситуациях, в том числе и в таких, которые к этому 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не предрасполагают.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-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Тревога - это эпизодические беспокойства, волнения,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b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роявления.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-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Тревожность является устойчивым состоянием.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Rectangle 1"/>
          <p:cNvSpPr>
            <a:spLocks noChangeArrowheads="1"/>
          </p:cNvSpPr>
          <p:nvPr/>
        </p:nvSpPr>
        <p:spPr bwMode="auto">
          <a:xfrm>
            <a:off x="0" y="0"/>
            <a:ext cx="9166933" cy="5109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Критерии определения тревожности у ребенка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1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       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Постоянное беспокойство.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Трудность, иногда невозможность сконцентрироваться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чем либо.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Мышечное напряжение (например, в области лица, шеи).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Раздражительность.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 Нарушения сна.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Можно предположить, что ребенок тревожен, если хотя бы один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из критериев, перечисленных выше, постоянно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проявляется в его поведении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89" name="Rectangle 1"/>
          <p:cNvSpPr>
            <a:spLocks noChangeArrowheads="1"/>
          </p:cNvSpPr>
          <p:nvPr/>
        </p:nvSpPr>
        <p:spPr bwMode="auto">
          <a:xfrm>
            <a:off x="0" y="0"/>
            <a:ext cx="8537337" cy="477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Основные направления работы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1143000" lvl="2" indent="-228600" fontAlgn="base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Повышение самооценки. </a:t>
            </a:r>
          </a:p>
          <a:p>
            <a:pPr marL="1143000" lvl="2" indent="-228600" fontAlgn="base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2. Обучение ребенка умению управлять собой 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в конкретных, наиболее волнующих 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его ситуациях.</a:t>
            </a:r>
          </a:p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3. Снятие мышечного напряжения.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 smtClean="0">
              <a:solidFill>
                <a:srgbClr val="333333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 smtClean="0">
              <a:solidFill>
                <a:srgbClr val="333333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59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Критерии оценки возможного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отклонения в поведении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</a:p>
          <a:p>
            <a:pPr marL="685800" lvl="1" indent="-22860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Нормативы, соответствующие возрастным особенностям и половой принадлежности ребенка </a:t>
            </a:r>
          </a:p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2. Длительность сохранения расстройства </a:t>
            </a:r>
          </a:p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Жизненные обстоятельства </a:t>
            </a:r>
          </a:p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4.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Социокультурное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окружение </a:t>
            </a:r>
          </a:p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5. Степень нарушения </a:t>
            </a:r>
          </a:p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6. Тип симптома </a:t>
            </a:r>
          </a:p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7. Тяжесть и частота симптомов </a:t>
            </a:r>
          </a:p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8. Ситуационная специфичность симптома </a:t>
            </a:r>
          </a:p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9. Изменение поведения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1"/>
          <p:cNvSpPr>
            <a:spLocks noChangeArrowheads="1"/>
          </p:cNvSpPr>
          <p:nvPr/>
        </p:nvSpPr>
        <p:spPr bwMode="auto">
          <a:xfrm>
            <a:off x="0" y="0"/>
            <a:ext cx="8893910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Категории детей «группы риска»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</a:t>
            </a: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Дошкольники «группы риска» : </a:t>
            </a:r>
          </a:p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1. Нарушения поведения: </a:t>
            </a:r>
          </a:p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16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-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Агрессивность </a:t>
            </a:r>
          </a:p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16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-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Вспыльчивость </a:t>
            </a:r>
          </a:p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16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-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Пассивность </a:t>
            </a:r>
          </a:p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16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-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Гиперактивность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2. Отставание в психическом развитии. </a:t>
            </a:r>
          </a:p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Замедление темпа психического развития ребенка может быть вызвано 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педагогической запущенностью, ЗПР, обусловленной определенной органической 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недостаточностью ЦНС, а также общим недоразвитием мозговых структур, </a:t>
            </a:r>
          </a:p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ведущим к различным формам умственной отсталости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</a:p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1100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          </a:t>
            </a: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Младшие школьники «группы риска» : </a:t>
            </a:r>
          </a:p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Дети с синдромом дефицита внимания (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гиперактивные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 </a:t>
            </a:r>
          </a:p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Леворукие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дети </a:t>
            </a:r>
          </a:p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Эмоциональные нарушения:</a:t>
            </a:r>
          </a:p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• агрессивные, </a:t>
            </a:r>
          </a:p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• эмоционально-расторможенные (на все реагируют слишком бурно) </a:t>
            </a:r>
          </a:p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• 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слишком застенчивые, ранимые, обидчивые, робкие, тревожные дети.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Rectangle 1"/>
          <p:cNvSpPr>
            <a:spLocks noChangeArrowheads="1"/>
          </p:cNvSpPr>
          <p:nvPr/>
        </p:nvSpPr>
        <p:spPr bwMode="auto">
          <a:xfrm>
            <a:off x="0" y="0"/>
            <a:ext cx="9106083" cy="5478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000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Демонстративные дети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Демонстративность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особенность личности, связанная с повышенной потребностью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в успехе и внимании к себе окружающих.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основе повышенная потребность во внимании к себе.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Утрированные эмоции служат средством достижения главной цели обратить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себя внимание, получить ободрение.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Источником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демонстративности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ярко проявляющейся уже в дошкольном возрасте,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обычно становится </a:t>
            </a:r>
            <a:r>
              <a:rPr kumimoji="0" lang="ru-RU" b="0" i="1" u="sng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недостаток</a:t>
            </a:r>
            <a:r>
              <a:rPr kumimoji="0" lang="ru-RU" b="0" i="1" u="sng" strike="noStrike" cap="none" normalizeH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1" u="sng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внимания взрослых к детям.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1" u="sng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Бывает, что ребенку оказывается достаточное внимание, а оно его не удовлетворяет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силу </a:t>
            </a:r>
            <a:r>
              <a:rPr kumimoji="0" lang="ru-RU" b="0" i="1" u="sng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гипертрофированной потребности </a:t>
            </a:r>
            <a:r>
              <a:rPr kumimoji="0" lang="ru-RU" b="0" i="1" u="sng" strike="noStrike" cap="none" normalizeH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1" u="sng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эмоциональных контактах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Завышенные требования проявляются, как правило, избалованными детьми.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Rectangle 1"/>
          <p:cNvSpPr>
            <a:spLocks noChangeArrowheads="1"/>
          </p:cNvSpPr>
          <p:nvPr/>
        </p:nvSpPr>
        <p:spPr bwMode="auto">
          <a:xfrm>
            <a:off x="0" y="0"/>
            <a:ext cx="8739124" cy="6217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Типы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демонстративности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Детское кривляние  </a:t>
            </a:r>
            <a:r>
              <a:rPr lang="ru-RU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имеет  2 закономерности: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А)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ребенок кривляется только в присутствии взрослых (воспитателей, родителей)</a:t>
            </a:r>
          </a:p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1600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только тогда,</a:t>
            </a:r>
            <a:r>
              <a:rPr lang="ru-RU" sz="1600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когда они обращают на него внимание. </a:t>
            </a:r>
          </a:p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1600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Б)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когда взрослые показывают ребенку, что они не одобряют его поведение, 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кривляние не только не уменьшается, </a:t>
            </a:r>
            <a:r>
              <a:rPr lang="ru-RU" sz="1600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наоборот, усиливается. </a:t>
            </a:r>
          </a:p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b="1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Причины: </a:t>
            </a:r>
          </a:p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1).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поведение ребенка это единственно возможный способ привлечь к себе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внимание взрослых (родители практически не общаются, общаются мало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или формально, если общаются исключительно в ситуациях, когда 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ребенок плохо себя ведет).</a:t>
            </a:r>
          </a:p>
          <a:p>
            <a:pPr marL="228600" indent="-228600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    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2).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Кривляние является способом выйти из под власти взрослого, не подчиниться его 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      нормам и не дать ему возможность осудить, сделать замечание, отругать 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     (распространено в семьях (группах) с авторитарным стилем воспитания, властными 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     родителями,  воспитателями, учителями, когда дети постоянно подвергаются 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     осуждению и замечаниям); </a:t>
            </a:r>
          </a:p>
          <a:p>
            <a:pPr marL="228600" indent="-228600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    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3).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Желание ребенка — быть как можно лучше. В ожидании внимания со стороны 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     окружающих, взрослых ребенок ориентирован на то, чтобы специально 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     продемонстрировать свои достоинства, свою «доброкачественность» .</a:t>
            </a:r>
          </a:p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Rectangle 1"/>
          <p:cNvSpPr>
            <a:spLocks noChangeArrowheads="1"/>
          </p:cNvSpPr>
          <p:nvPr/>
        </p:nvSpPr>
        <p:spPr bwMode="auto">
          <a:xfrm>
            <a:off x="0" y="0"/>
            <a:ext cx="8894358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Дети с любой разновидностью демонстративного поведения нуждаются 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в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психолого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педагогической помощи с учетом 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нейропсихологического подхода.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100" b="0" i="0" u="none" strike="noStrike" cap="none" normalizeH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- </a:t>
            </a:r>
            <a:r>
              <a:rPr lang="ru-RU" sz="16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 стремиться уничтожить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демонстративность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В этом случае она может 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трансформироваться в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негативистическую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а при неблагоприятном развитии событий 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приобрести патологический характер и перейти в клиническую истерию. 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- Отсутствие оценок и сравнения детей (кто лучше, а кто хуже) – одно из первых условий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преодоления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демонстративности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- Отказ от соревновательного начала в играх и занятиях. Для преодоления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демонстративности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главное показать ребенку, что оценка и отношение других – далеко не самое главное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в его жизни, и что другие дети вовсе не сосредоточены на его персоне. Они имеют свои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интересы, желания и проблемы, которые не хуже и не лучше, а просто другие. 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- Объяснять все это на словах дошкольнику бесполезно. «Сдвинуть» ребенка с такой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«фиксированности» на себе можно открывая ему новые интересы, переключая на 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сотрудничество и полноценное общение. 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- Найти возможность самореализации. 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- Но самое главное снять или хотя бы ослабить подкрепление неприемлемых форм поведения. 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Обходиться без нотаций и назиданий, не обращать внимания на легкие проступки, как можно 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менее эмоционально делать замечания и наказывать. 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- «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Негативист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 . Основной принцип – это четкое распределение, регуляция внимания к ребенку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по формуле: внимание уделяется ему не тогда, когда он плохой, а когда он хороший.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Отказ от ярких эмоциональных реакций, ибо их то ребенок и добивается.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Rectangle 1"/>
          <p:cNvSpPr>
            <a:spLocks noChangeArrowheads="1"/>
          </p:cNvSpPr>
          <p:nvPr/>
        </p:nvSpPr>
        <p:spPr bwMode="auto">
          <a:xfrm>
            <a:off x="0" y="0"/>
            <a:ext cx="9391930" cy="6093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Агрессивное поведение         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100" dirty="0" smtClean="0">
                <a:solidFill>
                  <a:srgbClr val="3333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Источники: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1. Биологические аспекты. 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2. Социальные аспекты: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Первый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это семья, которая может одновременно демонстрировать 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агрессивное поведение и обеспечивать его закрепление. 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Во-вторых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агрессии они также обучаются при взаимодействии со 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сверстниками, зачастую узнавая о преимуществах агрессивного 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поведения во время игр.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</a:t>
            </a:r>
            <a:r>
              <a:rPr lang="ru-RU" sz="2000" b="1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-третьих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дети учатся агрессивным реакциям не только на реальных 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примерах, но и символических. Сюда, в частности, относятся факты 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демонстрации сцен насилия с экранов телевизоров, что, несомненно, 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способствует  повышению уровня агрессивности зрителя, и в первую 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очередь, детей.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Rectangle 1"/>
          <p:cNvSpPr>
            <a:spLocks noChangeArrowheads="1"/>
          </p:cNvSpPr>
          <p:nvPr/>
        </p:nvSpPr>
        <p:spPr bwMode="auto">
          <a:xfrm>
            <a:off x="0" y="0"/>
            <a:ext cx="9346085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Критерии агрессивности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</a:t>
            </a:r>
            <a:r>
              <a:rPr kumimoji="0" lang="ru-RU" sz="2800" b="1" i="0" u="sng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Ребенок: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Часто теряет контроль над собой.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Часто спорит, ругается со взрослыми.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Часто отказывается выполнять правила.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Часто специально раздражает людей.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 Часто винит других в своих ошибках.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6. Часто сердится и отказывается сделать что либо.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7. Часто завистлив, мстителен.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8. Чувствителен, очень быстро реагирует на различные действия 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окружающих (детей и взрослых), которые нередко раздражают его.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Предположить, что ребенок агрессивен можно лишь в том случае, если 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течение не менее чем 6 месяцев в его поведении стойко проявлялись хотя бы 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 из 8 перечисленных признаков. (иногда выделяются 6 признаков.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5" name="Rectangle 1"/>
          <p:cNvSpPr>
            <a:spLocks noChangeArrowheads="1"/>
          </p:cNvSpPr>
          <p:nvPr/>
        </p:nvSpPr>
        <p:spPr bwMode="auto">
          <a:xfrm>
            <a:off x="0" y="0"/>
            <a:ext cx="9120317" cy="6047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абота воспитателей и специалистов с данной </a:t>
            </a:r>
            <a:b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категорией детей должна проводиться </a:t>
            </a:r>
            <a:b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с учетом нейропсихологического подхода </a:t>
            </a:r>
            <a:b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в трех направлениях: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Работа с гневом. Обучение агрессивных детей приемлемым 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способам выражения гнева.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2. Обучение детей навыкам распознавания и контроля, 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умению владеть собой в ситуациях, провоцирующих 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вспышки гнева.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Формирование способности к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эмпатии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доверию, сочувствию, 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сопереживанию и т. д.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153</TotalTime>
  <Words>637</Words>
  <PresentationFormat>Экран (4:3)</PresentationFormat>
  <Paragraphs>165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Открытая</vt:lpstr>
      <vt:lpstr>«Нейропсихологический подход в решении вопросов своевременного выявления детей группы риска»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                                                        «Нейропсихологический подход                      в решении вопросов         своевременного выявления               детей группы риска»</dc:title>
  <dc:creator>www</dc:creator>
  <cp:lastModifiedBy>www</cp:lastModifiedBy>
  <cp:revision>16</cp:revision>
  <dcterms:created xsi:type="dcterms:W3CDTF">2018-10-23T15:56:02Z</dcterms:created>
  <dcterms:modified xsi:type="dcterms:W3CDTF">2018-10-24T05:32:10Z</dcterms:modified>
</cp:coreProperties>
</file>