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64" r:id="rId5"/>
    <p:sldId id="286" r:id="rId6"/>
    <p:sldId id="287" r:id="rId7"/>
    <p:sldId id="289" r:id="rId8"/>
    <p:sldId id="288" r:id="rId9"/>
    <p:sldId id="290" r:id="rId10"/>
    <p:sldId id="292" r:id="rId11"/>
    <p:sldId id="302" r:id="rId12"/>
    <p:sldId id="299" r:id="rId13"/>
    <p:sldId id="301" r:id="rId14"/>
    <p:sldId id="291" r:id="rId15"/>
    <p:sldId id="303" r:id="rId16"/>
    <p:sldId id="304" r:id="rId17"/>
    <p:sldId id="271" r:id="rId18"/>
    <p:sldId id="298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7491" autoAdjust="0"/>
  </p:normalViewPr>
  <p:slideViewPr>
    <p:cSldViewPr>
      <p:cViewPr varScale="1">
        <p:scale>
          <a:sx n="84" d="100"/>
          <a:sy n="84" d="100"/>
        </p:scale>
        <p:origin x="1363" y="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4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3" cstate="email"/>
          <a:srcRect/>
          <a:stretch>
            <a:fillRect/>
          </a:stretch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jpeg"/><Relationship Id="rId8" Type="http://schemas.openxmlformats.org/officeDocument/2006/relationships/image" Target="../media/image13.png"/><Relationship Id="rId7" Type="http://schemas.openxmlformats.org/officeDocument/2006/relationships/image" Target="../media/image12.jpeg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17.png"/><Relationship Id="rId11" Type="http://schemas.openxmlformats.org/officeDocument/2006/relationships/image" Target="../media/image16.jpeg"/><Relationship Id="rId10" Type="http://schemas.openxmlformats.org/officeDocument/2006/relationships/image" Target="../media/image15.png"/><Relationship Id="rId1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4.png"/><Relationship Id="rId7" Type="http://schemas.openxmlformats.org/officeDocument/2006/relationships/image" Target="../media/image23.png"/><Relationship Id="rId6" Type="http://schemas.openxmlformats.org/officeDocument/2006/relationships/image" Target="../media/image6.GIF"/><Relationship Id="rId5" Type="http://schemas.openxmlformats.org/officeDocument/2006/relationships/image" Target="../media/image22.GIF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00668" y="2857497"/>
            <a:ext cx="7742664" cy="2306955"/>
            <a:chOff x="1115616" y="3389225"/>
            <a:chExt cx="7165477" cy="175685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3389225"/>
              <a:ext cx="7165477" cy="17568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8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66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panose="020B0604020202020204" pitchFamily="34" charset="0"/>
                </a:rPr>
                <a:t>Арт</a:t>
              </a: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66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panose="020B0604020202020204" pitchFamily="34" charset="0"/>
                </a:rPr>
                <a:t> – терапия </a:t>
              </a:r>
              <a:endPara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panose="020B0604020202020204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66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panose="020B0604020202020204" pitchFamily="34" charset="0"/>
                </a:rPr>
                <a:t>в работе </a:t>
              </a:r>
              <a:endPara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panose="020B0604020202020204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66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panose="020B0604020202020204" pitchFamily="34" charset="0"/>
                </a:rPr>
                <a:t>с дошкольниками</a:t>
              </a:r>
              <a:endParaRPr lang="ru-RU" sz="48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panose="020B0604020202020204" pitchFamily="34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281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" name="Рисунок 4" descr="820-5b1b26746f7c517078caeed79a05ea1d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64" y="1000108"/>
            <a:ext cx="3048000" cy="2033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857232"/>
            <a:ext cx="7300938" cy="4983179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</a:t>
            </a:r>
            <a:r>
              <a:rPr lang="ru-RU" sz="16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мандалами</a:t>
            </a: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помогает:</a:t>
            </a:r>
            <a:endParaRPr lang="ru-RU" sz="16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Гармонизировать внутреннее состояние;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и реализовывать свои намерения и цели;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Раскрывать свои творческие способности;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познавать себя;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Гармонизировать личное пространство;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Наполнять себя позитивными энергиями;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развить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саморегуляцию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полезны </a:t>
            </a:r>
            <a:r>
              <a:rPr lang="ru-RU" sz="16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мандалы</a:t>
            </a: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детей?</a:t>
            </a:r>
            <a:endParaRPr lang="ru-RU" sz="16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AutoNum type="arabicPeriod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мелкая моторика.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AutoNum type="arabicPeriod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Тренируется усидчивость и аккуратность.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AutoNum type="arabicPeriod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Тренируется чувство ритма, гармонии и чувство порядка, математического мышления. Дети знакомятся с разными видами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симметрии, познают искусство орнамента.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4. Улучшается эмоциональное состояние, снимается напряжение,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выражаются чувства, которые способствуют развитию 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творчества, художественному и духовному самовыражению детей.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1142984"/>
            <a:ext cx="7300938" cy="4983179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какого возраста можно заниматься?</a:t>
            </a:r>
            <a:endParaRPr lang="ru-RU" sz="16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1-2 года – рисование в пустом круге (в этом возрасте важны цвет и форма). Рисуем вместе безопасными пальчиковыми красками (три основных цвета: красный, желтый, синий).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3-7 лет – раскрашивание готовых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выбор ребенка и рисование собственных. Набор карандашей (не менее 12 цветов, гуашь, цветная пастель, уголь, работа с цветным песком).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Время работы с одной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мандалой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10-20 минут. Если ребёнок не успел  на одном занятии закончить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мандалу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то он это делает на следующем занятии.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Совершенно не важно, умеет ли ребенок рисовать, лепить, 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моделировать, работать с карандашом, красками, пластилином,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глиной. Ведь целью не будет создание шедевра, а та внутренняя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работа, что позволит душе вылупиться из ограничений, критики,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запретов, шрамов, увидеть себя и мир заново.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1643050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RoscherkDL" pitchFamily="2" charset="0"/>
              </a:rPr>
              <a:t>	</a:t>
            </a:r>
            <a:endParaRPr lang="ru-RU" b="1" dirty="0">
              <a:solidFill>
                <a:srgbClr val="006600"/>
              </a:solidFill>
              <a:latin typeface="RoscherkDL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357298"/>
            <a:ext cx="721523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Times New Roman" panose="02020603050405020304"/>
              </a:rPr>
              <a:t>Правила работы при использовании </a:t>
            </a:r>
            <a:r>
              <a:rPr lang="ru-RU" sz="2000" b="1" i="1" dirty="0" err="1" smtClean="0">
                <a:solidFill>
                  <a:srgbClr val="006600"/>
                </a:solidFill>
                <a:latin typeface="Times New Roman" panose="02020603050405020304"/>
              </a:rPr>
              <a:t>мандал</a:t>
            </a:r>
            <a:r>
              <a:rPr lang="ru-RU" sz="2000" b="1" i="1" dirty="0" smtClean="0">
                <a:solidFill>
                  <a:srgbClr val="006600"/>
                </a:solidFill>
                <a:latin typeface="Times New Roman" panose="02020603050405020304"/>
              </a:rPr>
              <a:t>:</a:t>
            </a:r>
            <a:endParaRPr lang="ru-RU" sz="2000" b="1" i="1" dirty="0" smtClean="0">
              <a:solidFill>
                <a:srgbClr val="006600"/>
              </a:solidFill>
              <a:latin typeface="Times New Roman" panose="02020603050405020304"/>
            </a:endParaRP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1.   Ребенку предлагается несколько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/>
              </a:rPr>
              <a:t>мандал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 на выбор.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/>
            </a:endParaRP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2.  Ребенок самостоятельно выбирает материалы для работы и цветовую гамму.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/>
            </a:endParaRP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3. На одном занятии ребенку предлагается только одна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/>
              </a:rPr>
              <a:t>мандала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.</a:t>
            </a:r>
            <a:b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</a:b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4.   Практикуется использование музыкального сопровождения.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/>
            </a:endParaRP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5.  Педагог не вмешивается в работу ребенка, без его согласия.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/>
            </a:endParaRP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6.  Педагог следит за состоянием напряжения/расслабленности в процессе работы. 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/>
            </a:endParaRP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7. Не высказываются оценочные комментарии по поводу работ.</a:t>
            </a:r>
            <a:b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</a:b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8.   После работы ребенок рассказывает о своих чувствах, переживаниях по поводу работы над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/>
              </a:rPr>
              <a:t>мандалой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 и его отношения к результату. Можно ребенку предложить дать название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/>
              </a:rPr>
              <a:t>мандале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, которую он изобразил.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/>
            </a:endParaRPr>
          </a:p>
          <a:p>
            <a:br>
              <a:rPr lang="ru-RU" dirty="0" smtClean="0"/>
            </a:br>
            <a:br>
              <a:rPr lang="ru-RU" dirty="0" smtClean="0">
                <a:solidFill>
                  <a:srgbClr val="000000"/>
                </a:solidFill>
                <a:latin typeface="Times New Roman" panose="02020603050405020304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560" y="980728"/>
            <a:ext cx="15001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121" y="894998"/>
            <a:ext cx="1512168" cy="15568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295" y="870951"/>
            <a:ext cx="1584176" cy="15156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652" y="764704"/>
            <a:ext cx="1512168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5" y="2564904"/>
            <a:ext cx="1515086" cy="14482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" b="1701"/>
          <a:stretch>
            <a:fillRect/>
          </a:stretch>
        </p:blipFill>
        <p:spPr>
          <a:xfrm>
            <a:off x="6539854" y="2376361"/>
            <a:ext cx="1656184" cy="14401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860" y="2537472"/>
            <a:ext cx="1543083" cy="1417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657" y="2386649"/>
            <a:ext cx="1564495" cy="14401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63322"/>
            <a:ext cx="1702846" cy="157604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542" y="3999388"/>
            <a:ext cx="1693387" cy="15567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29" y="3942804"/>
            <a:ext cx="1528562" cy="15360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51" b="21651"/>
          <a:stretch>
            <a:fillRect/>
          </a:stretch>
        </p:blipFill>
        <p:spPr>
          <a:xfrm>
            <a:off x="6760491" y="3812587"/>
            <a:ext cx="1577623" cy="160593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1530472" cy="14584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953488"/>
            <a:ext cx="1713728" cy="18009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449" y="1153868"/>
            <a:ext cx="1872208" cy="1813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152" y="2060848"/>
            <a:ext cx="1863080" cy="1719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937" y="2924944"/>
            <a:ext cx="1775038" cy="223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29" y="2737288"/>
            <a:ext cx="1522278" cy="14847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72" y="3874808"/>
            <a:ext cx="1686051" cy="15540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296" y="3506728"/>
            <a:ext cx="1706880" cy="148478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1142984"/>
            <a:ext cx="7300938" cy="4983179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песком  (песочная терапия)</a:t>
            </a:r>
            <a:endParaRPr lang="ru-RU" sz="14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какая деталь» - ребенок ищет закопанную в песке деталь конструктора и определяет ее название, а также считает количество кнопочек на детали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«Соедини детали на ощупь» – ребенок ищет закопанные в песке детали конструктора и соединяет их на ощупь, после чего вытаскивает и описывает, на что похожа конструкция.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водой (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акватерапия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«Плывет кораблик» – ребенок конструирует из «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кораблик, лодку или плот, присоединяя к постройке парус - бумажную салфетку, после чего выполняются дыхательные упражнения: ребенок дует на кораблик –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кораблик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плывет.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«Подводное царство» - ребенок выполняет постройки из «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 инструкции педагога или самостоятельно по замыслу, держа руки в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емкосте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водой.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«Ищем клад» – ребенок ищет детали конструктора с закрытыми глазами, держа руки в емкости с водой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1142984"/>
            <a:ext cx="7300938" cy="4983179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 </a:t>
            </a:r>
            <a:endParaRPr lang="ru-RU" sz="16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использовании методов </a:t>
            </a:r>
            <a:r>
              <a:rPr lang="ru-RU" sz="16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арт-терапии</a:t>
            </a: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Консультации, рекомендации.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 с родителями по разным видам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арт-терапии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Арт-терпаия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психологом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Обмен семейным опытом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Папка-передвижка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16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57290" y="2285992"/>
            <a:ext cx="6486548" cy="1470025"/>
          </a:xfrm>
          <a:prstGeom prst="rect">
            <a:avLst/>
          </a:prstGeom>
        </p:spPr>
        <p:txBody>
          <a:bodyPr/>
          <a:lstStyle/>
          <a:p>
            <a:r>
              <a:rPr lang="ru-RU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b="1" i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857232"/>
            <a:ext cx="7772400" cy="714379"/>
          </a:xfrm>
        </p:spPr>
        <p:txBody>
          <a:bodyPr/>
          <a:lstStyle/>
          <a:p>
            <a:r>
              <a:rPr lang="ru-RU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</a:t>
            </a:r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терапия - это</a:t>
            </a:r>
            <a:endParaRPr lang="ru-RU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786" y="1643050"/>
            <a:ext cx="7472370" cy="2786082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</a:t>
            </a: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терапия (лат. </a:t>
            </a:r>
            <a:r>
              <a:rPr lang="ru-RU" sz="18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ars</a:t>
            </a: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искусство, греч. </a:t>
            </a:r>
            <a:r>
              <a:rPr lang="ru-RU" sz="18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therapeia</a:t>
            </a: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лечение) представляет собой методику лечения и развития при помощи художественного творчества. </a:t>
            </a:r>
            <a:r>
              <a:rPr lang="ru-RU" alt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введен </a:t>
            </a:r>
            <a:r>
              <a:rPr lang="ru-RU" altLang="ru-RU" sz="18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Адрианом</a:t>
            </a:r>
            <a:r>
              <a:rPr lang="ru-RU" alt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Хиллом в 1938 году.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сегодня считается одним из наиболее мягких, но эффективных методов, используемых в работе психологами, психотерапевтами и даже педагогами. Так как, существует и педагогическое направление </a:t>
            </a:r>
            <a:r>
              <a:rPr lang="ru-RU" sz="18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арт-терапии</a:t>
            </a: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задачи, которой развитие, коррекция, воспитание и социализация.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4214818"/>
            <a:ext cx="6357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6600"/>
                </a:solidFill>
                <a:latin typeface="RoscherkDL" pitchFamily="2" charset="0"/>
              </a:rPr>
              <a:t>Цель </a:t>
            </a:r>
            <a:r>
              <a:rPr lang="ru-RU" b="1" dirty="0" err="1" smtClean="0">
                <a:solidFill>
                  <a:srgbClr val="006600"/>
                </a:solidFill>
                <a:latin typeface="RoscherkDL" pitchFamily="2" charset="0"/>
              </a:rPr>
              <a:t>арт-терапии</a:t>
            </a:r>
            <a:r>
              <a:rPr lang="ru-RU" b="1" dirty="0" smtClean="0">
                <a:solidFill>
                  <a:srgbClr val="006600"/>
                </a:solidFill>
                <a:latin typeface="RoscherkDL" pitchFamily="2" charset="0"/>
              </a:rPr>
              <a:t> состоит в гармонизации развития личности через развитие способности самовыражения и самопознания.</a:t>
            </a:r>
            <a:endParaRPr lang="ru-RU" b="1" dirty="0">
              <a:solidFill>
                <a:srgbClr val="006600"/>
              </a:solidFill>
              <a:latin typeface="RoscherkD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928670"/>
            <a:ext cx="8286808" cy="5286412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sz="18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18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применяется при: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психологических травмах, потерях       •     возрастных кризисах 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 </a:t>
            </a:r>
            <a:r>
              <a:rPr lang="ru-RU" sz="18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креативности</a:t>
            </a: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•     кризисных ситуациях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упрямстве                                                    •     агрессивности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страхе, заикании                                        •     </a:t>
            </a:r>
            <a:r>
              <a:rPr lang="ru-RU" sz="18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гиперактивности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частой смены настроения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 задержки речевого и психического развития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 трудности в общении со сверстниками и/или взрослыми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 возбудимости или апатичности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 подготовки к детскому саду / школе и периоде адаптации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•     потери родительского контроля над ребенком, непослушании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•     застенчивости и неуверенности в себе     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•     развитии целостности личности               </a:t>
            </a:r>
            <a:endParaRPr lang="ru-RU" sz="18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</a:rPr>
              <a:t> </a:t>
            </a:r>
            <a:endParaRPr lang="ru-RU" sz="1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1643050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RoscherkDL" pitchFamily="2" charset="0"/>
              </a:rPr>
              <a:t>	</a:t>
            </a:r>
            <a:endParaRPr lang="ru-RU" b="1" dirty="0">
              <a:solidFill>
                <a:srgbClr val="006600"/>
              </a:solidFill>
              <a:latin typeface="RoscherkDL" pitchFamily="2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785794"/>
            <a:ext cx="7572428" cy="45550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терапия:</a:t>
            </a:r>
            <a:endParaRPr lang="ru-RU" sz="2000" b="1" i="1" dirty="0" smtClean="0">
              <a:solidFill>
                <a:srgbClr val="0066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 помогает развивать эмоциональную сферу ребенка, закрепляя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доверие к миру;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помогает легче прожить период адаптации – снимает негативные стрессовые состояния – гнев, тревогу, обиду, резкий уход матери на некоторый промежуток времени и т.д.;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развивает сенсорные способности ребенка – ощущения, восприятие, интеллект, мелкую моторику, речь, воображение, творческие способности; обогащает социальный опыт ребенка, развивает коммуникабельность ребенка;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терапия помогает познавать мир, исследовать его, развивать опытную и экспериментальную деятельность;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- помогает развить гармоничную, духовно развитую личность;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- вскрыть проблемы и недостатки в развитии и воспитания                   </a:t>
            </a:r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ребенка, его переживания и состояния, отношения с миром.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1643050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RoscherkDL" pitchFamily="2" charset="0"/>
              </a:rPr>
              <a:t>	</a:t>
            </a:r>
            <a:endParaRPr lang="ru-RU" b="1" dirty="0">
              <a:solidFill>
                <a:srgbClr val="006600"/>
              </a:solidFill>
              <a:latin typeface="RoscherkDL" pitchFamily="2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785794"/>
            <a:ext cx="8001056" cy="46474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принципы занятий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арт-терапией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Желание ребенка - основное условие занятия. Творчество без желания невозможно, и, конечно, невозможен доверительный диалог с ребенком.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Поощрение и благодарность ребенку.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Педагог должен быть готов к тому, что при диалоге во время занятия на общие вопросы о себе или рисунке ребенок иногда отвечает «Не знаю», и предлагает ему варианты ответов.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Важным условием успешной работы является непосредственное участие самого педагога в той работе, которую он предлагает.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огда у ребенка формируется доверие к педагогу и к той необычной деятельности, которая ему предлагается.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Нужно использовать яркий, красивый, добротный материал, с  которым идет работа на занятии. Краски, карандаши, пластилин, бумага имеют аккуратный вид, ведь ребенок чувствует к себе отношение и через материал, с которым ему предлагают работать.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На многих занятиях педагог рассказывает о том или ином явлении. Его монолог более всего полезен, если он содержит элементы гипнотического повествования, т.е. в какой-то степени речь педагога должна вводить в легкий транс с помощью повторения слов, предложений, использования эпитетов, метафор, изменения голоса. Это помогает создать атмосферу необычности, таинственности происходящего и помогает совершиться   чуду спонтанного самораскрытия ребенка.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7. Главное - получать удовольствие от самого процесса рисования, когда даже           каракули и черкания играют роль исцеления!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1643050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RoscherkDL" pitchFamily="2" charset="0"/>
              </a:rPr>
              <a:t>	</a:t>
            </a:r>
            <a:endParaRPr lang="ru-RU" b="1" dirty="0">
              <a:solidFill>
                <a:srgbClr val="006600"/>
              </a:solidFill>
              <a:latin typeface="RoscherkDL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750099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арт-терапии</a:t>
            </a:r>
            <a:r>
              <a:rPr lang="ru-RU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Музыкотерапия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включающей, прослушивание песен и инструментальной музыки, игру на музыкальных инструментах,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вокалотерапию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фольклоротерапию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Кинезитерапия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(танцевально-двигательная терапия), включающая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хореотерапию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коррекционную ритмику,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ритмотерапию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танцетерапию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подвижные игры, сеансы массажа, лечебную физкультуру;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связанная с различными видами изобразительного искусства: живописью, графикой, лепкой, аппликацией, росписью, конструирование и т. д. 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 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Имаготерапия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куклотерапия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образно-ролевая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посредством чтения или написания собственных произведений. Литература может быть самая разнообразная, и по форме, и по содержанию. В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библиотерапии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выделяют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сказкотерапию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лечение сказками. 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 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лечение водой;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•    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терапи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– лечение с помощью песка;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•   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важнейшая игровая методика коррекции;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•  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Цветотерапия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хромотерапия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лечение цветом;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• </a:t>
            </a:r>
            <a:r>
              <a:rPr lang="ru-RU" sz="14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Мандалотерапия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разукрашивание, создание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различных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материалов(природного, бросового), рисование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t"/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1643050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RoscherkDL" pitchFamily="2" charset="0"/>
              </a:rPr>
              <a:t>	</a:t>
            </a:r>
            <a:endParaRPr lang="ru-RU" b="1" dirty="0">
              <a:solidFill>
                <a:srgbClr val="006600"/>
              </a:solidFill>
              <a:latin typeface="RoscherkDL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857232"/>
            <a:ext cx="735811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функции </a:t>
            </a:r>
            <a:r>
              <a:rPr lang="ru-RU" sz="16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арт-терапии</a:t>
            </a: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Координирующая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требует от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ребѐнка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всех нравственных сил, и этот всплеск активности благотворно действует на его психику и весь организм, а значит, на его психическое и физическое здоровье, т.е. творческий процесс исцеляет.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Познавательная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сохранения здоровья,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арт-терапевтические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техники и технологии создают условия для познания, самопознания и творческого самовыражения каждого дошкольника.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познавать себя и окружающий мир. В творчестве человек воплощает свои эмоции, ожидания, сомнения, страхи, переживания и т.п.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Развивающая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арт-терапевтические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виды, техники развивают творческие способности ребёнка, поскольку во время занятий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арт-терапией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 зачастую открывает в себе неведомые ему ранее таланты и способности, открывает и использует свои внутренние ресурсы для своего самообразования и саморазвития, что способствует развитию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креативности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(творческих способностей), оригинальности, нестандартности мышления.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4. Адаптационная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эффективным способом социальной адаптации,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поскольку в основном использует средства невербального общения. Это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очень важно для людей, которым в силу разных причин бывает сложно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выразить свои мысли вербально, словами.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1643050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RoscherkDL" pitchFamily="2" charset="0"/>
              </a:rPr>
              <a:t>	</a:t>
            </a:r>
            <a:endParaRPr lang="ru-RU" b="1" dirty="0">
              <a:solidFill>
                <a:srgbClr val="006600"/>
              </a:solidFill>
              <a:latin typeface="RoscherkDL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142984"/>
            <a:ext cx="74295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Коммуникативная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показывает практика,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помогает быстрее устанавливать отношения между людьми, поскольку посредством различных видов искусства человек не только выражает себя, но и больше узнает об окружающих его людях.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Стимулирующая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большинстве случаев 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арт-терапевтическая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вызывает у детей положительные эмоции, что помогает им преодолеть пассивность, безынициативность, сформировать более активную жизненную позицию.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Диагностическая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творчества ребёнка являются объективными показателями его настроения, мыслей, желаний, что позволяет использовать их для диагностики с целью отслеживания динамики развития каждого дошкольника.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Психотерапевтическая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Побочным продуктом терапии искусством является возникающее в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результате выявления у человека скрытых способностей, умений и их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развития чувства глубокого удовлетворения, развития уверенности в себе,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своих возможностях, гармонизация эмоционального состояния.</a:t>
            </a:r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Bahnschrift Ligh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00100" y="1643050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RoscherkDL" pitchFamily="2" charset="0"/>
              </a:rPr>
              <a:t>	</a:t>
            </a:r>
            <a:endParaRPr lang="ru-RU" b="1" dirty="0">
              <a:solidFill>
                <a:srgbClr val="006600"/>
              </a:solidFill>
              <a:latin typeface="RoscherkDL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357298"/>
            <a:ext cx="757242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Мандала</a:t>
            </a:r>
            <a:r>
              <a:rPr lang="ru-RU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один из методов </a:t>
            </a:r>
            <a:r>
              <a:rPr lang="ru-RU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арт-терапии</a:t>
            </a:r>
            <a:r>
              <a:rPr lang="ru-RU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 с детьми дошкольного возраста</a:t>
            </a:r>
            <a:endParaRPr lang="ru-RU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 «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мандала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 в переводе означает «круг», «диск». Карл Густав Юнг был одним из первых европейских ученых, кто серьезно изучал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мандалы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Он пришел к выводу, что метод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мандалы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путь к нашему центру, к открытию нашей индивидуальности.</a:t>
            </a:r>
            <a:endParaRPr lang="ru-RU" sz="1600" b="1" dirty="0" smtClean="0">
              <a:solidFill>
                <a:srgbClr val="006600"/>
              </a:solidFill>
            </a:endParaRPr>
          </a:p>
          <a:p>
            <a:pPr algn="just"/>
            <a:r>
              <a:rPr lang="ru-RU" sz="1600" b="1" i="1" dirty="0" err="1" smtClean="0">
                <a:solidFill>
                  <a:srgbClr val="006600"/>
                </a:solidFill>
                <a:latin typeface="Times New Roman" panose="02020603050405020304"/>
              </a:rPr>
              <a:t>Мандала</a:t>
            </a:r>
            <a:r>
              <a:rPr lang="ru-RU" sz="1600" b="1" i="1" dirty="0" smtClean="0">
                <a:solidFill>
                  <a:srgbClr val="006600"/>
                </a:solidFill>
                <a:latin typeface="Times New Roman" panose="02020603050405020304"/>
              </a:rPr>
              <a:t> – 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это не просто красивый замысловатый рисунок. Это сложнейшая геометрия, несущая в себе грандиозную смысловую нагрузку. 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/>
            </a:endParaRPr>
          </a:p>
          <a:p>
            <a:pPr algn="just"/>
            <a:r>
              <a:rPr lang="ru-RU" sz="1600" b="1" i="1" dirty="0" err="1" smtClean="0">
                <a:solidFill>
                  <a:srgbClr val="006600"/>
                </a:solidFill>
                <a:latin typeface="Times New Roman" panose="02020603050405020304"/>
              </a:rPr>
              <a:t>Мандала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/>
              </a:rPr>
              <a:t> — это ценный инструмент для развития положительных качеств человека, его силы и энергетики. 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/>
            </a:endParaRPr>
          </a:p>
          <a:p>
            <a:pPr algn="just"/>
            <a:r>
              <a:rPr lang="ru-RU" sz="1600" b="1" i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Мандалотерапия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это безопасный и естественный способ изменения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эмоционального состояния, снятия напряжения, выражения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чувств и развития </a:t>
            </a:r>
            <a:r>
              <a:rPr lang="ru-RU" sz="16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endParaRPr lang="ru-RU" sz="16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algn="ctr"/>
            <a:endParaRPr lang="ru-RU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11620</Words>
  <Application>WPS Presentation</Application>
  <PresentationFormat>Экран (4:3)</PresentationFormat>
  <Paragraphs>186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SimSun</vt:lpstr>
      <vt:lpstr>Wingdings</vt:lpstr>
      <vt:lpstr>Calibri</vt:lpstr>
      <vt:lpstr>Monotype Corsiva</vt:lpstr>
      <vt:lpstr>Times New Roman</vt:lpstr>
      <vt:lpstr>RoscherkDL</vt:lpstr>
      <vt:lpstr>Bahnschrift Light</vt:lpstr>
      <vt:lpstr>Times New Roman</vt:lpstr>
      <vt:lpstr>Microsoft YaHei</vt:lpstr>
      <vt:lpstr/>
      <vt:lpstr>Arial Unicode MS</vt:lpstr>
      <vt:lpstr>Segoe Print</vt:lpstr>
      <vt:lpstr>1_Тема Office</vt:lpstr>
      <vt:lpstr>PowerPoint 演示文稿</vt:lpstr>
      <vt:lpstr>Арт – терапия - это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Пользователь</cp:lastModifiedBy>
  <cp:revision>74</cp:revision>
  <dcterms:created xsi:type="dcterms:W3CDTF">2014-07-06T18:18:00Z</dcterms:created>
  <dcterms:modified xsi:type="dcterms:W3CDTF">2020-11-29T13:14:09Z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