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01FE6-CEFA-483C-B44F-570638AB5D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AFCF63-C974-436D-ABA5-8B172D566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EA14C4-F035-4FE7-A024-71A54DAB5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915CA7-26DE-4E4F-B4E2-560499266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8ABC4F-B690-4A79-A39A-80B9E9475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7FD75-8FE0-402E-B91B-C7415134C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52D0A9-D1D7-486A-919E-3F83045F4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F6AEAF-69C3-4123-9991-34AC67025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EEFC60-5E69-41E0-949C-5FEC8B5A8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EE19DC-6501-44D2-BA5F-585119DE1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50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704599A-E883-410C-AD95-6272E034D4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33C705-BE00-470E-8745-CB15F1F94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8406BC-4D97-4D7E-9FAA-5C076943B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63C5B2-E1E7-40BA-8425-4D8A5C7B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A21F42-5AC3-4EA4-845A-F2E51F605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9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7E997D-B14D-4E2D-8ED2-64D956584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5E3545-FE8B-42D6-A409-A9967A2D9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37624E-DD3B-4A8F-9980-8A86F0F5F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5B21E8-7BE6-49BA-BC4D-F0A65434C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8FB65C-86DD-4F24-818F-99C667773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78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656C60-088E-4A9C-838A-D6CEE27FF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557ACF-2952-4933-8A06-57CC15066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F7D219-6990-434E-943E-D2E717204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5834AF-F2BF-4FE8-A939-99C834BCD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F6AF9C-4232-428A-AA8F-7B50B8C69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5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6F08A-D3EA-4F75-B08E-6152A8C7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5BE3D3-A03A-4D63-8946-48AA66117C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F67DAE-A2E8-4785-BEDD-1C12CE77E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F8DFFB-CAD8-41C7-8C5E-4B8D595EE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7B7F02-8C35-4251-B089-0363D6C6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C75098-C703-4A48-9C94-5BBB91B7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17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C82734-7031-4510-80BB-9058D33A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97E64D-5B10-4E09-806F-8FA96FBFD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D204D9-AB1C-4F50-921D-3F5094C8CF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87F5713-2521-4571-AA69-5592A5852B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5A3B7E6-0FF4-4C0E-A48D-E3CFF44EAC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3D5F84-E346-412A-BA93-992C23BE2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F39BD44-9D42-4B57-AB0B-C5C65621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B04DB6-7548-47CF-B9EF-B2E43EF72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3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0113F7-F092-4A22-BD92-3425D307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5F1D1B-D0B9-4AF1-9B23-620E89FE8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B3B6D0-9EE1-4D92-9888-F4194DB39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62CBC0-9595-47CC-B078-D22981903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8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F027D60-FC33-4BB8-974F-42EF4D5C6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6142EA0-5E54-4222-BA9C-3FAAAA44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B7D435-F23B-4575-A2B6-6DABC38F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0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9D7F5C-243F-4E81-BA3C-3B5679221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0B9460-01A2-4DE4-9F5F-C5ED4B292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C124AC-3631-493E-94CA-7B42E593E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576FA4-4A57-421E-B065-0DA877BEB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750FB9-2649-409F-BC21-57DA23C2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64CDA7-09D2-4D60-8769-EC807F59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05174-2E23-4F9E-9FA0-312CE215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F3F5845-C6AE-4017-8BDA-1EF520373C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8A3A73-A8F9-4EFA-B6BB-F5F78BFA4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7195FF-43EB-4D6C-B500-A5419DA57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64114E-F790-4FFB-AEC8-964592CE0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EE9116-8CA6-41A3-84A1-E5F927B3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22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9DFADE-1360-4FED-A36C-4969AA261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644D7C-05E1-4AE9-92D5-D49232773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2431B3-4FB0-46E6-9D18-316438DEE0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AF10F-7932-451F-9ABE-FD220A5E2EFC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634E5F-6694-497A-8DAC-ADDCACC22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7B794F-F9F6-48BF-9F57-7CAF026C0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F1D94-ECD7-4457-8DFF-026CA296A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8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31B01-50D1-4DD8-9374-F75170C5E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408" y="419998"/>
            <a:ext cx="10257183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Итоговый тест</a:t>
            </a:r>
            <a:br>
              <a:rPr lang="ru-RU" b="1" dirty="0"/>
            </a:br>
            <a:r>
              <a:rPr lang="ru-RU" b="1" dirty="0"/>
              <a:t>по курсу</a:t>
            </a:r>
            <a:br>
              <a:rPr lang="ru-RU" b="1" dirty="0"/>
            </a:br>
            <a:r>
              <a:rPr lang="ru-RU" b="1" dirty="0"/>
              <a:t>«Русский язык и культура речи»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5C64A8-20A2-4CB1-ABD5-355DB8F9D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407" y="3429000"/>
            <a:ext cx="10257183" cy="2957788"/>
          </a:xfrm>
        </p:spPr>
        <p:txBody>
          <a:bodyPr>
            <a:normAutofit/>
          </a:bodyPr>
          <a:lstStyle/>
          <a:p>
            <a:r>
              <a:rPr lang="ru-RU" dirty="0"/>
              <a:t>ГБПОУ </a:t>
            </a:r>
            <a:r>
              <a:rPr lang="ru-RU" dirty="0" err="1"/>
              <a:t>СКИСиГ</a:t>
            </a:r>
            <a:endParaRPr lang="ru-RU" dirty="0"/>
          </a:p>
          <a:p>
            <a:endParaRPr lang="ru-RU" dirty="0"/>
          </a:p>
          <a:p>
            <a:r>
              <a:rPr lang="ru-RU" dirty="0"/>
              <a:t>					      Подготовила:</a:t>
            </a:r>
          </a:p>
          <a:p>
            <a:pPr>
              <a:defRPr/>
            </a:pPr>
            <a:r>
              <a:rPr lang="ru-RU" dirty="0"/>
              <a:t>							преподаватель русского</a:t>
            </a:r>
          </a:p>
          <a:p>
            <a:pPr>
              <a:defRPr/>
            </a:pPr>
            <a:r>
              <a:rPr lang="ru-RU" dirty="0"/>
              <a:t>						     языка и литературы</a:t>
            </a:r>
          </a:p>
          <a:p>
            <a:pPr>
              <a:defRPr/>
            </a:pPr>
            <a:r>
              <a:rPr lang="ru-RU" dirty="0"/>
              <a:t>					        </a:t>
            </a:r>
            <a:r>
              <a:rPr lang="ru-RU" dirty="0" err="1"/>
              <a:t>И.М.Королёва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196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BD591E-A5A9-4217-B6C9-029462A70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 </a:t>
            </a:r>
            <a:r>
              <a:rPr lang="ru-RU" sz="2800" b="1" dirty="0"/>
              <a:t>8. Буква </a:t>
            </a:r>
            <a:r>
              <a:rPr lang="ru-RU" sz="2800" b="1" i="1" dirty="0"/>
              <a:t>Е</a:t>
            </a:r>
            <a:r>
              <a:rPr lang="ru-RU" sz="2800" b="1" dirty="0"/>
              <a:t> в личных окончаниях глаголов пишется, если глаголы: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8A966B-4540-4DDD-94DD-4632D1BCD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795" y="2287725"/>
            <a:ext cx="4396409" cy="228254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прошедшего времени;</a:t>
            </a:r>
          </a:p>
          <a:p>
            <a:pPr marL="0" indent="0">
              <a:buNone/>
            </a:pPr>
            <a:r>
              <a:rPr lang="ru-RU" dirty="0"/>
              <a:t>2) совершенного вида;</a:t>
            </a:r>
          </a:p>
          <a:p>
            <a:pPr marL="0" indent="0">
              <a:buNone/>
            </a:pPr>
            <a:r>
              <a:rPr lang="ru-RU" dirty="0"/>
              <a:t>3) 1-го спряжения;</a:t>
            </a:r>
          </a:p>
          <a:p>
            <a:pPr marL="0" indent="0">
              <a:buNone/>
            </a:pPr>
            <a:r>
              <a:rPr lang="ru-RU" dirty="0"/>
              <a:t>4) 2-го спряжения.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7931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3AE84-18C2-4343-9FAE-645958758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/>
              <a:t>9. Через дефис со словами пишутся частицы: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4F01CB-FBD5-4111-8C86-D3A3B3E5C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7395" y="2261221"/>
            <a:ext cx="3177209" cy="233555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–бы, -ли, -же;</a:t>
            </a:r>
          </a:p>
          <a:p>
            <a:pPr marL="0" indent="0">
              <a:buNone/>
            </a:pPr>
            <a:r>
              <a:rPr lang="ru-RU" dirty="0"/>
              <a:t>2) –ка, -таки, -то;</a:t>
            </a:r>
          </a:p>
          <a:p>
            <a:pPr marL="0" indent="0">
              <a:buNone/>
            </a:pPr>
            <a:r>
              <a:rPr lang="ru-RU" dirty="0"/>
              <a:t>3) –не, -ни;</a:t>
            </a:r>
          </a:p>
          <a:p>
            <a:pPr marL="0" indent="0">
              <a:buNone/>
            </a:pPr>
            <a:r>
              <a:rPr lang="ru-RU" dirty="0"/>
              <a:t>4) –разве, -что за.</a:t>
            </a:r>
          </a:p>
        </p:txBody>
      </p:sp>
    </p:spTree>
    <p:extLst>
      <p:ext uri="{BB962C8B-B14F-4D97-AF65-F5344CB8AC3E}">
        <p14:creationId xmlns:p14="http://schemas.microsoft.com/office/powerpoint/2010/main" val="1904535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F9B03-1FB7-4E55-8956-E048D3A47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/>
              <a:t>10. Правильно расставлено ударение в следующих группах слов: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7F7A5F-B498-4036-8ADE-67F9B4E43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1517" y="2327482"/>
            <a:ext cx="7788965" cy="22030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b="1" dirty="0"/>
              <a:t>) А</a:t>
            </a:r>
            <a:r>
              <a:rPr lang="ru-RU" dirty="0"/>
              <a:t>лкоголь, </a:t>
            </a:r>
            <a:r>
              <a:rPr lang="ru-RU" dirty="0" err="1"/>
              <a:t>балов</a:t>
            </a:r>
            <a:r>
              <a:rPr lang="ru-RU" b="1" dirty="0" err="1"/>
              <a:t>А</a:t>
            </a:r>
            <a:r>
              <a:rPr lang="ru-RU" dirty="0" err="1"/>
              <a:t>ть</a:t>
            </a:r>
            <a:r>
              <a:rPr lang="ru-RU" dirty="0"/>
              <a:t>, </a:t>
            </a:r>
            <a:r>
              <a:rPr lang="ru-RU" dirty="0" err="1"/>
              <a:t>дозв</a:t>
            </a:r>
            <a:r>
              <a:rPr lang="ru-RU" b="1" dirty="0" err="1"/>
              <a:t>О</a:t>
            </a:r>
            <a:r>
              <a:rPr lang="ru-RU" dirty="0" err="1"/>
              <a:t>нишься</a:t>
            </a:r>
            <a:r>
              <a:rPr lang="ru-RU" dirty="0"/>
              <a:t>, </a:t>
            </a:r>
            <a:r>
              <a:rPr lang="ru-RU" dirty="0" err="1"/>
              <a:t>красив</a:t>
            </a:r>
            <a:r>
              <a:rPr lang="ru-RU" b="1" dirty="0" err="1"/>
              <a:t>Е</a:t>
            </a:r>
            <a:r>
              <a:rPr lang="ru-RU" dirty="0" err="1"/>
              <a:t>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b="1" dirty="0"/>
              <a:t>А</a:t>
            </a:r>
            <a:r>
              <a:rPr lang="ru-RU" dirty="0"/>
              <a:t>лкоголь, </a:t>
            </a:r>
            <a:r>
              <a:rPr lang="ru-RU" dirty="0" err="1"/>
              <a:t>б</a:t>
            </a:r>
            <a:r>
              <a:rPr lang="ru-RU" b="1" dirty="0" err="1"/>
              <a:t>А</a:t>
            </a:r>
            <a:r>
              <a:rPr lang="ru-RU" dirty="0" err="1"/>
              <a:t>ловать</a:t>
            </a:r>
            <a:r>
              <a:rPr lang="ru-RU" dirty="0"/>
              <a:t>, </a:t>
            </a:r>
            <a:r>
              <a:rPr lang="ru-RU" dirty="0" err="1"/>
              <a:t>дозвон</a:t>
            </a:r>
            <a:r>
              <a:rPr lang="ru-RU" b="1" dirty="0" err="1"/>
              <a:t>И</a:t>
            </a:r>
            <a:r>
              <a:rPr lang="ru-RU" dirty="0" err="1"/>
              <a:t>шься</a:t>
            </a:r>
            <a:r>
              <a:rPr lang="ru-RU" dirty="0"/>
              <a:t>, </a:t>
            </a:r>
            <a:r>
              <a:rPr lang="ru-RU" dirty="0" err="1"/>
              <a:t>крас</a:t>
            </a:r>
            <a:r>
              <a:rPr lang="ru-RU" b="1" dirty="0" err="1"/>
              <a:t>И</a:t>
            </a:r>
            <a:r>
              <a:rPr lang="ru-RU" dirty="0" err="1"/>
              <a:t>вее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dirty="0" err="1"/>
              <a:t>алког</a:t>
            </a:r>
            <a:r>
              <a:rPr lang="ru-RU" b="1" dirty="0" err="1"/>
              <a:t>О</a:t>
            </a:r>
            <a:r>
              <a:rPr lang="ru-RU" dirty="0" err="1"/>
              <a:t>ль</a:t>
            </a:r>
            <a:r>
              <a:rPr lang="ru-RU" dirty="0"/>
              <a:t>, </a:t>
            </a:r>
            <a:r>
              <a:rPr lang="ru-RU" dirty="0" err="1"/>
              <a:t>балов</a:t>
            </a:r>
            <a:r>
              <a:rPr lang="ru-RU" b="1" dirty="0" err="1"/>
              <a:t>А</a:t>
            </a:r>
            <a:r>
              <a:rPr lang="ru-RU" dirty="0" err="1"/>
              <a:t>ть</a:t>
            </a:r>
            <a:r>
              <a:rPr lang="ru-RU" dirty="0"/>
              <a:t>, </a:t>
            </a:r>
            <a:r>
              <a:rPr lang="ru-RU" dirty="0" err="1"/>
              <a:t>дозвон</a:t>
            </a:r>
            <a:r>
              <a:rPr lang="ru-RU" b="1" dirty="0" err="1"/>
              <a:t>И</a:t>
            </a:r>
            <a:r>
              <a:rPr lang="ru-RU" dirty="0" err="1"/>
              <a:t>шься</a:t>
            </a:r>
            <a:r>
              <a:rPr lang="ru-RU" dirty="0"/>
              <a:t>, </a:t>
            </a:r>
            <a:r>
              <a:rPr lang="ru-RU" dirty="0" err="1"/>
              <a:t>крас</a:t>
            </a:r>
            <a:r>
              <a:rPr lang="ru-RU" b="1" dirty="0" err="1"/>
              <a:t>И</a:t>
            </a:r>
            <a:r>
              <a:rPr lang="ru-RU" dirty="0" err="1"/>
              <a:t>вее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4) </a:t>
            </a:r>
            <a:r>
              <a:rPr lang="ru-RU" dirty="0" err="1"/>
              <a:t>алког</a:t>
            </a:r>
            <a:r>
              <a:rPr lang="ru-RU" b="1" dirty="0" err="1"/>
              <a:t>О</a:t>
            </a:r>
            <a:r>
              <a:rPr lang="ru-RU" dirty="0" err="1"/>
              <a:t>ль</a:t>
            </a:r>
            <a:r>
              <a:rPr lang="ru-RU" dirty="0"/>
              <a:t>, </a:t>
            </a:r>
            <a:r>
              <a:rPr lang="ru-RU" dirty="0" err="1"/>
              <a:t>б</a:t>
            </a:r>
            <a:r>
              <a:rPr lang="ru-RU" b="1" dirty="0" err="1"/>
              <a:t>А</a:t>
            </a:r>
            <a:r>
              <a:rPr lang="ru-RU" dirty="0" err="1"/>
              <a:t>ловать</a:t>
            </a:r>
            <a:r>
              <a:rPr lang="ru-RU" dirty="0"/>
              <a:t>, </a:t>
            </a:r>
            <a:r>
              <a:rPr lang="ru-RU" dirty="0" err="1"/>
              <a:t>дозв</a:t>
            </a:r>
            <a:r>
              <a:rPr lang="ru-RU" b="1" dirty="0" err="1"/>
              <a:t>О</a:t>
            </a:r>
            <a:r>
              <a:rPr lang="ru-RU" dirty="0" err="1"/>
              <a:t>нишься</a:t>
            </a:r>
            <a:r>
              <a:rPr lang="ru-RU" dirty="0"/>
              <a:t>, </a:t>
            </a:r>
            <a:r>
              <a:rPr lang="ru-RU" dirty="0" err="1"/>
              <a:t>красив</a:t>
            </a:r>
            <a:r>
              <a:rPr lang="ru-RU" b="1" dirty="0" err="1"/>
              <a:t>Е</a:t>
            </a:r>
            <a:r>
              <a:rPr lang="ru-RU" dirty="0" err="1"/>
              <a:t>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831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D980B-A7A0-43DD-A631-D13505E54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11. В какой группе правильно определен род существительных: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5391AC-6393-42EC-AC02-F78811DB6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13" y="2369085"/>
            <a:ext cx="11194774" cy="211983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просторное авеню, розовая шампунь, солнечный Сочи, один туфель;</a:t>
            </a:r>
          </a:p>
          <a:p>
            <a:pPr marL="0" indent="0">
              <a:buNone/>
            </a:pPr>
            <a:r>
              <a:rPr lang="ru-RU" dirty="0"/>
              <a:t>2) просторная авеню, розовая шампунь, солнечное Сочи, один туфель;</a:t>
            </a:r>
          </a:p>
          <a:p>
            <a:pPr marL="0" indent="0">
              <a:buNone/>
            </a:pPr>
            <a:r>
              <a:rPr lang="ru-RU" dirty="0"/>
              <a:t>3) просторная авеню, розовый шампунь, солнечный Сочи, одну туфлю;</a:t>
            </a:r>
          </a:p>
          <a:p>
            <a:pPr marL="0" indent="0">
              <a:buNone/>
            </a:pPr>
            <a:r>
              <a:rPr lang="ru-RU" dirty="0"/>
              <a:t>4) просторное авеню, розовый шампунь, солнечное Сочи, одну туфлю.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755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F16BFC-4F59-4F94-9C3E-3AD991884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12. Речь  --  это: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B69832-646D-4E9D-8A3E-025D87274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100" y="2314230"/>
            <a:ext cx="5257800" cy="22295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1) процесс общения;</a:t>
            </a:r>
          </a:p>
          <a:p>
            <a:pPr marL="0" indent="0">
              <a:buNone/>
            </a:pPr>
            <a:r>
              <a:rPr lang="ru-RU" dirty="0"/>
              <a:t>  2) лексический запас слов;</a:t>
            </a:r>
          </a:p>
          <a:p>
            <a:pPr marL="0" indent="0">
              <a:buNone/>
            </a:pPr>
            <a:r>
              <a:rPr lang="ru-RU" dirty="0"/>
              <a:t>  3) интонация голоса;</a:t>
            </a:r>
          </a:p>
          <a:p>
            <a:pPr marL="0" indent="0">
              <a:buNone/>
            </a:pPr>
            <a:r>
              <a:rPr lang="ru-RU" dirty="0"/>
              <a:t>  4) мыслительная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431927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C54F8-0E6C-49DC-9EA1-ED9EF8F09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13. Исторически сложившаяся высшая форма национального языка</a:t>
            </a:r>
            <a:r>
              <a:rPr lang="ru-RU" sz="2800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53BF44-4352-488A-BCC8-21E74A3B3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0939" y="2247969"/>
            <a:ext cx="3790122" cy="236206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литературный язык;</a:t>
            </a:r>
          </a:p>
          <a:p>
            <a:pPr marL="0" indent="0">
              <a:buNone/>
            </a:pPr>
            <a:r>
              <a:rPr lang="ru-RU" dirty="0"/>
              <a:t>2) диалект;</a:t>
            </a:r>
          </a:p>
          <a:p>
            <a:pPr marL="0" indent="0">
              <a:buNone/>
            </a:pPr>
            <a:r>
              <a:rPr lang="ru-RU" dirty="0"/>
              <a:t>3) жаргонизм;</a:t>
            </a:r>
          </a:p>
          <a:p>
            <a:pPr marL="0" indent="0">
              <a:buNone/>
            </a:pPr>
            <a:r>
              <a:rPr lang="ru-RU" dirty="0"/>
              <a:t>4) просторечие.</a:t>
            </a:r>
          </a:p>
        </p:txBody>
      </p:sp>
    </p:spTree>
    <p:extLst>
      <p:ext uri="{BB962C8B-B14F-4D97-AF65-F5344CB8AC3E}">
        <p14:creationId xmlns:p14="http://schemas.microsoft.com/office/powerpoint/2010/main" val="1880760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56D0A9-8247-4247-B478-0DB16C3F6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14. Нормативными являются следующие формы окончаний существительных: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4290D2-323E-4283-945F-EF2F6C812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8230" y="2380491"/>
            <a:ext cx="6715539" cy="2097018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/>
              <a:t> </a:t>
            </a:r>
            <a:r>
              <a:rPr lang="ru-RU" dirty="0" err="1"/>
              <a:t>докторы</a:t>
            </a:r>
            <a:r>
              <a:rPr lang="ru-RU" dirty="0"/>
              <a:t>, учителя, инженера, слесари;</a:t>
            </a:r>
          </a:p>
          <a:p>
            <a:pPr marL="514350" indent="-514350">
              <a:buAutoNum type="arabicParenR"/>
            </a:pPr>
            <a:r>
              <a:rPr lang="ru-RU" dirty="0"/>
              <a:t> доктора, учителя, инженера, слесаря;</a:t>
            </a:r>
          </a:p>
          <a:p>
            <a:pPr marL="0" indent="0">
              <a:buNone/>
            </a:pPr>
            <a:r>
              <a:rPr lang="ru-RU" dirty="0"/>
              <a:t>3)    доктора, учителя, инженеры, слесари;</a:t>
            </a:r>
          </a:p>
          <a:p>
            <a:pPr marL="0" indent="0">
              <a:buNone/>
            </a:pPr>
            <a:r>
              <a:rPr lang="ru-RU" dirty="0"/>
              <a:t>4)    </a:t>
            </a:r>
            <a:r>
              <a:rPr lang="ru-RU" dirty="0" err="1"/>
              <a:t>докторы</a:t>
            </a:r>
            <a:r>
              <a:rPr lang="ru-RU" dirty="0"/>
              <a:t>, учителя, инженеры, слесаря.</a:t>
            </a:r>
          </a:p>
        </p:txBody>
      </p:sp>
    </p:spTree>
    <p:extLst>
      <p:ext uri="{BB962C8B-B14F-4D97-AF65-F5344CB8AC3E}">
        <p14:creationId xmlns:p14="http://schemas.microsoft.com/office/powerpoint/2010/main" val="3640791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05CC4-500B-4A01-B083-FE0344750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15. Правильно расставлено ударение в следующей группе слов: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067D39-08CC-457F-8E7D-AE749246A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3830" y="2393742"/>
            <a:ext cx="8817666" cy="231077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/>
              <a:t>обеспеч</a:t>
            </a:r>
            <a:r>
              <a:rPr lang="ru-RU" b="1" dirty="0" err="1"/>
              <a:t>Е</a:t>
            </a:r>
            <a:r>
              <a:rPr lang="ru-RU" dirty="0" err="1"/>
              <a:t>ние,газ</a:t>
            </a:r>
            <a:r>
              <a:rPr lang="ru-RU" b="1" dirty="0" err="1"/>
              <a:t>И</a:t>
            </a:r>
            <a:r>
              <a:rPr lang="ru-RU" dirty="0" err="1"/>
              <a:t>рованный</a:t>
            </a:r>
            <a:r>
              <a:rPr lang="ru-RU" dirty="0"/>
              <a:t>, </a:t>
            </a:r>
            <a:r>
              <a:rPr lang="ru-RU" dirty="0" err="1"/>
              <a:t>диспанс</a:t>
            </a:r>
            <a:r>
              <a:rPr lang="ru-RU" b="1" dirty="0" err="1"/>
              <a:t>Е</a:t>
            </a:r>
            <a:r>
              <a:rPr lang="ru-RU" dirty="0" err="1"/>
              <a:t>р</a:t>
            </a:r>
            <a:r>
              <a:rPr lang="ru-RU" dirty="0"/>
              <a:t>, </a:t>
            </a:r>
            <a:r>
              <a:rPr lang="ru-RU" dirty="0" err="1"/>
              <a:t>избалов</a:t>
            </a:r>
            <a:r>
              <a:rPr lang="ru-RU" b="1" dirty="0" err="1"/>
              <a:t>А</a:t>
            </a:r>
            <a:r>
              <a:rPr lang="ru-RU" dirty="0" err="1"/>
              <a:t>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 err="1"/>
              <a:t>обесп</a:t>
            </a:r>
            <a:r>
              <a:rPr lang="ru-RU" b="1" dirty="0" err="1"/>
              <a:t>Е</a:t>
            </a:r>
            <a:r>
              <a:rPr lang="ru-RU" dirty="0" err="1"/>
              <a:t>чение,газир</a:t>
            </a:r>
            <a:r>
              <a:rPr lang="ru-RU" b="1" dirty="0" err="1"/>
              <a:t>О</a:t>
            </a:r>
            <a:r>
              <a:rPr lang="ru-RU" dirty="0" err="1"/>
              <a:t>ванный</a:t>
            </a:r>
            <a:r>
              <a:rPr lang="ru-RU" dirty="0"/>
              <a:t>, </a:t>
            </a:r>
            <a:r>
              <a:rPr lang="ru-RU" dirty="0" err="1"/>
              <a:t>диспанс</a:t>
            </a:r>
            <a:r>
              <a:rPr lang="ru-RU" b="1" dirty="0" err="1"/>
              <a:t>Е</a:t>
            </a:r>
            <a:r>
              <a:rPr lang="ru-RU" dirty="0" err="1"/>
              <a:t>р</a:t>
            </a:r>
            <a:r>
              <a:rPr lang="ru-RU" dirty="0"/>
              <a:t>, </a:t>
            </a:r>
            <a:r>
              <a:rPr lang="ru-RU" dirty="0" err="1"/>
              <a:t>избалов</a:t>
            </a:r>
            <a:r>
              <a:rPr lang="ru-RU" b="1" dirty="0" err="1"/>
              <a:t>А</a:t>
            </a:r>
            <a:r>
              <a:rPr lang="ru-RU" dirty="0" err="1"/>
              <a:t>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dirty="0" err="1"/>
              <a:t>обеспеч</a:t>
            </a:r>
            <a:r>
              <a:rPr lang="ru-RU" b="1" dirty="0" err="1"/>
              <a:t>Е</a:t>
            </a:r>
            <a:r>
              <a:rPr lang="ru-RU" dirty="0" err="1"/>
              <a:t>ние,газ</a:t>
            </a:r>
            <a:r>
              <a:rPr lang="ru-RU" b="1" dirty="0" err="1"/>
              <a:t>И</a:t>
            </a:r>
            <a:r>
              <a:rPr lang="ru-RU" dirty="0" err="1"/>
              <a:t>рованный</a:t>
            </a:r>
            <a:r>
              <a:rPr lang="ru-RU" dirty="0"/>
              <a:t>, </a:t>
            </a:r>
            <a:r>
              <a:rPr lang="ru-RU" dirty="0" err="1"/>
              <a:t>дисп</a:t>
            </a:r>
            <a:r>
              <a:rPr lang="ru-RU" b="1" dirty="0" err="1"/>
              <a:t>А</a:t>
            </a:r>
            <a:r>
              <a:rPr lang="ru-RU" dirty="0" err="1"/>
              <a:t>нсер</a:t>
            </a:r>
            <a:r>
              <a:rPr lang="ru-RU" dirty="0"/>
              <a:t>, </a:t>
            </a:r>
            <a:r>
              <a:rPr lang="ru-RU" dirty="0" err="1"/>
              <a:t>изб</a:t>
            </a:r>
            <a:r>
              <a:rPr lang="ru-RU" b="1" dirty="0" err="1"/>
              <a:t>А</a:t>
            </a:r>
            <a:r>
              <a:rPr lang="ru-RU" dirty="0" err="1"/>
              <a:t>ловать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4) </a:t>
            </a:r>
            <a:r>
              <a:rPr lang="ru-RU" dirty="0" err="1"/>
              <a:t>обеспеч</a:t>
            </a:r>
            <a:r>
              <a:rPr lang="ru-RU" b="1" dirty="0" err="1"/>
              <a:t>Е</a:t>
            </a:r>
            <a:r>
              <a:rPr lang="ru-RU" dirty="0" err="1"/>
              <a:t>ние,газир</a:t>
            </a:r>
            <a:r>
              <a:rPr lang="ru-RU" b="1" dirty="0" err="1"/>
              <a:t>О</a:t>
            </a:r>
            <a:r>
              <a:rPr lang="ru-RU" dirty="0" err="1"/>
              <a:t>ванный</a:t>
            </a:r>
            <a:r>
              <a:rPr lang="ru-RU" dirty="0"/>
              <a:t>, </a:t>
            </a:r>
            <a:r>
              <a:rPr lang="ru-RU" dirty="0" err="1"/>
              <a:t>дисп</a:t>
            </a:r>
            <a:r>
              <a:rPr lang="ru-RU" b="1" dirty="0" err="1"/>
              <a:t>А</a:t>
            </a:r>
            <a:r>
              <a:rPr lang="ru-RU" dirty="0" err="1"/>
              <a:t>нсер</a:t>
            </a:r>
            <a:r>
              <a:rPr lang="ru-RU" dirty="0"/>
              <a:t>, </a:t>
            </a:r>
            <a:r>
              <a:rPr lang="ru-RU" dirty="0" err="1"/>
              <a:t>изб</a:t>
            </a:r>
            <a:r>
              <a:rPr lang="ru-RU" b="1" dirty="0" err="1"/>
              <a:t>А</a:t>
            </a:r>
            <a:r>
              <a:rPr lang="ru-RU" dirty="0" err="1"/>
              <a:t>ловать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629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D871E-2256-447A-AB45-9E46EFA69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16. В какой группе слов правильно определен род существительных: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621FCC-7E9C-4E27-8F9A-B5B0EBF60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352" y="2387117"/>
            <a:ext cx="9803296" cy="208376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иваси плавал, забавное пони, теплый Батуми, белая тюль;</a:t>
            </a:r>
          </a:p>
          <a:p>
            <a:pPr marL="0" indent="0">
              <a:buNone/>
            </a:pPr>
            <a:r>
              <a:rPr lang="ru-RU" dirty="0"/>
              <a:t>2) иваси плавало, забавная пони, теплое Батуми, белый тюль;</a:t>
            </a:r>
          </a:p>
          <a:p>
            <a:pPr marL="0" indent="0">
              <a:buNone/>
            </a:pPr>
            <a:r>
              <a:rPr lang="ru-RU" dirty="0"/>
              <a:t>3) иваси плавала, забавный пони, теплое Батуми, белая тюль;</a:t>
            </a:r>
          </a:p>
          <a:p>
            <a:pPr marL="0" indent="0">
              <a:buNone/>
            </a:pPr>
            <a:r>
              <a:rPr lang="ru-RU" dirty="0"/>
              <a:t>4) иваси плавала, забавный пони, теплый Батуми, белый тюль.</a:t>
            </a:r>
          </a:p>
        </p:txBody>
      </p:sp>
    </p:spTree>
    <p:extLst>
      <p:ext uri="{BB962C8B-B14F-4D97-AF65-F5344CB8AC3E}">
        <p14:creationId xmlns:p14="http://schemas.microsoft.com/office/powerpoint/2010/main" val="1688277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1E5CC1-9238-4884-92E6-6EDC8F03D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17. В каком ряду ударение во всех словах падает на последний слог: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A395A1-D7D9-4CA6-A7A5-8F96DDEE8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587" y="2353986"/>
            <a:ext cx="9988826" cy="215002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принудить, предложить, уведомить, убыстрить;</a:t>
            </a:r>
          </a:p>
          <a:p>
            <a:pPr marL="0" indent="0">
              <a:buNone/>
            </a:pPr>
            <a:r>
              <a:rPr lang="ru-RU" dirty="0"/>
              <a:t>2) наострить, позвонить, подбодрить, положить;</a:t>
            </a:r>
          </a:p>
          <a:p>
            <a:pPr marL="0" indent="0">
              <a:buNone/>
            </a:pPr>
            <a:r>
              <a:rPr lang="ru-RU" dirty="0"/>
              <a:t>3) суммировать, третировать, тренировать, начерпать;</a:t>
            </a:r>
          </a:p>
          <a:p>
            <a:pPr marL="0" indent="0">
              <a:buNone/>
            </a:pPr>
            <a:r>
              <a:rPr lang="ru-RU" dirty="0"/>
              <a:t>4) премировать, группировать, гримировать, бомбардировать.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287633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38667-CD9E-4465-9D76-C5391F093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486" y="384313"/>
            <a:ext cx="10638183" cy="5565913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r>
              <a:rPr lang="ru-RU" dirty="0"/>
              <a:t>          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Из 4 вариантов только один является правильным.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 Критерии оценки зачета:</a:t>
            </a:r>
            <a:br>
              <a:rPr lang="ru-RU" dirty="0"/>
            </a:br>
            <a:r>
              <a:rPr lang="ru-RU" dirty="0"/>
              <a:t>36 - 40 – «отлично»</a:t>
            </a:r>
            <a:br>
              <a:rPr lang="ru-RU" dirty="0"/>
            </a:br>
            <a:r>
              <a:rPr lang="ru-RU" dirty="0"/>
              <a:t>28 - 35– «хорошо»</a:t>
            </a:r>
            <a:br>
              <a:rPr lang="ru-RU" dirty="0"/>
            </a:br>
            <a:r>
              <a:rPr lang="ru-RU" dirty="0"/>
              <a:t>17 – 27 – «удовлетворительно»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771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2FEB5-1B9E-46C9-9A8B-22C46B6C6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18. В предложении «В работе представлены теоретические и практические подходы для раскрытия темы работы» нарушены: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8471E1-AB83-4DE1-B02D-52AAAFF3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213" y="2261221"/>
            <a:ext cx="3879574" cy="233555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правильность речи;</a:t>
            </a:r>
          </a:p>
          <a:p>
            <a:pPr marL="0" indent="0">
              <a:buNone/>
            </a:pPr>
            <a:r>
              <a:rPr lang="ru-RU" dirty="0"/>
              <a:t>2) чистота речи;</a:t>
            </a:r>
          </a:p>
          <a:p>
            <a:pPr marL="0" indent="0">
              <a:buNone/>
            </a:pPr>
            <a:r>
              <a:rPr lang="ru-RU" dirty="0"/>
              <a:t>3) точность речи;</a:t>
            </a:r>
          </a:p>
          <a:p>
            <a:pPr marL="0" indent="0">
              <a:buNone/>
            </a:pPr>
            <a:r>
              <a:rPr lang="ru-RU" dirty="0"/>
              <a:t>4) богатство речи.</a:t>
            </a:r>
          </a:p>
        </p:txBody>
      </p:sp>
    </p:spTree>
    <p:extLst>
      <p:ext uri="{BB962C8B-B14F-4D97-AF65-F5344CB8AC3E}">
        <p14:creationId xmlns:p14="http://schemas.microsoft.com/office/powerpoint/2010/main" val="3926690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DE6B02-DF4D-4054-B1D5-AB56D237B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19. Активный словарь современного человека составляет: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D514E0-1512-4285-BBC0-5F5222ACE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204" y="2327482"/>
            <a:ext cx="3985591" cy="22030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10-13 тысяч слов;</a:t>
            </a:r>
          </a:p>
          <a:p>
            <a:pPr marL="0" indent="0">
              <a:buNone/>
            </a:pPr>
            <a:r>
              <a:rPr lang="ru-RU" dirty="0"/>
              <a:t>2) более 21 тысячи слов;</a:t>
            </a:r>
          </a:p>
          <a:p>
            <a:pPr marL="0" indent="0">
              <a:buNone/>
            </a:pPr>
            <a:r>
              <a:rPr lang="ru-RU" dirty="0"/>
              <a:t>3) около 120 тысяч слов;</a:t>
            </a:r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/>
              <a:t>) 2 </a:t>
            </a:r>
            <a:r>
              <a:rPr lang="ru-RU" dirty="0"/>
              <a:t>тысячи слов.</a:t>
            </a:r>
          </a:p>
        </p:txBody>
      </p:sp>
    </p:spTree>
    <p:extLst>
      <p:ext uri="{BB962C8B-B14F-4D97-AF65-F5344CB8AC3E}">
        <p14:creationId xmlns:p14="http://schemas.microsoft.com/office/powerpoint/2010/main" val="15098390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0826A-3C68-4701-AA63-205F32D9F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25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20. </a:t>
            </a:r>
            <a:r>
              <a:rPr lang="ru-RU" sz="2800" b="1" dirty="0" err="1"/>
              <a:t>Нетавтологичным</a:t>
            </a:r>
            <a:r>
              <a:rPr lang="ru-RU" sz="2800" b="1" dirty="0"/>
              <a:t> является сочетание: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B3BAF3-4902-4D13-92E2-35068A40F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5152" y="2400369"/>
            <a:ext cx="4621696" cy="205726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главная суть;</a:t>
            </a:r>
          </a:p>
          <a:p>
            <a:pPr marL="0" indent="0">
              <a:buNone/>
            </a:pPr>
            <a:r>
              <a:rPr lang="ru-RU" dirty="0"/>
              <a:t>2)  очевидный факт;</a:t>
            </a:r>
          </a:p>
          <a:p>
            <a:pPr marL="0" indent="0">
              <a:buNone/>
            </a:pPr>
            <a:r>
              <a:rPr lang="ru-RU" dirty="0"/>
              <a:t>3) памятный сувенир;</a:t>
            </a:r>
          </a:p>
          <a:p>
            <a:pPr marL="0" indent="0">
              <a:buNone/>
            </a:pPr>
            <a:r>
              <a:rPr lang="ru-RU" dirty="0"/>
              <a:t>4) сервисное обслуживание.</a:t>
            </a:r>
          </a:p>
        </p:txBody>
      </p:sp>
    </p:spTree>
    <p:extLst>
      <p:ext uri="{BB962C8B-B14F-4D97-AF65-F5344CB8AC3E}">
        <p14:creationId xmlns:p14="http://schemas.microsoft.com/office/powerpoint/2010/main" val="2417946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91A93-3B94-4298-B4CD-690A6F8C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21. Слова невежа-невежда, командированный-командировочный, Швеция-Швейцария по отношению друг к другу являются: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36F865-89B0-4688-A102-4E665962E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9308" y="2373864"/>
            <a:ext cx="2713383" cy="211027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антонимами;</a:t>
            </a:r>
          </a:p>
          <a:p>
            <a:pPr marL="0" indent="0">
              <a:buNone/>
            </a:pPr>
            <a:r>
              <a:rPr lang="ru-RU" dirty="0"/>
              <a:t>2) синонимами;</a:t>
            </a:r>
          </a:p>
          <a:p>
            <a:pPr marL="0" indent="0">
              <a:buNone/>
            </a:pPr>
            <a:r>
              <a:rPr lang="ru-RU" dirty="0"/>
              <a:t>3) паронимами;</a:t>
            </a:r>
          </a:p>
          <a:p>
            <a:pPr marL="0" indent="0">
              <a:buNone/>
            </a:pPr>
            <a:r>
              <a:rPr lang="ru-RU" dirty="0"/>
              <a:t>4) омографами.</a:t>
            </a:r>
          </a:p>
        </p:txBody>
      </p:sp>
    </p:spTree>
    <p:extLst>
      <p:ext uri="{BB962C8B-B14F-4D97-AF65-F5344CB8AC3E}">
        <p14:creationId xmlns:p14="http://schemas.microsoft.com/office/powerpoint/2010/main" val="3195683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EC5258-D100-4BB5-B39B-FAD27C2BC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   </a:t>
            </a:r>
            <a:r>
              <a:rPr lang="ru-RU" sz="2800" b="1" dirty="0"/>
              <a:t>22. Синонимом к фразеологизму «Когда рак на горе свистнет» является выражение: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BB4100-97E3-4E80-90BF-D3E59CDA5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2630" y="2340734"/>
            <a:ext cx="4886739" cy="217653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как по маслу;</a:t>
            </a:r>
          </a:p>
          <a:p>
            <a:pPr marL="0" indent="0">
              <a:buNone/>
            </a:pPr>
            <a:r>
              <a:rPr lang="ru-RU" dirty="0"/>
              <a:t>2) два сапога пара;</a:t>
            </a:r>
          </a:p>
          <a:p>
            <a:pPr marL="0" indent="0">
              <a:buNone/>
            </a:pPr>
            <a:r>
              <a:rPr lang="ru-RU" dirty="0"/>
              <a:t>3) бить баклуши;</a:t>
            </a:r>
          </a:p>
          <a:p>
            <a:pPr marL="0" indent="0">
              <a:buNone/>
            </a:pPr>
            <a:r>
              <a:rPr lang="ru-RU" dirty="0"/>
              <a:t>4) после дождичка в четверг.</a:t>
            </a:r>
          </a:p>
        </p:txBody>
      </p:sp>
    </p:spTree>
    <p:extLst>
      <p:ext uri="{BB962C8B-B14F-4D97-AF65-F5344CB8AC3E}">
        <p14:creationId xmlns:p14="http://schemas.microsoft.com/office/powerpoint/2010/main" val="795591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3105D-242B-4827-BB6B-C9E04C167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2800" b="1" dirty="0"/>
              <a:t>23. Грамматическая ошибка (неправильное образование формы слова) допущена в предложении:</a:t>
            </a:r>
            <a:br>
              <a:rPr lang="ru-RU" sz="2800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AF6FBE-82D5-4796-97C2-9B16A2DEE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5256" y="2327482"/>
            <a:ext cx="7921487" cy="22030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Поезжай скорее, привези их к нам!</a:t>
            </a:r>
          </a:p>
          <a:p>
            <a:pPr marL="0" indent="0">
              <a:buNone/>
            </a:pPr>
            <a:r>
              <a:rPr lang="ru-RU" dirty="0"/>
              <a:t>2) Учительница занималась с обеими ученицами.</a:t>
            </a:r>
          </a:p>
          <a:p>
            <a:pPr marL="0" indent="0">
              <a:buNone/>
            </a:pPr>
            <a:r>
              <a:rPr lang="ru-RU" dirty="0"/>
              <a:t>3) Я очень скучаю по вам.</a:t>
            </a:r>
          </a:p>
          <a:p>
            <a:pPr marL="0" indent="0">
              <a:buNone/>
            </a:pPr>
            <a:r>
              <a:rPr lang="ru-RU" dirty="0"/>
              <a:t>4) Это весило примерно сорок граммов.</a:t>
            </a:r>
          </a:p>
        </p:txBody>
      </p:sp>
    </p:spTree>
    <p:extLst>
      <p:ext uri="{BB962C8B-B14F-4D97-AF65-F5344CB8AC3E}">
        <p14:creationId xmlns:p14="http://schemas.microsoft.com/office/powerpoint/2010/main" val="639828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6B0231-D057-4F85-B57D-875634642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2800" dirty="0"/>
              <a:t> </a:t>
            </a:r>
            <a:r>
              <a:rPr lang="ru-RU" sz="2800" b="1" dirty="0"/>
              <a:t>24. Продолжите предложение в официально-деловом стиле: «Изделие снято с производства…»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57072A-A6F0-45F5-9CFF-BB507B119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1274" y="2360612"/>
            <a:ext cx="7709452" cy="21367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благодаря его конструктивным недостаткам;</a:t>
            </a:r>
          </a:p>
          <a:p>
            <a:pPr marL="0" indent="0">
              <a:buNone/>
            </a:pPr>
            <a:r>
              <a:rPr lang="ru-RU" dirty="0"/>
              <a:t>2) в силу его конструктивных недостатков;</a:t>
            </a:r>
          </a:p>
          <a:p>
            <a:pPr marL="0" indent="0">
              <a:buNone/>
            </a:pPr>
            <a:r>
              <a:rPr lang="ru-RU" dirty="0"/>
              <a:t>3) из-за его конструктивных недостатков;</a:t>
            </a:r>
          </a:p>
          <a:p>
            <a:pPr marL="0" indent="0">
              <a:buNone/>
            </a:pPr>
            <a:r>
              <a:rPr lang="ru-RU" dirty="0"/>
              <a:t>4) в связи с его конструктивными недостатками.</a:t>
            </a:r>
          </a:p>
        </p:txBody>
      </p:sp>
    </p:spTree>
    <p:extLst>
      <p:ext uri="{BB962C8B-B14F-4D97-AF65-F5344CB8AC3E}">
        <p14:creationId xmlns:p14="http://schemas.microsoft.com/office/powerpoint/2010/main" val="21285305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C7653A-23E6-4083-9138-A8F63BA3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25. Грамматическая ошибка допущена в предложении: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30EB2A-BE2A-42A9-93C6-050654F49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969" y="1817273"/>
            <a:ext cx="9896061" cy="322345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Плакат-реклама понравился художественному совету.</a:t>
            </a:r>
          </a:p>
          <a:p>
            <a:pPr marL="0" indent="0">
              <a:buNone/>
            </a:pPr>
            <a:r>
              <a:rPr lang="ru-RU" dirty="0"/>
              <a:t>2) Мои родители не только хранят роман-газету, но и часто перечитывают ее.</a:t>
            </a:r>
          </a:p>
          <a:p>
            <a:pPr marL="0" indent="0">
              <a:buNone/>
            </a:pPr>
            <a:r>
              <a:rPr lang="ru-RU" dirty="0"/>
              <a:t>3) Мы заинтересовались книгой-справочником, который был представлен на выставке.</a:t>
            </a:r>
          </a:p>
          <a:p>
            <a:pPr marL="0" indent="0">
              <a:buNone/>
            </a:pPr>
            <a:r>
              <a:rPr lang="ru-RU" dirty="0"/>
              <a:t>4) Небольшой завод-лаборатория появился на окраине нашего города.</a:t>
            </a:r>
          </a:p>
        </p:txBody>
      </p:sp>
    </p:spTree>
    <p:extLst>
      <p:ext uri="{BB962C8B-B14F-4D97-AF65-F5344CB8AC3E}">
        <p14:creationId xmlns:p14="http://schemas.microsoft.com/office/powerpoint/2010/main" val="4291426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CF251-FC7D-468E-87B8-FA2CCFA7B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 26. Нормы согласования подлежащего и сказуемого нарушены в предложении: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1012C6-0AAF-428B-A619-2461C8849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3465" y="2347360"/>
            <a:ext cx="8425070" cy="216327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Ряд специалистов направлены на Урал.</a:t>
            </a:r>
          </a:p>
          <a:p>
            <a:pPr marL="0" indent="0">
              <a:buNone/>
            </a:pPr>
            <a:r>
              <a:rPr lang="ru-RU" dirty="0"/>
              <a:t>2) Те, кто заботятся о своем здоровье, болеют реже.</a:t>
            </a:r>
          </a:p>
          <a:p>
            <a:pPr marL="0" indent="0">
              <a:buNone/>
            </a:pPr>
            <a:r>
              <a:rPr lang="ru-RU" dirty="0"/>
              <a:t>3) Был высказан целый ряд замечаний.</a:t>
            </a:r>
          </a:p>
          <a:p>
            <a:pPr marL="0" indent="0">
              <a:buNone/>
            </a:pPr>
            <a:r>
              <a:rPr lang="ru-RU" dirty="0"/>
              <a:t>4) За короткий срок построен 51 </a:t>
            </a:r>
            <a:r>
              <a:rPr lang="ru-RU" dirty="0" err="1"/>
              <a:t>обьект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86837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929CF8-96E6-4B47-8A2D-288C8F6F4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 </a:t>
            </a:r>
            <a:r>
              <a:rPr lang="ru-RU" sz="2800" b="1" dirty="0"/>
              <a:t>27. Одна и та же буква пропущена во всех словах ряда: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CDF00A-4759-4D6E-858C-7387FA235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3639" y="2380491"/>
            <a:ext cx="6304722" cy="20970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/>
              <a:t>инж_нер</a:t>
            </a:r>
            <a:r>
              <a:rPr lang="ru-RU" dirty="0"/>
              <a:t>, </a:t>
            </a:r>
            <a:r>
              <a:rPr lang="ru-RU" dirty="0" err="1"/>
              <a:t>т_нденция</a:t>
            </a:r>
            <a:r>
              <a:rPr lang="ru-RU" dirty="0"/>
              <a:t>, </a:t>
            </a:r>
            <a:r>
              <a:rPr lang="ru-RU" dirty="0" err="1"/>
              <a:t>р_зонанс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 err="1"/>
              <a:t>с_нсация</a:t>
            </a:r>
            <a:r>
              <a:rPr lang="ru-RU" dirty="0"/>
              <a:t>, </a:t>
            </a:r>
            <a:r>
              <a:rPr lang="ru-RU" dirty="0" err="1"/>
              <a:t>им_тация</a:t>
            </a:r>
            <a:r>
              <a:rPr lang="ru-RU" dirty="0"/>
              <a:t>, </a:t>
            </a:r>
            <a:r>
              <a:rPr lang="ru-RU" dirty="0" err="1"/>
              <a:t>м_ниатюра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dirty="0" err="1"/>
              <a:t>д_кламировать</a:t>
            </a:r>
            <a:r>
              <a:rPr lang="ru-RU" dirty="0"/>
              <a:t>, </a:t>
            </a:r>
            <a:r>
              <a:rPr lang="ru-RU" dirty="0" err="1"/>
              <a:t>г_потеза</a:t>
            </a:r>
            <a:r>
              <a:rPr lang="ru-RU" dirty="0"/>
              <a:t>, </a:t>
            </a:r>
            <a:r>
              <a:rPr lang="ru-RU" dirty="0" err="1"/>
              <a:t>стер_отип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4) </a:t>
            </a:r>
            <a:r>
              <a:rPr lang="ru-RU" dirty="0" err="1"/>
              <a:t>пр_зидент</a:t>
            </a:r>
            <a:r>
              <a:rPr lang="ru-RU" dirty="0"/>
              <a:t>, </a:t>
            </a:r>
            <a:r>
              <a:rPr lang="ru-RU" dirty="0" err="1"/>
              <a:t>пр_оритет</a:t>
            </a:r>
            <a:r>
              <a:rPr lang="ru-RU" dirty="0"/>
              <a:t>, </a:t>
            </a:r>
            <a:r>
              <a:rPr lang="ru-RU" dirty="0" err="1"/>
              <a:t>пр_велегия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1072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8E7BFE-BACC-4BF6-8CD2-28B98836A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8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1. Язык является: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0BF491-6157-4246-9079-3B375EFA1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6335" y="2360612"/>
            <a:ext cx="3919330" cy="21367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1) средством общения;</a:t>
            </a:r>
          </a:p>
          <a:p>
            <a:pPr marL="0" indent="0">
              <a:buNone/>
            </a:pPr>
            <a:r>
              <a:rPr lang="ru-RU" dirty="0"/>
              <a:t> 2) предметом речи;</a:t>
            </a:r>
          </a:p>
          <a:p>
            <a:pPr marL="0" indent="0">
              <a:buNone/>
            </a:pPr>
            <a:r>
              <a:rPr lang="ru-RU" dirty="0"/>
              <a:t> 3) способом общения;</a:t>
            </a:r>
          </a:p>
          <a:p>
            <a:pPr marL="0" indent="0">
              <a:buNone/>
            </a:pPr>
            <a:r>
              <a:rPr lang="ru-RU" dirty="0"/>
              <a:t> 4) наукой о языке.</a:t>
            </a:r>
          </a:p>
        </p:txBody>
      </p:sp>
    </p:spTree>
    <p:extLst>
      <p:ext uri="{BB962C8B-B14F-4D97-AF65-F5344CB8AC3E}">
        <p14:creationId xmlns:p14="http://schemas.microsoft.com/office/powerpoint/2010/main" val="17536443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62D40-0725-4224-97F0-76A684236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 </a:t>
            </a:r>
            <a:r>
              <a:rPr lang="ru-RU" sz="2800" b="1" dirty="0"/>
              <a:t>28. Укажите ряд, в котором все слова пишутся слитно: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664ADA-4F9B-4210-9C58-CF1C582A4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2613" y="2380491"/>
            <a:ext cx="8146774" cy="20970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/>
              <a:t>неуже</a:t>
            </a:r>
            <a:r>
              <a:rPr lang="ru-RU" dirty="0"/>
              <a:t>(ли), (на)спех, (пол)Москвы;</a:t>
            </a:r>
          </a:p>
          <a:p>
            <a:pPr marL="0" indent="0">
              <a:buNone/>
            </a:pPr>
            <a:r>
              <a:rPr lang="ru-RU" dirty="0"/>
              <a:t>2) (по)громче, (из)далека, (пол)лимона;</a:t>
            </a:r>
          </a:p>
          <a:p>
            <a:pPr marL="0" indent="0">
              <a:buNone/>
            </a:pPr>
            <a:r>
              <a:rPr lang="ru-RU" dirty="0"/>
              <a:t>3) (не)</a:t>
            </a:r>
            <a:r>
              <a:rPr lang="ru-RU" dirty="0" err="1"/>
              <a:t>взлюбить</a:t>
            </a:r>
            <a:r>
              <a:rPr lang="ru-RU" dirty="0"/>
              <a:t>, (пол)чайной ложки, (трех)</a:t>
            </a:r>
            <a:r>
              <a:rPr lang="ru-RU" dirty="0" err="1"/>
              <a:t>цветный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4) (не)здоровится, (не)</a:t>
            </a:r>
            <a:r>
              <a:rPr lang="ru-RU" dirty="0" err="1"/>
              <a:t>навидя</a:t>
            </a:r>
            <a:r>
              <a:rPr lang="ru-RU" dirty="0"/>
              <a:t>, (не)зримый.</a:t>
            </a:r>
          </a:p>
        </p:txBody>
      </p:sp>
    </p:spTree>
    <p:extLst>
      <p:ext uri="{BB962C8B-B14F-4D97-AF65-F5344CB8AC3E}">
        <p14:creationId xmlns:p14="http://schemas.microsoft.com/office/powerpoint/2010/main" val="31261573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5C7F4C-F555-4B1C-89A8-FBE43E4D0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2800" b="1" dirty="0"/>
              <a:t>29. Неправильно поставлено тире в предложении: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033AE0-F7A3-44D9-91B4-A06EB41C0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882" y="1969673"/>
            <a:ext cx="10956236" cy="291865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1)Расставанья и встречи-две главные части, из которых когда-нибудь сложится счастье.</a:t>
            </a:r>
          </a:p>
          <a:p>
            <a:pPr marL="0" indent="0">
              <a:buNone/>
            </a:pPr>
            <a:r>
              <a:rPr lang="ru-RU" dirty="0"/>
              <a:t>2) Неужели покой - непостижимая мечта, особая награда, которую надобно заслужить?</a:t>
            </a:r>
          </a:p>
          <a:p>
            <a:pPr marL="0" indent="0">
              <a:buNone/>
            </a:pPr>
            <a:r>
              <a:rPr lang="ru-RU" dirty="0"/>
              <a:t>3) Земля - как ситцевая скатерть: в цветах, в озерах до краев.</a:t>
            </a:r>
          </a:p>
          <a:p>
            <a:pPr marL="0" indent="0">
              <a:buNone/>
            </a:pPr>
            <a:r>
              <a:rPr lang="ru-RU" dirty="0"/>
              <a:t>4) Заснуть во время сьемок - для актера уже не моветон.</a:t>
            </a:r>
          </a:p>
        </p:txBody>
      </p:sp>
    </p:spTree>
    <p:extLst>
      <p:ext uri="{BB962C8B-B14F-4D97-AF65-F5344CB8AC3E}">
        <p14:creationId xmlns:p14="http://schemas.microsoft.com/office/powerpoint/2010/main" val="41794361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EE3A9-A5F8-412B-8DB3-D376D55E2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  </a:t>
            </a:r>
            <a:r>
              <a:rPr lang="ru-RU" sz="2800" b="1" dirty="0"/>
              <a:t>30. Укажите пример с нарушением норм лексической сочетаемости: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898640-7B4E-48A1-850A-9C13E0971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6595" y="2380491"/>
            <a:ext cx="8358809" cy="20970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Мы хотели, чтобы он извинился.</a:t>
            </a:r>
          </a:p>
          <a:p>
            <a:pPr marL="0" indent="0">
              <a:buNone/>
            </a:pPr>
            <a:r>
              <a:rPr lang="ru-RU" dirty="0"/>
              <a:t>2) В этот период времени совы особенно активны.</a:t>
            </a:r>
          </a:p>
          <a:p>
            <a:pPr marL="0" indent="0">
              <a:buNone/>
            </a:pPr>
            <a:r>
              <a:rPr lang="ru-RU" dirty="0"/>
              <a:t>3) Лес – наше богатство.</a:t>
            </a:r>
          </a:p>
          <a:p>
            <a:pPr marL="0" indent="0">
              <a:buNone/>
            </a:pPr>
            <a:r>
              <a:rPr lang="ru-RU" dirty="0"/>
              <a:t>4) Снег падал, но на земле быстро таял.</a:t>
            </a:r>
          </a:p>
        </p:txBody>
      </p:sp>
    </p:spTree>
    <p:extLst>
      <p:ext uri="{BB962C8B-B14F-4D97-AF65-F5344CB8AC3E}">
        <p14:creationId xmlns:p14="http://schemas.microsoft.com/office/powerpoint/2010/main" val="23713180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578B9-5337-44B9-86DA-FEA0325D2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31. В каком предложении вместо слова БЕДНЫЙ нужно употребить БЕДСТВЕННЫЙ?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2A2AD3-4542-4279-A94E-E1ABB0A46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178" y="2334108"/>
            <a:ext cx="10399643" cy="218978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БЕДНАЯ моя страна, что с тобой враги творят?</a:t>
            </a:r>
          </a:p>
          <a:p>
            <a:pPr marL="0" indent="0">
              <a:buNone/>
            </a:pPr>
            <a:r>
              <a:rPr lang="ru-RU" dirty="0"/>
              <a:t>2) Мы были поражены БЕДНЫМ положением наших соседей.</a:t>
            </a:r>
          </a:p>
          <a:p>
            <a:pPr marL="0" indent="0">
              <a:buNone/>
            </a:pPr>
            <a:r>
              <a:rPr lang="ru-RU" dirty="0"/>
              <a:t>3) Среди БЕДНЫХ слоев населения реформы не нашли поддержки.</a:t>
            </a:r>
          </a:p>
          <a:p>
            <a:pPr marL="0" indent="0">
              <a:buNone/>
            </a:pPr>
            <a:r>
              <a:rPr lang="ru-RU" dirty="0"/>
              <a:t>4) Во многих странах есть больницы для БЕДНЫХ.</a:t>
            </a:r>
          </a:p>
        </p:txBody>
      </p:sp>
    </p:spTree>
    <p:extLst>
      <p:ext uri="{BB962C8B-B14F-4D97-AF65-F5344CB8AC3E}">
        <p14:creationId xmlns:p14="http://schemas.microsoft.com/office/powerpoint/2010/main" val="8457165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3FF9D-9969-4930-BA06-284C6DBDE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32. В каком предложении вместо слов ДРУЖЕСКИЙ нужно употребить ДРУЖЕСТВЕННЫЙ?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AED82D-47C1-4920-AB01-E315E8091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935" y="2228091"/>
            <a:ext cx="10320130" cy="24018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Моя жена благодарит тебя за ДРУЖЕСКИЙ привет.</a:t>
            </a:r>
          </a:p>
          <a:p>
            <a:pPr marL="0" indent="0">
              <a:buNone/>
            </a:pPr>
            <a:r>
              <a:rPr lang="ru-RU" dirty="0"/>
              <a:t>2) Их ДРУЖЕСКИЙ разговор затянулся до глубокой ночи.</a:t>
            </a:r>
          </a:p>
          <a:p>
            <a:pPr marL="0" indent="0">
              <a:buNone/>
            </a:pPr>
            <a:r>
              <a:rPr lang="ru-RU" dirty="0"/>
              <a:t>3) Его ДРУЖЕСКИЕ послания всегда были прелестны.</a:t>
            </a:r>
          </a:p>
          <a:p>
            <a:pPr marL="0" indent="0">
              <a:buNone/>
            </a:pPr>
            <a:r>
              <a:rPr lang="ru-RU" dirty="0"/>
              <a:t>4) ДРУЖЕСКИЕ связи между народами имеют огромное значение для сохранения стабильности в мире.</a:t>
            </a:r>
          </a:p>
        </p:txBody>
      </p:sp>
    </p:spTree>
    <p:extLst>
      <p:ext uri="{BB962C8B-B14F-4D97-AF65-F5344CB8AC3E}">
        <p14:creationId xmlns:p14="http://schemas.microsoft.com/office/powerpoint/2010/main" val="3393294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56AFCC-EC19-4782-A353-A444386EF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33. Укажите грамматически правильное продолжение предложения</a:t>
            </a:r>
            <a:r>
              <a:rPr lang="ru-RU" sz="2800" b="1" i="1" dirty="0"/>
              <a:t>.  Окончив с отличием политехнический институт,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B781E5-32DB-4EB2-8F6F-A36DBE61F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0126" y="2194960"/>
            <a:ext cx="9511748" cy="246807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следующим шагом было поступление в аспирантуру.</a:t>
            </a:r>
          </a:p>
          <a:p>
            <a:pPr marL="0" indent="0">
              <a:buNone/>
            </a:pPr>
            <a:r>
              <a:rPr lang="ru-RU" dirty="0"/>
              <a:t>2) меня все же больше привлекала музыка.</a:t>
            </a:r>
          </a:p>
          <a:p>
            <a:pPr marL="0" indent="0">
              <a:buNone/>
            </a:pPr>
            <a:r>
              <a:rPr lang="ru-RU" dirty="0"/>
              <a:t>3) выпускнику предложили работу в конструкторском бюро.</a:t>
            </a:r>
          </a:p>
          <a:p>
            <a:pPr marL="0" indent="0">
              <a:buNone/>
            </a:pPr>
            <a:r>
              <a:rPr lang="ru-RU" dirty="0"/>
              <a:t>4) выпускник с дипломом инженера-технолога пришел на известный завод.</a:t>
            </a:r>
          </a:p>
        </p:txBody>
      </p:sp>
    </p:spTree>
    <p:extLst>
      <p:ext uri="{BB962C8B-B14F-4D97-AF65-F5344CB8AC3E}">
        <p14:creationId xmlns:p14="http://schemas.microsoft.com/office/powerpoint/2010/main" val="34194182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9B0EA-DCE5-4A13-8E17-6F391F0FA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 34. Укажите грамматически правильное продолжение предложения  </a:t>
            </a:r>
            <a:br>
              <a:rPr lang="ru-RU" sz="2800" b="1" dirty="0"/>
            </a:br>
            <a:r>
              <a:rPr lang="ru-RU" sz="2800" b="1" i="1" dirty="0"/>
              <a:t>Работая с химическими реактивами в лаборатории,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8647E5-377B-4B91-840F-306EF1516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352" y="2340734"/>
            <a:ext cx="9803296" cy="217653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 старайтесь быть предельно осторожными.</a:t>
            </a:r>
          </a:p>
          <a:p>
            <a:pPr marL="0" indent="0">
              <a:buNone/>
            </a:pPr>
            <a:r>
              <a:rPr lang="ru-RU" dirty="0"/>
              <a:t>2)  мне стали понятны многие законы химии.</a:t>
            </a:r>
          </a:p>
          <a:p>
            <a:pPr marL="0" indent="0">
              <a:buNone/>
            </a:pPr>
            <a:r>
              <a:rPr lang="ru-RU" dirty="0"/>
              <a:t>3)  время летит незаметно.</a:t>
            </a:r>
          </a:p>
          <a:p>
            <a:pPr marL="0" indent="0">
              <a:buNone/>
            </a:pPr>
            <a:r>
              <a:rPr lang="ru-RU" dirty="0"/>
              <a:t>4)  надписи на колбах должны быть сделаны четким почерком.</a:t>
            </a:r>
          </a:p>
        </p:txBody>
      </p:sp>
    </p:spTree>
    <p:extLst>
      <p:ext uri="{BB962C8B-B14F-4D97-AF65-F5344CB8AC3E}">
        <p14:creationId xmlns:p14="http://schemas.microsoft.com/office/powerpoint/2010/main" val="31562674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5516C-8897-41E6-A57D-57E4C1DE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 35. Укажите предложение с нарушением синтаксической нормы (грамматической ошибкой).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C39D0D-D15B-4F6C-AE67-3D01872E1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864"/>
            <a:ext cx="10515600" cy="363427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Первое время дети скучали по городу, друзьям, оставшимся там, но скоро оценили прелести деревенской жизни.</a:t>
            </a:r>
          </a:p>
          <a:p>
            <a:pPr marL="0" indent="0">
              <a:buNone/>
            </a:pPr>
            <a:r>
              <a:rPr lang="ru-RU" dirty="0"/>
              <a:t>2) Те , кто прошел курс лечения в санатории, чувствуют себя хорошо.</a:t>
            </a:r>
          </a:p>
          <a:p>
            <a:pPr marL="0" indent="0">
              <a:buNone/>
            </a:pPr>
            <a:r>
              <a:rPr lang="ru-RU" dirty="0"/>
              <a:t>3) У художников зрительная память, естественно, развита лучше, нежели у музыкантов.</a:t>
            </a:r>
          </a:p>
          <a:p>
            <a:pPr marL="0" indent="0">
              <a:buNone/>
            </a:pPr>
            <a:r>
              <a:rPr lang="ru-RU" dirty="0"/>
              <a:t>4) В лагере не хватает спортивного оборудования, а что касается с питанием , оно вполне удовлетворяет всех.</a:t>
            </a:r>
          </a:p>
        </p:txBody>
      </p:sp>
    </p:spTree>
    <p:extLst>
      <p:ext uri="{BB962C8B-B14F-4D97-AF65-F5344CB8AC3E}">
        <p14:creationId xmlns:p14="http://schemas.microsoft.com/office/powerpoint/2010/main" val="20930978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FE9CD-737A-4A5A-A636-81243E639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 36. Укажите предложение с грамматической ошибкой </a:t>
            </a:r>
            <a:br>
              <a:rPr lang="ru-RU" sz="2800" b="1" dirty="0"/>
            </a:br>
            <a:r>
              <a:rPr lang="ru-RU" sz="2800" b="1" dirty="0"/>
              <a:t>(с нарушением синтаксической нормы).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AAB946-6C38-4145-9EC5-1AF3EA315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804" y="2373864"/>
            <a:ext cx="10386391" cy="211027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В «Вишневом саде» есть и грустное, и смешное, и трагическое.</a:t>
            </a:r>
          </a:p>
          <a:p>
            <a:pPr marL="0" indent="0">
              <a:buNone/>
            </a:pPr>
            <a:r>
              <a:rPr lang="ru-RU" dirty="0"/>
              <a:t>2) Журналисты получили ответы на все интересующие их вопросы.</a:t>
            </a:r>
          </a:p>
          <a:p>
            <a:pPr marL="0" indent="0">
              <a:buNone/>
            </a:pPr>
            <a:r>
              <a:rPr lang="ru-RU" dirty="0"/>
              <a:t>3) Мы увлекаемся и любим посещать выставки филателистов.</a:t>
            </a:r>
          </a:p>
          <a:p>
            <a:pPr marL="0" indent="0">
              <a:buNone/>
            </a:pPr>
            <a:r>
              <a:rPr lang="ru-RU" dirty="0"/>
              <a:t>4) Сюжет рассказа интересен во многих отношениях.</a:t>
            </a:r>
          </a:p>
        </p:txBody>
      </p:sp>
    </p:spTree>
    <p:extLst>
      <p:ext uri="{BB962C8B-B14F-4D97-AF65-F5344CB8AC3E}">
        <p14:creationId xmlns:p14="http://schemas.microsoft.com/office/powerpoint/2010/main" val="30894948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1FDAA-A546-424E-853D-3C3E8F671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  37. Укажите пример с ошибкой в образовании формы слова: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A1E1A9-C3D1-48CF-A4B7-3CFCC8910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691" y="2387117"/>
            <a:ext cx="5668617" cy="2083766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/>
              <a:t>курсантских погонов;</a:t>
            </a:r>
          </a:p>
          <a:p>
            <a:pPr marL="514350" indent="-514350">
              <a:buAutoNum type="arabicParenR"/>
            </a:pPr>
            <a:r>
              <a:rPr lang="ru-RU" dirty="0"/>
              <a:t>несколько платьев;</a:t>
            </a:r>
          </a:p>
          <a:p>
            <a:pPr marL="514350" indent="-514350">
              <a:buAutoNum type="arabicParenR"/>
            </a:pPr>
            <a:r>
              <a:rPr lang="ru-RU" dirty="0"/>
              <a:t>с восемьюстами семьюдесятью;</a:t>
            </a:r>
          </a:p>
          <a:p>
            <a:pPr marL="514350" indent="-514350">
              <a:buAutoNum type="arabicParenR"/>
            </a:pPr>
            <a:r>
              <a:rPr lang="ru-RU" dirty="0"/>
              <a:t>лягте на пол.</a:t>
            </a:r>
          </a:p>
          <a:p>
            <a:pPr marL="514350" indent="-514350">
              <a:buAutoNum type="arabicParenR"/>
            </a:pPr>
            <a:endParaRPr lang="ru-RU" dirty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210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43C55-E52A-436F-AFBC-44645C9F1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338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2. Литературным языком необходимо считать: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7560E9-CE20-4247-9E0E-EC35FBB8C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911" y="2234717"/>
            <a:ext cx="9920177" cy="2388566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/>
              <a:t>используемый только в официальной обстановке;</a:t>
            </a:r>
          </a:p>
          <a:p>
            <a:pPr marL="0" indent="0">
              <a:buNone/>
            </a:pPr>
            <a:r>
              <a:rPr lang="ru-RU" dirty="0"/>
              <a:t>2) состоящий только из специальных терминов;</a:t>
            </a:r>
          </a:p>
          <a:p>
            <a:pPr marL="0" indent="0">
              <a:buNone/>
            </a:pPr>
            <a:r>
              <a:rPr lang="ru-RU" dirty="0"/>
              <a:t>3) нормативный, соответствующий определенным правилам;</a:t>
            </a:r>
          </a:p>
          <a:p>
            <a:pPr marL="0" indent="0">
              <a:buNone/>
            </a:pPr>
            <a:r>
              <a:rPr lang="ru-RU" dirty="0"/>
              <a:t>4) применяемый в средствах массовой информации.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856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3F3A76-5613-424A-8745-0D8C40105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b="1" dirty="0"/>
              <a:t>38. Укажите пример с ошибкой в форме слова: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47B69C-EAE5-483B-B9BA-BF24241FA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569" y="2347360"/>
            <a:ext cx="4104861" cy="216327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более честный;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обеим подругам;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много претензий;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двум третьих стакана.</a:t>
            </a:r>
          </a:p>
        </p:txBody>
      </p:sp>
    </p:spTree>
    <p:extLst>
      <p:ext uri="{BB962C8B-B14F-4D97-AF65-F5344CB8AC3E}">
        <p14:creationId xmlns:p14="http://schemas.microsoft.com/office/powerpoint/2010/main" val="28928261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3001E9-1447-4D4C-A83D-81EDD5D95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 39. Предложения делятся на повествовательные, вопросительные и побудительные на основе: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823111-D2A1-4E0F-8898-05D28354E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230" y="2387117"/>
            <a:ext cx="8239539" cy="208376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цели высказывания;</a:t>
            </a:r>
          </a:p>
          <a:p>
            <a:pPr marL="0" indent="0">
              <a:buNone/>
            </a:pPr>
            <a:r>
              <a:rPr lang="ru-RU" dirty="0"/>
              <a:t>2) соотношения главных и второстепенных членов;</a:t>
            </a:r>
          </a:p>
          <a:p>
            <a:pPr marL="0" indent="0">
              <a:buNone/>
            </a:pPr>
            <a:r>
              <a:rPr lang="ru-RU" dirty="0"/>
              <a:t>3) количества грамматических основ;</a:t>
            </a:r>
          </a:p>
          <a:p>
            <a:pPr marL="0" indent="0">
              <a:buNone/>
            </a:pPr>
            <a:r>
              <a:rPr lang="ru-RU" dirty="0"/>
              <a:t>4) эмоциональной окраски.</a:t>
            </a:r>
          </a:p>
        </p:txBody>
      </p:sp>
    </p:spTree>
    <p:extLst>
      <p:ext uri="{BB962C8B-B14F-4D97-AF65-F5344CB8AC3E}">
        <p14:creationId xmlns:p14="http://schemas.microsoft.com/office/powerpoint/2010/main" val="10436529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F1C7F-F271-40E9-BA64-68DD626D0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  </a:t>
            </a:r>
            <a:r>
              <a:rPr lang="ru-RU" sz="2800" b="1" dirty="0"/>
              <a:t>40. Доклад, реферат, тезисы, монография, лекция – это жанры: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F6BFD2-236A-4886-9D28-EDAE8B082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9865" y="2387117"/>
            <a:ext cx="5072270" cy="208376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разговорного стиля;</a:t>
            </a:r>
          </a:p>
          <a:p>
            <a:pPr marL="0" indent="0">
              <a:buNone/>
            </a:pPr>
            <a:r>
              <a:rPr lang="ru-RU" dirty="0"/>
              <a:t>2) научного стиля;</a:t>
            </a:r>
          </a:p>
          <a:p>
            <a:pPr marL="0" indent="0">
              <a:buNone/>
            </a:pPr>
            <a:r>
              <a:rPr lang="ru-RU" dirty="0"/>
              <a:t>3) публицистического стиля;</a:t>
            </a:r>
          </a:p>
          <a:p>
            <a:pPr marL="0" indent="0">
              <a:buNone/>
            </a:pPr>
            <a:r>
              <a:rPr lang="ru-RU" dirty="0"/>
              <a:t>4) официально-делового стиля.</a:t>
            </a:r>
          </a:p>
        </p:txBody>
      </p:sp>
    </p:spTree>
    <p:extLst>
      <p:ext uri="{BB962C8B-B14F-4D97-AF65-F5344CB8AC3E}">
        <p14:creationId xmlns:p14="http://schemas.microsoft.com/office/powerpoint/2010/main" val="494750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275B4-C3DD-443F-9392-4A3008C10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7177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 3.  Функциональные стили можно разделить на: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EFCA9-82E2-4E53-861C-0ADAF1A13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361" y="2155204"/>
            <a:ext cx="9697278" cy="254759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разговорный и научный;</a:t>
            </a:r>
          </a:p>
          <a:p>
            <a:pPr marL="0" indent="0">
              <a:buNone/>
            </a:pPr>
            <a:r>
              <a:rPr lang="ru-RU" dirty="0"/>
              <a:t>2) публицистический и художественный;</a:t>
            </a:r>
          </a:p>
          <a:p>
            <a:pPr marL="0" indent="0">
              <a:buNone/>
            </a:pPr>
            <a:r>
              <a:rPr lang="ru-RU" dirty="0"/>
              <a:t>3) книжный и официально-деловой;</a:t>
            </a:r>
          </a:p>
          <a:p>
            <a:pPr marL="0" indent="0">
              <a:buNone/>
            </a:pPr>
            <a:r>
              <a:rPr lang="ru-RU" dirty="0"/>
              <a:t>4) разговорный, публицистический, официально-деловой и научный.</a:t>
            </a:r>
          </a:p>
        </p:txBody>
      </p:sp>
    </p:spTree>
    <p:extLst>
      <p:ext uri="{BB962C8B-B14F-4D97-AF65-F5344CB8AC3E}">
        <p14:creationId xmlns:p14="http://schemas.microsoft.com/office/powerpoint/2010/main" val="60787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DB6BB2-14F3-449C-8823-033F4468B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651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4</a:t>
            </a:r>
            <a:r>
              <a:rPr lang="ru-RU" sz="2800" b="1" dirty="0"/>
              <a:t>. В определенной среде профессиональной деятельности человека используется лексика: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532A18-7878-426C-9688-DC69622FE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4368" y="2380491"/>
            <a:ext cx="4436165" cy="20970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общеупотребительная;</a:t>
            </a:r>
          </a:p>
          <a:p>
            <a:pPr marL="0" indent="0">
              <a:buNone/>
            </a:pPr>
            <a:r>
              <a:rPr lang="ru-RU" dirty="0"/>
              <a:t>2) диалектная;</a:t>
            </a:r>
          </a:p>
          <a:p>
            <a:pPr marL="0" indent="0">
              <a:buNone/>
            </a:pPr>
            <a:r>
              <a:rPr lang="ru-RU" dirty="0"/>
              <a:t>3) профессиональная;</a:t>
            </a:r>
          </a:p>
          <a:p>
            <a:pPr marL="0" indent="0">
              <a:buNone/>
            </a:pPr>
            <a:r>
              <a:rPr lang="ru-RU" dirty="0"/>
              <a:t>4) жаргонная.</a:t>
            </a:r>
          </a:p>
        </p:txBody>
      </p:sp>
    </p:spTree>
    <p:extLst>
      <p:ext uri="{BB962C8B-B14F-4D97-AF65-F5344CB8AC3E}">
        <p14:creationId xmlns:p14="http://schemas.microsoft.com/office/powerpoint/2010/main" val="71172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EAF5E-66C7-42D5-B5F5-CC489003B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5. Орфоэпия изучает: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EC37C1-A789-4F66-9CA8-9204E08F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8230" y="2294351"/>
            <a:ext cx="6715539" cy="226929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соотношение звуков и букв;</a:t>
            </a:r>
          </a:p>
          <a:p>
            <a:pPr marL="0" indent="0">
              <a:buNone/>
            </a:pPr>
            <a:r>
              <a:rPr lang="ru-RU" dirty="0"/>
              <a:t>2) лексическое значение слова;</a:t>
            </a:r>
          </a:p>
          <a:p>
            <a:pPr marL="0" indent="0">
              <a:buNone/>
            </a:pPr>
            <a:r>
              <a:rPr lang="ru-RU" dirty="0"/>
              <a:t>3) правила литературного произношения;</a:t>
            </a:r>
          </a:p>
          <a:p>
            <a:pPr marL="0" indent="0">
              <a:buNone/>
            </a:pPr>
            <a:r>
              <a:rPr lang="ru-RU" dirty="0"/>
              <a:t>4) части речи.</a:t>
            </a:r>
          </a:p>
        </p:txBody>
      </p:sp>
    </p:spTree>
    <p:extLst>
      <p:ext uri="{BB962C8B-B14F-4D97-AF65-F5344CB8AC3E}">
        <p14:creationId xmlns:p14="http://schemas.microsoft.com/office/powerpoint/2010/main" val="4017976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2C514E-7BE1-4FC9-8D90-6E5C80F57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/>
              <a:t>6. Морфологический, фонетический и традиционный – это принципы:</a:t>
            </a:r>
            <a:endParaRPr lang="ru-RU" b="1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59F831C-8BC8-48C4-AE31-F14D2C034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108" y="2393743"/>
            <a:ext cx="3627783" cy="207051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морфологии;</a:t>
            </a:r>
          </a:p>
          <a:p>
            <a:pPr marL="0" indent="0">
              <a:buNone/>
            </a:pPr>
            <a:r>
              <a:rPr lang="ru-RU" dirty="0"/>
              <a:t>2) словообразования;</a:t>
            </a:r>
          </a:p>
          <a:p>
            <a:pPr marL="0" indent="0">
              <a:buNone/>
            </a:pPr>
            <a:r>
              <a:rPr lang="ru-RU" dirty="0"/>
              <a:t>3) орфографии;</a:t>
            </a:r>
          </a:p>
          <a:p>
            <a:pPr marL="0" indent="0">
              <a:buNone/>
            </a:pPr>
            <a:r>
              <a:rPr lang="ru-RU" dirty="0"/>
              <a:t>4) синтаксиса.</a:t>
            </a:r>
          </a:p>
        </p:txBody>
      </p:sp>
    </p:spTree>
    <p:extLst>
      <p:ext uri="{BB962C8B-B14F-4D97-AF65-F5344CB8AC3E}">
        <p14:creationId xmlns:p14="http://schemas.microsoft.com/office/powerpoint/2010/main" val="3708776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CB92B-6DA3-4CDE-B9EE-6EB9D6215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7. Выбор гласных е или и в корне с чередованием зависит от 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2F743B-75E8-4DD5-A8D3-3C8CDBCDA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143" y="2380491"/>
            <a:ext cx="6251713" cy="20970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ударения;</a:t>
            </a:r>
          </a:p>
          <a:p>
            <a:pPr marL="0" indent="0">
              <a:buNone/>
            </a:pPr>
            <a:r>
              <a:rPr lang="ru-RU" dirty="0"/>
              <a:t>2) наличия после корня суффикса а;</a:t>
            </a:r>
          </a:p>
          <a:p>
            <a:pPr marL="0" indent="0">
              <a:buNone/>
            </a:pPr>
            <a:r>
              <a:rPr lang="ru-RU" dirty="0"/>
              <a:t>3) смысла слова;</a:t>
            </a:r>
          </a:p>
          <a:p>
            <a:pPr marL="0" indent="0">
              <a:buNone/>
            </a:pPr>
            <a:r>
              <a:rPr lang="ru-RU" dirty="0"/>
              <a:t>4) других буквосочетаний после корня.</a:t>
            </a:r>
          </a:p>
        </p:txBody>
      </p:sp>
    </p:spTree>
    <p:extLst>
      <p:ext uri="{BB962C8B-B14F-4D97-AF65-F5344CB8AC3E}">
        <p14:creationId xmlns:p14="http://schemas.microsoft.com/office/powerpoint/2010/main" val="7270681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1924</Words>
  <Application>Microsoft Office PowerPoint</Application>
  <PresentationFormat>Широкоэкранный</PresentationFormat>
  <Paragraphs>208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Тема Office</vt:lpstr>
      <vt:lpstr>Итоговый тест по курсу «Русский язык и культура речи»</vt:lpstr>
      <vt:lpstr>               Из 4 вариантов только один является правильным.     Критерии оценки зачета: 36 - 40 – «отлично» 28 - 35– «хорошо» 17 – 27 – «удовлетворительно»    </vt:lpstr>
      <vt:lpstr>1. Язык является:</vt:lpstr>
      <vt:lpstr>2. Литературным языком необходимо считать: </vt:lpstr>
      <vt:lpstr> 3.  Функциональные стили можно разделить на:</vt:lpstr>
      <vt:lpstr>4. В определенной среде профессиональной деятельности человека используется лексика:</vt:lpstr>
      <vt:lpstr>5. Орфоэпия изучает:</vt:lpstr>
      <vt:lpstr>6. Морфологический, фонетический и традиционный – это принципы:</vt:lpstr>
      <vt:lpstr>7. Выбор гласных е или и в корне с чередованием зависит от :</vt:lpstr>
      <vt:lpstr> 8. Буква Е в личных окончаниях глаголов пишется, если глаголы:</vt:lpstr>
      <vt:lpstr>9. Через дефис со словами пишутся частицы:</vt:lpstr>
      <vt:lpstr>10. Правильно расставлено ударение в следующих группах слов:</vt:lpstr>
      <vt:lpstr>11. В какой группе правильно определен род существительных:</vt:lpstr>
      <vt:lpstr>12. Речь  --  это:  </vt:lpstr>
      <vt:lpstr>13. Исторически сложившаяся высшая форма национального языка:</vt:lpstr>
      <vt:lpstr> 14. Нормативными являются следующие формы окончаний существительных:</vt:lpstr>
      <vt:lpstr>15. Правильно расставлено ударение в следующей группе слов:</vt:lpstr>
      <vt:lpstr>16. В какой группе слов правильно определен род существительных:</vt:lpstr>
      <vt:lpstr>17. В каком ряду ударение во всех словах падает на последний слог:</vt:lpstr>
      <vt:lpstr>18. В предложении «В работе представлены теоретические и практические подходы для раскрытия темы работы» нарушены:</vt:lpstr>
      <vt:lpstr>19. Активный словарь современного человека составляет:</vt:lpstr>
      <vt:lpstr>20. Нетавтологичным является сочетание:</vt:lpstr>
      <vt:lpstr>21. Слова невежа-невежда, командированный-командировочный, Швеция-Швейцария по отношению друг к другу являются:</vt:lpstr>
      <vt:lpstr>    22. Синонимом к фразеологизму «Когда рак на горе свистнет» является выражение:</vt:lpstr>
      <vt:lpstr> 23. Грамматическая ошибка (неправильное образование формы слова) допущена в предложении: </vt:lpstr>
      <vt:lpstr>  24. Продолжите предложение в официально-деловом стиле: «Изделие снято с производства…»</vt:lpstr>
      <vt:lpstr> 25. Грамматическая ошибка допущена в предложении:</vt:lpstr>
      <vt:lpstr> 26. Нормы согласования подлежащего и сказуемого нарушены в предложении:</vt:lpstr>
      <vt:lpstr>  27. Одна и та же буква пропущена во всех словах ряда:</vt:lpstr>
      <vt:lpstr>  28. Укажите ряд, в котором все слова пишутся слитно:</vt:lpstr>
      <vt:lpstr> 29. Неправильно поставлено тире в предложении:</vt:lpstr>
      <vt:lpstr>   30. Укажите пример с нарушением норм лексической сочетаемости:</vt:lpstr>
      <vt:lpstr> 31. В каком предложении вместо слова БЕДНЫЙ нужно употребить БЕДСТВЕННЫЙ?</vt:lpstr>
      <vt:lpstr> 32. В каком предложении вместо слов ДРУЖЕСКИЙ нужно употребить ДРУЖЕСТВЕННЫЙ?</vt:lpstr>
      <vt:lpstr> 33. Укажите грамматически правильное продолжение предложения.  Окончив с отличием политехнический институт,</vt:lpstr>
      <vt:lpstr>  34. Укажите грамматически правильное продолжение предложения   Работая с химическими реактивами в лаборатории,</vt:lpstr>
      <vt:lpstr> 35. Укажите предложение с нарушением синтаксической нормы (грамматической ошибкой).</vt:lpstr>
      <vt:lpstr> 36. Укажите предложение с грамматической ошибкой  (с нарушением синтаксической нормы).</vt:lpstr>
      <vt:lpstr>  37. Укажите пример с ошибкой в образовании формы слова:</vt:lpstr>
      <vt:lpstr> 38. Укажите пример с ошибкой в форме слова:</vt:lpstr>
      <vt:lpstr> 39. Предложения делятся на повествовательные, вопросительные и побудительные на основе:</vt:lpstr>
      <vt:lpstr>  40. Доклад, реферат, тезисы, монография, лекция – это жанры: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тест по курсу «Русский язык и культура речи»</dc:title>
  <dc:creator>LENOVO</dc:creator>
  <cp:lastModifiedBy>LENOVO</cp:lastModifiedBy>
  <cp:revision>46</cp:revision>
  <dcterms:created xsi:type="dcterms:W3CDTF">2020-04-25T15:31:01Z</dcterms:created>
  <dcterms:modified xsi:type="dcterms:W3CDTF">2020-05-21T06:31:57Z</dcterms:modified>
</cp:coreProperties>
</file>