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68"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522" y="91"/>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3531071390"/>
      </p:ext>
    </p:extLst>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1738013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6261764-8833-4982-90C3-E6147A31C6E6}" type="slidenum">
              <a:rPr lang="ru-RU" smtClean="0"/>
              <a:pPr/>
              <a:t>‹#›</a:t>
            </a:fld>
            <a:endParaRPr lang="ru-RU"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37937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5310716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6261764-8833-4982-90C3-E6147A31C6E6}" type="slidenum">
              <a:rPr lang="ru-RU" smtClean="0"/>
              <a:pPr/>
              <a:t>‹#›</a:t>
            </a:fld>
            <a:endParaRPr lang="ru-RU"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60854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38414236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1436905240"/>
      </p:ext>
    </p:extLst>
  </p:cSld>
  <p:clrMapOvr>
    <a:masterClrMapping/>
  </p:clrMapOvr>
  <p:transition spd="med">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3880616702"/>
      </p:ext>
    </p:extLst>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4063856151"/>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755308544"/>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3464860207"/>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2926637304"/>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3164393519"/>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2147944541"/>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1260790582"/>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21E4000B-1149-448A-A1BF-8EFB1265ADD5}" type="datetimeFigureOut">
              <a:rPr lang="ru-RU" smtClean="0"/>
              <a:pPr/>
              <a:t>29.11.2020</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6822373"/>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21E4000B-1149-448A-A1BF-8EFB1265ADD5}" type="datetimeFigureOut">
              <a:rPr lang="ru-RU" smtClean="0"/>
              <a:pPr/>
              <a:t>29.11.2020</a:t>
            </a:fld>
            <a:endParaRPr lang="ru-RU"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E6261764-8833-4982-90C3-E6147A31C6E6}" type="slidenum">
              <a:rPr lang="ru-RU" smtClean="0"/>
              <a:pPr/>
              <a:t>‹#›</a:t>
            </a:fld>
            <a:endParaRPr lang="ru-RU" dirty="0"/>
          </a:p>
        </p:txBody>
      </p:sp>
    </p:spTree>
    <p:extLst>
      <p:ext uri="{BB962C8B-B14F-4D97-AF65-F5344CB8AC3E}">
        <p14:creationId xmlns:p14="http://schemas.microsoft.com/office/powerpoint/2010/main" val="856289200"/>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Lst>
  <p:transition spd="med">
    <p:wipe dir="d"/>
  </p:transition>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500042"/>
            <a:ext cx="8572560" cy="1959104"/>
          </a:xfrm>
        </p:spPr>
        <p:txBody>
          <a:bodyPr>
            <a:noAutofit/>
          </a:bodyPr>
          <a:lstStyle/>
          <a:p>
            <a:pPr algn="ctr"/>
            <a:r>
              <a:rPr lang="ru-RU" sz="3600" dirty="0"/>
              <a:t>Кинематография </a:t>
            </a:r>
            <a:br>
              <a:rPr lang="en-US" sz="3600" dirty="0"/>
            </a:br>
            <a:r>
              <a:rPr lang="ru-RU" sz="3600" dirty="0"/>
              <a:t> Отличие современных цифровых фотоаппаратов от первого зеркального фотоаппарата</a:t>
            </a:r>
          </a:p>
        </p:txBody>
      </p:sp>
      <p:sp>
        <p:nvSpPr>
          <p:cNvPr id="3" name="Подзаголовок 2"/>
          <p:cNvSpPr>
            <a:spLocks noGrp="1"/>
          </p:cNvSpPr>
          <p:nvPr>
            <p:ph type="subTitle" idx="1"/>
          </p:nvPr>
        </p:nvSpPr>
        <p:spPr>
          <a:xfrm>
            <a:off x="0" y="3068960"/>
            <a:ext cx="9144000" cy="3000396"/>
          </a:xfrm>
        </p:spPr>
        <p:txBody>
          <a:bodyPr>
            <a:noAutofit/>
          </a:bodyPr>
          <a:lstStyle/>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Выполнил Паршин Вадим</a:t>
            </a:r>
          </a:p>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учащийся 8 класса</a:t>
            </a:r>
          </a:p>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МОБУ СОШ </a:t>
            </a:r>
          </a:p>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a:t>
            </a:r>
            <a:r>
              <a:rPr lang="ru-RU" sz="2000" b="1" dirty="0" err="1">
                <a:solidFill>
                  <a:srgbClr val="002060"/>
                </a:solidFill>
                <a:latin typeface="Times New Roman" panose="02020603050405020304" pitchFamily="18" charset="0"/>
                <a:cs typeface="Times New Roman" panose="02020603050405020304" pitchFamily="18" charset="0"/>
              </a:rPr>
              <a:t>Муринская</a:t>
            </a:r>
            <a:r>
              <a:rPr lang="ru-RU" sz="2000" b="1" dirty="0">
                <a:solidFill>
                  <a:srgbClr val="002060"/>
                </a:solidFill>
                <a:latin typeface="Times New Roman" panose="02020603050405020304" pitchFamily="18" charset="0"/>
                <a:cs typeface="Times New Roman" panose="02020603050405020304" pitchFamily="18" charset="0"/>
              </a:rPr>
              <a:t> школа №3»</a:t>
            </a:r>
          </a:p>
          <a:p>
            <a:pPr algn="r">
              <a:spcBef>
                <a:spcPts val="0"/>
              </a:spcBef>
            </a:pPr>
            <a:endParaRPr lang="ru-RU" sz="2000" b="1" dirty="0">
              <a:solidFill>
                <a:srgbClr val="002060"/>
              </a:solidFill>
              <a:latin typeface="Times New Roman" panose="02020603050405020304" pitchFamily="18" charset="0"/>
              <a:cs typeface="Times New Roman" panose="02020603050405020304" pitchFamily="18" charset="0"/>
            </a:endParaRPr>
          </a:p>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Куратор</a:t>
            </a:r>
          </a:p>
          <a:p>
            <a:pPr algn="r">
              <a:spcBef>
                <a:spcPts val="0"/>
              </a:spcBef>
            </a:pPr>
            <a:r>
              <a:rPr lang="ru-RU" sz="2000" b="1" dirty="0">
                <a:solidFill>
                  <a:srgbClr val="002060"/>
                </a:solidFill>
                <a:latin typeface="Times New Roman" panose="02020603050405020304" pitchFamily="18" charset="0"/>
                <a:cs typeface="Times New Roman" panose="02020603050405020304" pitchFamily="18" charset="0"/>
              </a:rPr>
              <a:t> учитель физики</a:t>
            </a:r>
          </a:p>
          <a:p>
            <a:pPr algn="r">
              <a:spcBef>
                <a:spcPts val="0"/>
              </a:spcBef>
            </a:pPr>
            <a:r>
              <a:rPr lang="ru-RU" sz="2000" b="1" dirty="0" err="1">
                <a:solidFill>
                  <a:srgbClr val="002060"/>
                </a:solidFill>
                <a:latin typeface="Times New Roman" panose="02020603050405020304" pitchFamily="18" charset="0"/>
                <a:cs typeface="Times New Roman" panose="02020603050405020304" pitchFamily="18" charset="0"/>
              </a:rPr>
              <a:t>Гасилевская</a:t>
            </a:r>
            <a:r>
              <a:rPr lang="ru-RU" sz="2000" b="1" dirty="0">
                <a:solidFill>
                  <a:srgbClr val="002060"/>
                </a:solidFill>
                <a:latin typeface="Times New Roman" panose="02020603050405020304" pitchFamily="18" charset="0"/>
                <a:cs typeface="Times New Roman" panose="02020603050405020304" pitchFamily="18" charset="0"/>
              </a:rPr>
              <a:t> Л.И. </a:t>
            </a:r>
          </a:p>
        </p:txBody>
      </p:sp>
      <p:sp>
        <p:nvSpPr>
          <p:cNvPr id="4" name="TextBox 3">
            <a:extLst>
              <a:ext uri="{FF2B5EF4-FFF2-40B4-BE49-F238E27FC236}">
                <a16:creationId xmlns:a16="http://schemas.microsoft.com/office/drawing/2014/main" id="{5C75E5AF-DCBE-458C-8885-D211A72973D6}"/>
              </a:ext>
            </a:extLst>
          </p:cNvPr>
          <p:cNvSpPr txBox="1"/>
          <p:nvPr/>
        </p:nvSpPr>
        <p:spPr>
          <a:xfrm>
            <a:off x="3275856" y="5934670"/>
            <a:ext cx="2016224" cy="923330"/>
          </a:xfrm>
          <a:prstGeom prst="rect">
            <a:avLst/>
          </a:prstGeom>
          <a:noFill/>
        </p:spPr>
        <p:txBody>
          <a:bodyPr wrap="square" rtlCol="0">
            <a:spAutoFit/>
          </a:bodyPr>
          <a:lstStyle/>
          <a:p>
            <a:pPr algn="ctr"/>
            <a:r>
              <a:rPr lang="ru-RU" b="1" dirty="0">
                <a:solidFill>
                  <a:srgbClr val="002060"/>
                </a:solidFill>
                <a:latin typeface="Times New Roman" panose="02020603050405020304" pitchFamily="18" charset="0"/>
                <a:cs typeface="Times New Roman" panose="02020603050405020304" pitchFamily="18" charset="0"/>
              </a:rPr>
              <a:t>Ленинградская область</a:t>
            </a:r>
          </a:p>
          <a:p>
            <a:pPr algn="ctr"/>
            <a:r>
              <a:rPr lang="ru-RU" b="1" dirty="0">
                <a:solidFill>
                  <a:srgbClr val="002060"/>
                </a:solidFill>
                <a:latin typeface="Times New Roman" panose="02020603050405020304" pitchFamily="18" charset="0"/>
                <a:cs typeface="Times New Roman" panose="02020603050405020304" pitchFamily="18" charset="0"/>
              </a:rPr>
              <a:t>2020</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20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2000"/>
                                        <p:tgtEl>
                                          <p:spTgt spid="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2000"/>
                                        <p:tgtEl>
                                          <p:spTgt spid="3">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4">
                                            <p:txEl>
                                              <p:pRg st="0" end="0"/>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bm.img.com.ua/berlin/storage/600x500/4/a9/eee0acc1b00224b994af6d4eda892a9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fade">
                                      <p:cBhvr>
                                        <p:cTn id="7" dur="20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28670"/>
          </a:xfrm>
        </p:spPr>
        <p:txBody>
          <a:bodyPr>
            <a:normAutofit/>
          </a:bodyPr>
          <a:lstStyle/>
          <a:p>
            <a:pPr algn="ctr"/>
            <a:r>
              <a:rPr lang="ru-RU" b="1" dirty="0">
                <a:solidFill>
                  <a:schemeClr val="accent6">
                    <a:lumMod val="50000"/>
                  </a:schemeClr>
                </a:solidFill>
                <a:latin typeface="Times New Roman" panose="02020603050405020304" pitchFamily="18" charset="0"/>
                <a:cs typeface="Times New Roman" panose="02020603050405020304" pitchFamily="18" charset="0"/>
              </a:rPr>
              <a:t>Теарограф Ульима Поля</a:t>
            </a:r>
          </a:p>
        </p:txBody>
      </p:sp>
      <p:sp>
        <p:nvSpPr>
          <p:cNvPr id="3073" name="Rectangle 1"/>
          <p:cNvSpPr>
            <a:spLocks noChangeArrowheads="1"/>
          </p:cNvSpPr>
          <p:nvPr/>
        </p:nvSpPr>
        <p:spPr bwMode="auto">
          <a:xfrm>
            <a:off x="971600" y="548680"/>
            <a:ext cx="81724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 марте 1895 года Уильям Пол почти одновременно с братьями Люмьер, создал съемочную кинокамеру, а в марте 1896 года получил патент на проекционный аппарат под названием «биоскоп» (впоследствии переименованный в «аниматограф»). Покупателям своих аппаратов Пол предлагал большой выбор фильмов, снятых на натуре — «Волны на море», «Рысистые испытания Дерби», «Игра в мяч», «Лошадиная ярмарка в Барнете».</a:t>
            </a:r>
          </a:p>
          <a:p>
            <a:pPr marL="0" marR="0" lvl="0" indent="0"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accent6">
                    <a:lumMod val="50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В 1898 году Роберт Пол построил в Лондоне первую в стране киностудию. Это был застекленный павильон размером 7x5 метров. Передняя стенка распахивалась, как ворота, и съемочная камера выдвигалась по рельсам наружу. Первые фильмы снимались при естественном освещении. Декорации рисовались на холсте. Несколько позднее Пол придумал и сконструировал ряд приспособлений, позволявших ему производить простейшие трюковые съёмки.</a:t>
            </a:r>
            <a:endParaRPr kumimoji="0" lang="ru-RU" sz="2400" b="0" i="0" u="none" strike="noStrike" cap="none" normalizeH="0" baseline="0" dirty="0">
              <a:ln>
                <a:noFill/>
              </a:ln>
              <a:solidFill>
                <a:schemeClr val="accent6">
                  <a:lumMod val="50000"/>
                </a:schemeClr>
              </a:solidFill>
              <a:effectLst/>
              <a:latin typeface="Times New Roman" panose="02020603050405020304" pitchFamily="18" charset="0"/>
              <a:cs typeface="Times New Roman" panose="02020603050405020304" pitchFamily="18" charset="0"/>
            </a:endParaRPr>
          </a:p>
        </p:txBody>
      </p:sp>
    </p:spTree>
  </p:cSld>
  <p:clrMapOvr>
    <a:masterClrMapping/>
  </p:clrMapOvr>
  <p:transition spd="med">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static.angloinfo.com/blogs/files/sites/56/theatrograph.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20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14290"/>
            <a:ext cx="9144000" cy="785818"/>
          </a:xfrm>
        </p:spPr>
        <p:txBody>
          <a:bodyPr>
            <a:normAutofit fontScale="90000"/>
          </a:bodyPr>
          <a:lstStyle/>
          <a:p>
            <a:pPr algn="ctr"/>
            <a:r>
              <a:rPr lang="ru-RU" sz="2900" b="1" dirty="0">
                <a:solidFill>
                  <a:srgbClr val="002060"/>
                </a:solidFill>
                <a:latin typeface="Times New Roman" panose="02020603050405020304" pitchFamily="18" charset="0"/>
                <a:cs typeface="Times New Roman" panose="02020603050405020304" pitchFamily="18" charset="0"/>
              </a:rPr>
              <a:t>Отличие современного цифрового фотоаппарата</a:t>
            </a:r>
            <a:br>
              <a:rPr lang="ru-RU" sz="2900" b="1" dirty="0">
                <a:solidFill>
                  <a:srgbClr val="002060"/>
                </a:solidFill>
                <a:latin typeface="Times New Roman" panose="02020603050405020304" pitchFamily="18" charset="0"/>
                <a:cs typeface="Times New Roman" panose="02020603050405020304" pitchFamily="18" charset="0"/>
              </a:rPr>
            </a:br>
            <a:r>
              <a:rPr lang="ru-RU" sz="2900" b="1" dirty="0">
                <a:solidFill>
                  <a:srgbClr val="002060"/>
                </a:solidFill>
                <a:latin typeface="Times New Roman" panose="02020603050405020304" pitchFamily="18" charset="0"/>
                <a:cs typeface="Times New Roman" panose="02020603050405020304" pitchFamily="18" charset="0"/>
              </a:rPr>
              <a:t> от первого зеркального</a:t>
            </a:r>
          </a:p>
        </p:txBody>
      </p:sp>
      <p:sp>
        <p:nvSpPr>
          <p:cNvPr id="24577" name="Rectangle 1"/>
          <p:cNvSpPr>
            <a:spLocks noChangeArrowheads="1"/>
          </p:cNvSpPr>
          <p:nvPr/>
        </p:nvSpPr>
        <p:spPr bwMode="auto">
          <a:xfrm>
            <a:off x="1043608" y="1374875"/>
            <a:ext cx="799288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a:ln>
                  <a:noFill/>
                </a:ln>
                <a:solidFill>
                  <a:schemeClr val="accent6">
                    <a:lumMod val="50000"/>
                  </a:schemeClr>
                </a:solidFill>
                <a:effectLst/>
                <a:latin typeface="Times New Roman" panose="02020603050405020304" pitchFamily="18" charset="0"/>
                <a:cs typeface="Times New Roman" panose="02020603050405020304" pitchFamily="18" charset="0"/>
              </a:rPr>
              <a:t>Зеркальные устройства обладают точной цветопередачей. Они снабжены сменными объективами, позволяющими вести самую разную съемку, например, фотографии архитектурных объектов, делать фотопортреты, проводить микросъемки. Фотографии, сделанные зеркальным фотоаппаратом, всегда более качественны, если сравнивать их с цифровым аналогом.</a:t>
            </a:r>
          </a:p>
          <a:p>
            <a:pPr marL="176213" marR="0" lvl="0" defTabSz="914400" rtl="0" eaLnBrk="0" fontAlgn="base" latinLnBrk="0" hangingPunct="0">
              <a:lnSpc>
                <a:spcPct val="100000"/>
              </a:lnSpc>
              <a:spcBef>
                <a:spcPct val="0"/>
              </a:spcBef>
              <a:spcAft>
                <a:spcPct val="0"/>
              </a:spcAft>
              <a:buClrTx/>
              <a:buSzTx/>
              <a:buFontTx/>
              <a:buNone/>
              <a:tabLst/>
            </a:pPr>
            <a:r>
              <a:rPr kumimoji="0" lang="ru-RU" sz="2000" b="1" strike="noStrike" cap="none" normalizeH="0" baseline="0" dirty="0">
                <a:ln>
                  <a:noFill/>
                </a:ln>
                <a:solidFill>
                  <a:srgbClr val="002060"/>
                </a:solidFill>
                <a:effectLst/>
                <a:latin typeface="Times New Roman" panose="02020603050405020304" pitchFamily="18" charset="0"/>
                <a:cs typeface="Times New Roman" panose="02020603050405020304" pitchFamily="18" charset="0"/>
              </a:rPr>
              <a:t>Одним из важнейших отличий зеркального фотоаппарата от цифрового аналога является возможность мгновенного фокусирования нужного объекта. Другими словами, можно в течение нескольких секунд, сделать десяток снимков. Такая система дает возможность снимать движущиеся предметы с высокой резкостью.</a:t>
            </a:r>
          </a:p>
          <a:p>
            <a:pPr marL="0" marR="0" lvl="0" indent="0"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a:ln>
                  <a:noFill/>
                </a:ln>
                <a:solidFill>
                  <a:schemeClr val="accent6">
                    <a:lumMod val="50000"/>
                  </a:schemeClr>
                </a:solidFill>
                <a:effectLst/>
                <a:latin typeface="Times New Roman" panose="02020603050405020304" pitchFamily="18" charset="0"/>
                <a:cs typeface="Times New Roman" panose="02020603050405020304" pitchFamily="18" charset="0"/>
              </a:rPr>
              <a:t>Для любого фотографа очень важно иметь возможность самостоятельно проводить регулировку фокуса. Данная операция во всех цифровых моделях выполняется в автоматическом режиме. К, сожалению, автоматика часто подводит, чего не скажешь о зеркальных моделях, оснащенных как автоматической, так и ручной настройкой.</a:t>
            </a:r>
          </a:p>
        </p:txBody>
      </p:sp>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0"/>
            <a:ext cx="9144000" cy="1000125"/>
          </a:xfrm>
        </p:spPr>
        <p:txBody>
          <a:bodyPr>
            <a:normAutofit/>
          </a:bodyPr>
          <a:lstStyle/>
          <a:p>
            <a:pPr algn="ctr"/>
            <a:r>
              <a:rPr lang="ru-RU" sz="4000" b="1" dirty="0">
                <a:solidFill>
                  <a:schemeClr val="accent6">
                    <a:lumMod val="50000"/>
                  </a:schemeClr>
                </a:solidFill>
                <a:latin typeface="Times New Roman" panose="02020603050405020304" pitchFamily="18" charset="0"/>
                <a:cs typeface="Times New Roman" panose="02020603050405020304" pitchFamily="18" charset="0"/>
              </a:rPr>
              <a:t>Витаскоп Эдисона</a:t>
            </a:r>
          </a:p>
        </p:txBody>
      </p:sp>
      <p:sp>
        <p:nvSpPr>
          <p:cNvPr id="3" name="Прямоугольник 2"/>
          <p:cNvSpPr/>
          <p:nvPr/>
        </p:nvSpPr>
        <p:spPr>
          <a:xfrm>
            <a:off x="1331640" y="1001420"/>
            <a:ext cx="7560840" cy="5955476"/>
          </a:xfrm>
          <a:prstGeom prst="rect">
            <a:avLst/>
          </a:prstGeom>
        </p:spPr>
        <p:txBody>
          <a:bodyPr wrap="square">
            <a:spAutoFit/>
          </a:bodyPr>
          <a:lstStyle/>
          <a:p>
            <a:r>
              <a:rPr lang="ru-RU" sz="2800" b="1" dirty="0">
                <a:solidFill>
                  <a:srgbClr val="002060"/>
                </a:solidFill>
                <a:latin typeface="Times New Roman" panose="02020603050405020304" pitchFamily="18" charset="0"/>
                <a:cs typeface="Times New Roman" panose="02020603050405020304" pitchFamily="18" charset="0"/>
              </a:rPr>
              <a:t>Витаскоп или Вайтаскоп</a:t>
            </a:r>
            <a:r>
              <a:rPr lang="ru-RU" sz="2800" dirty="0">
                <a:solidFill>
                  <a:srgbClr val="002060"/>
                </a:solidFill>
                <a:latin typeface="Times New Roman" panose="02020603050405020304" pitchFamily="18" charset="0"/>
                <a:cs typeface="Times New Roman" panose="02020603050405020304" pitchFamily="18" charset="0"/>
              </a:rPr>
              <a:t> — один из ранних прототипов современных кинопроекторов, обеспечивавший проекцию изображения с киноплёнки на экран при помощи электрической лампы накаливания. В качестве скачкового механизма в аппарате впервые использован мальтийский крест, впоследствии ставший стандартом для профессиональных кинопроекторов. Первые демонстрации аппарата состоялись под названием «Фантоскоп» в Атланте в 1895 году американскими изобретателями Чарльзом Дженкинсоном и Томасом Арматом</a:t>
            </a:r>
          </a:p>
          <a:p>
            <a:pPr algn="just"/>
            <a:endParaRPr lang="ru-RU" sz="1700" dirty="0">
              <a:solidFill>
                <a:schemeClr val="accent6">
                  <a:lumMod val="50000"/>
                </a:schemeClr>
              </a:solidFill>
            </a:endParaRPr>
          </a:p>
        </p:txBody>
      </p:sp>
    </p:spTree>
  </p:cSld>
  <p:clrMapOvr>
    <a:masterClrMapping/>
  </p:clrMapOvr>
  <p:transition spd="med">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D7E3C62D-AFB0-40A3-918E-0CDD9DB0E323}"/>
              </a:ext>
            </a:extLst>
          </p:cNvPr>
          <p:cNvSpPr/>
          <p:nvPr/>
        </p:nvSpPr>
        <p:spPr>
          <a:xfrm>
            <a:off x="1327069" y="117693"/>
            <a:ext cx="7816931" cy="6740307"/>
          </a:xfrm>
          <a:prstGeom prst="rect">
            <a:avLst/>
          </a:prstGeom>
        </p:spPr>
        <p:txBody>
          <a:bodyPr wrap="square">
            <a:spAutoFit/>
          </a:bodyPr>
          <a:lstStyle/>
          <a:p>
            <a:r>
              <a:rPr lang="ru-RU" sz="2400" dirty="0">
                <a:solidFill>
                  <a:srgbClr val="002060"/>
                </a:solidFill>
                <a:latin typeface="Times New Roman" panose="02020603050405020304" pitchFamily="18" charset="0"/>
                <a:cs typeface="Times New Roman" panose="02020603050405020304" pitchFamily="18" charset="0"/>
              </a:rPr>
              <a:t>Будучи ещё довольно молодым инженером и ничего не смыслящим в коммерции Дженкинс в 1891 году решил предложить патентному бюро «</a:t>
            </a:r>
            <a:r>
              <a:rPr lang="ru-RU" sz="2400" dirty="0" err="1">
                <a:solidFill>
                  <a:srgbClr val="002060"/>
                </a:solidFill>
                <a:latin typeface="Times New Roman" panose="02020603050405020304" pitchFamily="18" charset="0"/>
                <a:cs typeface="Times New Roman" panose="02020603050405020304" pitchFamily="18" charset="0"/>
              </a:rPr>
              <a:t>фантаскоп</a:t>
            </a:r>
            <a:r>
              <a:rPr lang="ru-RU" sz="2400" dirty="0">
                <a:solidFill>
                  <a:srgbClr val="002060"/>
                </a:solidFill>
                <a:latin typeface="Times New Roman" panose="02020603050405020304" pitchFamily="18" charset="0"/>
                <a:cs typeface="Times New Roman" panose="02020603050405020304" pitchFamily="18" charset="0"/>
              </a:rPr>
              <a:t>» — кинопроектор собственной конструкции. </a:t>
            </a:r>
          </a:p>
          <a:p>
            <a:r>
              <a:rPr lang="ru-RU" sz="2400" dirty="0">
                <a:solidFill>
                  <a:srgbClr val="002060"/>
                </a:solidFill>
                <a:latin typeface="Times New Roman" panose="02020603050405020304" pitchFamily="18" charset="0"/>
                <a:cs typeface="Times New Roman" panose="02020603050405020304" pitchFamily="18" charset="0"/>
              </a:rPr>
              <a:t>В помощники себе он взял инженера Томаса Армата, чтобы тот помог ему представить изобретение как следует. Да только после того, как сотрудники бюро изучили «</a:t>
            </a:r>
            <a:r>
              <a:rPr lang="ru-RU" sz="2400" dirty="0" err="1">
                <a:solidFill>
                  <a:srgbClr val="002060"/>
                </a:solidFill>
                <a:latin typeface="Times New Roman" panose="02020603050405020304" pitchFamily="18" charset="0"/>
                <a:cs typeface="Times New Roman" panose="02020603050405020304" pitchFamily="18" charset="0"/>
              </a:rPr>
              <a:t>фантаскоп</a:t>
            </a:r>
            <a:r>
              <a:rPr lang="ru-RU" sz="2400" dirty="0">
                <a:solidFill>
                  <a:srgbClr val="002060"/>
                </a:solidFill>
                <a:latin typeface="Times New Roman" panose="02020603050405020304" pitchFamily="18" charset="0"/>
                <a:cs typeface="Times New Roman" panose="02020603050405020304" pitchFamily="18" charset="0"/>
              </a:rPr>
              <a:t>» и бумаги с чертежами, то заявили, что аппарат уже запатентован и носит название «</a:t>
            </a:r>
            <a:r>
              <a:rPr lang="ru-RU" sz="2400" dirty="0" err="1">
                <a:solidFill>
                  <a:srgbClr val="002060"/>
                </a:solidFill>
                <a:latin typeface="Times New Roman" panose="02020603050405020304" pitchFamily="18" charset="0"/>
                <a:cs typeface="Times New Roman" panose="02020603050405020304" pitchFamily="18" charset="0"/>
              </a:rPr>
              <a:t>витаскоп</a:t>
            </a:r>
            <a:r>
              <a:rPr lang="ru-RU" sz="2400" dirty="0">
                <a:solidFill>
                  <a:srgbClr val="002060"/>
                </a:solidFill>
                <a:latin typeface="Times New Roman" panose="02020603050405020304" pitchFamily="18" charset="0"/>
                <a:cs typeface="Times New Roman" panose="02020603050405020304" pitchFamily="18" charset="0"/>
              </a:rPr>
              <a:t>». Авторство же на него и все права принадлежат известному изобретателю Томасу Эдисону. Один из сотрудников бюро пожалел убитого горем изобретателя и рассказал Дженкинсу, что Эдисон «изобрёл» свой «</a:t>
            </a:r>
            <a:r>
              <a:rPr lang="ru-RU" sz="2400" dirty="0" err="1">
                <a:solidFill>
                  <a:srgbClr val="002060"/>
                </a:solidFill>
                <a:latin typeface="Times New Roman" panose="02020603050405020304" pitchFamily="18" charset="0"/>
                <a:cs typeface="Times New Roman" panose="02020603050405020304" pitchFamily="18" charset="0"/>
              </a:rPr>
              <a:t>витаскоп</a:t>
            </a:r>
            <a:r>
              <a:rPr lang="ru-RU" sz="2400" dirty="0">
                <a:solidFill>
                  <a:srgbClr val="002060"/>
                </a:solidFill>
                <a:latin typeface="Times New Roman" panose="02020603050405020304" pitchFamily="18" charset="0"/>
                <a:cs typeface="Times New Roman" panose="02020603050405020304" pitchFamily="18" charset="0"/>
              </a:rPr>
              <a:t>» по его чертежам, копию которых продал никто иной как Томас Армат. Отстоять свои авторские права на изобретение в суде Дженкинсу не удалось — какой спор с купившего чертежи Эдисона, а Армата уже и след простыл.</a:t>
            </a:r>
          </a:p>
        </p:txBody>
      </p:sp>
    </p:spTree>
    <p:extLst>
      <p:ext uri="{BB962C8B-B14F-4D97-AF65-F5344CB8AC3E}">
        <p14:creationId xmlns:p14="http://schemas.microsoft.com/office/powerpoint/2010/main" val="3391683438"/>
      </p:ext>
    </p:extLst>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01.bcc.cuny.edu/alfred.mancebo/image/vitascop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71546"/>
          </a:xfrm>
        </p:spPr>
        <p:txBody>
          <a:bodyPr>
            <a:normAutofit/>
          </a:bodyPr>
          <a:lstStyle/>
          <a:p>
            <a:pPr algn="ctr"/>
            <a:r>
              <a:rPr lang="ru-RU" sz="4000" b="1" dirty="0">
                <a:solidFill>
                  <a:srgbClr val="7030A0"/>
                </a:solidFill>
                <a:latin typeface="Times New Roman" panose="02020603050405020304" pitchFamily="18" charset="0"/>
                <a:cs typeface="Times New Roman" panose="02020603050405020304" pitchFamily="18" charset="0"/>
              </a:rPr>
              <a:t>Кинетоскоп Эдисона</a:t>
            </a:r>
          </a:p>
        </p:txBody>
      </p:sp>
      <p:sp>
        <p:nvSpPr>
          <p:cNvPr id="3" name="Прямоугольник 2"/>
          <p:cNvSpPr/>
          <p:nvPr/>
        </p:nvSpPr>
        <p:spPr>
          <a:xfrm>
            <a:off x="1259632" y="620688"/>
            <a:ext cx="7704856" cy="6186309"/>
          </a:xfrm>
          <a:prstGeom prst="rect">
            <a:avLst/>
          </a:prstGeom>
        </p:spPr>
        <p:txBody>
          <a:bodyPr wrap="square">
            <a:spAutoFit/>
          </a:bodyPr>
          <a:lstStyle/>
          <a:p>
            <a:r>
              <a:rPr lang="ru-RU" sz="3600" b="1" dirty="0">
                <a:solidFill>
                  <a:schemeClr val="accent6">
                    <a:lumMod val="50000"/>
                  </a:schemeClr>
                </a:solidFill>
                <a:latin typeface="Times New Roman" panose="02020603050405020304" pitchFamily="18" charset="0"/>
                <a:cs typeface="Times New Roman" panose="02020603050405020304" pitchFamily="18" charset="0"/>
              </a:rPr>
              <a:t>Кинетоскоп</a:t>
            </a:r>
            <a:r>
              <a:rPr lang="ru-RU" sz="3600" dirty="0">
                <a:solidFill>
                  <a:schemeClr val="accent6">
                    <a:lumMod val="50000"/>
                  </a:schemeClr>
                </a:solidFill>
                <a:latin typeface="Times New Roman" panose="02020603050405020304" pitchFamily="18" charset="0"/>
                <a:cs typeface="Times New Roman" panose="02020603050405020304" pitchFamily="18" charset="0"/>
              </a:rPr>
              <a:t> — ранняя технология кинематографа для показа движущегося изображения, изобретённая в 1891 году Томасом Эдисоном. В отличие от современного кинопроектора, кинетоскоп не давал возможности коллективного просмотра на экране, а был предназначен для индивидуального зрителя, наблюдавшего изображение через окуляр.</a:t>
            </a:r>
          </a:p>
        </p:txBody>
      </p:sp>
    </p:spTree>
  </p:cSld>
  <p:clrMapOvr>
    <a:masterClrMapping/>
  </p:clrMapOvr>
  <p:transition spd="med">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ds04.infourok.ru/uploads/ex/0b37/0010c08e-caa596f7/img5.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a:normAutofit/>
          </a:bodyPr>
          <a:lstStyle/>
          <a:p>
            <a:pPr algn="ctr"/>
            <a:r>
              <a:rPr lang="ru-RU" sz="4000" b="1" dirty="0">
                <a:solidFill>
                  <a:schemeClr val="accent6">
                    <a:lumMod val="50000"/>
                  </a:schemeClr>
                </a:solidFill>
                <a:latin typeface="Times New Roman" panose="02020603050405020304" pitchFamily="18" charset="0"/>
                <a:cs typeface="Times New Roman" panose="02020603050405020304" pitchFamily="18" charset="0"/>
              </a:rPr>
              <a:t>Синематограф братьев Лумьер</a:t>
            </a:r>
          </a:p>
        </p:txBody>
      </p:sp>
      <p:sp>
        <p:nvSpPr>
          <p:cNvPr id="3" name="Прямоугольник 2"/>
          <p:cNvSpPr/>
          <p:nvPr/>
        </p:nvSpPr>
        <p:spPr>
          <a:xfrm>
            <a:off x="1043608" y="764704"/>
            <a:ext cx="7886110" cy="6247864"/>
          </a:xfrm>
          <a:prstGeom prst="rect">
            <a:avLst/>
          </a:prstGeom>
        </p:spPr>
        <p:txBody>
          <a:bodyPr wrap="square">
            <a:spAutoFit/>
          </a:bodyPr>
          <a:lstStyle/>
          <a:p>
            <a:r>
              <a:rPr lang="ru-RU" sz="2000" dirty="0">
                <a:solidFill>
                  <a:schemeClr val="accent6">
                    <a:lumMod val="50000"/>
                  </a:schemeClr>
                </a:solidFill>
                <a:latin typeface="Times New Roman" panose="02020603050405020304" pitchFamily="18" charset="0"/>
                <a:cs typeface="Times New Roman" panose="02020603050405020304" pitchFamily="18" charset="0"/>
              </a:rPr>
              <a:t>Братья Люмьер действовали оперативно, незадолго до знаменательного дня они запатентовали «синематограф», предназначавшийся для съемки движущихся объектов и проекции снятого на экран. А за три дня до кинопоказа провели съемки короткого сюжета у ворот собственной фабрики, расположенной в Лионе. Ими были не просто проведены первые съемки фильма, впервые же было организовано дублирование — похожий сюжет снимался три раза. Выбирать лучший сюжет братья Люмьер не стали, посчитав, что все три достойны демонстрации. Сейчас трудно установить, какую именно версию этого коротенького фильма увидели зрители в исторический день 22 марта. Появление инематографа было стремительным и параллельно шло во многих странах, так как идеи фиксации на гибкой пленке движущихся объектов буквально носились в воздухе. Первый шаг в этом направлении сделал наш соотечественник И. В. Болдырев, который изобрел в 1878 году гибкую светочувствительную негорючую пленку. Но патент на неё он получить не смог, как и многим русским изобретателям, ему просто не хватило денег на оплату регистрации изобретения. Поэтому приоритет создания кинопленки получили шедшие по его стопам американцы Г. Гудвин и Д. Истмен.</a:t>
            </a:r>
          </a:p>
        </p:txBody>
      </p:sp>
    </p:spTree>
  </p:cSld>
  <p:clrMapOvr>
    <a:masterClrMapping/>
  </p:clrMapOvr>
  <p:transition spd="med">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ds02.infourok.ru/uploads/ex/0ab7/00062536-f2524d5d/img7.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000108"/>
          </a:xfrm>
        </p:spPr>
        <p:txBody>
          <a:bodyPr/>
          <a:lstStyle/>
          <a:p>
            <a:pPr algn="ctr"/>
            <a:r>
              <a:rPr lang="ru-RU" b="1" dirty="0">
                <a:solidFill>
                  <a:schemeClr val="accent6">
                    <a:lumMod val="50000"/>
                  </a:schemeClr>
                </a:solidFill>
                <a:latin typeface="Times New Roman" panose="02020603050405020304" pitchFamily="18" charset="0"/>
                <a:cs typeface="Times New Roman" panose="02020603050405020304" pitchFamily="18" charset="0"/>
              </a:rPr>
              <a:t>Хронофотограф Жоржа Демена</a:t>
            </a:r>
          </a:p>
        </p:txBody>
      </p:sp>
      <p:sp>
        <p:nvSpPr>
          <p:cNvPr id="3" name="Прямоугольник 2"/>
          <p:cNvSpPr/>
          <p:nvPr/>
        </p:nvSpPr>
        <p:spPr>
          <a:xfrm>
            <a:off x="1187624" y="836712"/>
            <a:ext cx="7742094" cy="5693866"/>
          </a:xfrm>
          <a:prstGeom prst="rect">
            <a:avLst/>
          </a:prstGeom>
        </p:spPr>
        <p:txBody>
          <a:bodyPr wrap="square">
            <a:spAutoFit/>
          </a:bodyPr>
          <a:lstStyle/>
          <a:p>
            <a:r>
              <a:rPr lang="ru-RU" sz="2800" b="1" dirty="0">
                <a:solidFill>
                  <a:schemeClr val="accent6">
                    <a:lumMod val="50000"/>
                  </a:schemeClr>
                </a:solidFill>
                <a:latin typeface="Times New Roman" panose="02020603050405020304" pitchFamily="18" charset="0"/>
                <a:cs typeface="Times New Roman" panose="02020603050405020304" pitchFamily="18" charset="0"/>
              </a:rPr>
              <a:t>Хронофотография</a:t>
            </a:r>
            <a:r>
              <a:rPr lang="ru-RU" sz="2800" dirty="0">
                <a:solidFill>
                  <a:schemeClr val="accent6">
                    <a:lumMod val="50000"/>
                  </a:schemeClr>
                </a:solidFill>
                <a:latin typeface="Times New Roman" panose="02020603050405020304" pitchFamily="18" charset="0"/>
                <a:cs typeface="Times New Roman" panose="02020603050405020304" pitchFamily="18" charset="0"/>
              </a:rPr>
              <a:t> — разновидность фотографии, позволяющая записывать движение какого-либо объекта при помощи фотосъёмки его отдельных фаз через короткие равные интервалы времени. Полученная серия снимков может быть использована для изучения движения или создания движущегося изображения с помощью других технологий, таких как зупраксископ или праксиноскоп. Хронофотография стала промежуточным этапом в процессе изобретения современного кинематографа и позволила понять основные принципы записи движущегося изображения.</a:t>
            </a:r>
          </a:p>
        </p:txBody>
      </p:sp>
    </p:spTree>
  </p:cSld>
  <p:clrMapOvr>
    <a:masterClrMapping/>
  </p:clrMapOvr>
  <p:transition spd="med">
    <p:wipe dir="d"/>
  </p:transition>
</p:sld>
</file>

<file path=ppt/theme/theme1.xml><?xml version="1.0" encoding="utf-8"?>
<a:theme xmlns:a="http://schemas.openxmlformats.org/drawingml/2006/main" name="Легкий дым">
  <a:themeElements>
    <a:clrScheme name="Синий и зеленый">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603</TotalTime>
  <Words>846</Words>
  <Application>Microsoft Office PowerPoint</Application>
  <PresentationFormat>Экран (4:3)</PresentationFormat>
  <Paragraphs>28</Paragraphs>
  <Slides>13</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Century Gothic</vt:lpstr>
      <vt:lpstr>Times New Roman</vt:lpstr>
      <vt:lpstr>Wingdings 3</vt:lpstr>
      <vt:lpstr>Легкий дым</vt:lpstr>
      <vt:lpstr>Кинематография   Отличие современных цифровых фотоаппаратов от первого зеркального фотоаппарата</vt:lpstr>
      <vt:lpstr>Витаскоп Эдисона</vt:lpstr>
      <vt:lpstr>Презентация PowerPoint</vt:lpstr>
      <vt:lpstr>Презентация PowerPoint</vt:lpstr>
      <vt:lpstr>Кинетоскоп Эдисона</vt:lpstr>
      <vt:lpstr>Презентация PowerPoint</vt:lpstr>
      <vt:lpstr>Синематограф братьев Лумьер</vt:lpstr>
      <vt:lpstr>Презентация PowerPoint</vt:lpstr>
      <vt:lpstr>Хронофотограф Жоржа Демена</vt:lpstr>
      <vt:lpstr>Презентация PowerPoint</vt:lpstr>
      <vt:lpstr>Теарограф Ульима Поля</vt:lpstr>
      <vt:lpstr>Презентация PowerPoint</vt:lpstr>
      <vt:lpstr>Отличие современного цифрового фотоаппарата  от первого зеркального</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Наташа</dc:creator>
  <cp:lastModifiedBy>Admin</cp:lastModifiedBy>
  <cp:revision>19</cp:revision>
  <dcterms:created xsi:type="dcterms:W3CDTF">2020-06-22T11:12:38Z</dcterms:created>
  <dcterms:modified xsi:type="dcterms:W3CDTF">2020-11-29T19:38:56Z</dcterms:modified>
</cp:coreProperties>
</file>