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8" r:id="rId10"/>
    <p:sldId id="269" r:id="rId11"/>
    <p:sldId id="270" r:id="rId12"/>
    <p:sldId id="271" r:id="rId13"/>
    <p:sldId id="272" r:id="rId14"/>
    <p:sldId id="275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FC3A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D2C65-C0FA-406E-8CF9-46C561E7B77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BB347-9319-4036-953C-6306EEF0E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45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BB347-9319-4036-953C-6306EEF0E8A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63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0c32/00020801-3dc7e45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1547664" y="1628800"/>
            <a:ext cx="5976664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по английскому языку: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«Ложные друзья переводчика»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1475656" y="3789040"/>
            <a:ext cx="4248472" cy="1296144"/>
          </a:xfrm>
          <a:prstGeom prst="doubleWave">
            <a:avLst>
              <a:gd name="adj1" fmla="val 6250"/>
              <a:gd name="adj2" fmla="val -1470"/>
            </a:avLst>
          </a:prstGeom>
          <a:solidFill>
            <a:srgbClr val="00FFFF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Сибгатулин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Даниил.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Проект по английскому языку: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«Ложные друзья переводчика»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 Ложные друзья переводчика  Случайное сходство   Заимствование слов с изменением значения Параллельное заимствование 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Типы «ложных друзей переводчика» I тип:   К первому типу относятся слова исходного языка, схожие по звучанию и написанию со словами переводящего языка, но имеющие абсолютно разное значение. Например, английское слово b alloon – не баллон, а воздушный шар; b rilliant – не бриллиант, а отличный, блестящий; f abric – не фабрика, а ткань. II тип:  Ко второму типу относятся многозначные слова исходного языка, часть значений которых совпадает со значением их звукобуквенных аналогов в переводящем языке, а часть значений различается. Например, английское слово аrticle – статья, изделие, артикль; m atch – пара, спичка, матч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Типы «ложных друзей переводчика» III тип:   К третьему типу относятся слова исходного языка, совпадающие с одним из значений, при этом остальные значения не имеют ничего общего со словом в исходном языке. Например,  английское слово rock - рок (музыка), а рок (судьба) - fate. IV тип:  К четвертому типу относятся величины измерения, которые похожи по звучанию и написанию в нескольких языках, но однако не совпадают по количеству. Например, английское слово decade – 10 лет, а декада в русском языке равна 10 дням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Типы «ложных друзей переводчика» V тип:   К пятому типу относятся слова отличные по эмоциональной окраске. Ярким примером этого типа может служить английское слово stress . Для англичан это слово обозначает «ударение», в то время как в русском языке это слово имеет яркую негативную эмоциональную окраску (стресс). VI тип:  К шестому типу относятся слова, которые совпадают по написанию и звучанию, но различаются по грамматической форме. Например, photograph - фотография, а не фотограф, а massive - массивный, а не массив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Таким образом, можно сделать вывод, что «ложные друзья переводчика» - это слова, которые вводят нас в заблуждение. Переводить их, опираясь на родной язык неправильно. Изучая иностранный язык, надо всегда помнить, что каждый язык уникален. Знать его поверхностно недостаточно. Только кропотливый труд и старания помогут достичь успехов.  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Перевод – это, несомненно, очень древний вид человеческой деятельности. В переводческой практике есть понятие трудностей перевода. Одним из составляющих этого понятия являются «ложные друзья переводчика». Ведь данная категория слов может вводить в заблуждение даже опытных переводчиков, на высоком уровне владеющих языком, приводя к возможным искажениям смысла при переводе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fsd.videouroki.net/html/2019/04/08/v_5cab14688202d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s://image.jimcdn.com/app/cms/image/transf/none/path/sec10d96d1c40853e/backgroundarea/i58dc4f994db4686c/version/1547503963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266"/>
            <a:ext cx="9144000" cy="68752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Введение.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640960" cy="602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Английский язык играет немаловажную роль в жизни людей. Роль английского языка в современном мире неоценима.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считается востребованным во многих странах мира. Знание лексики и грамматики данного языка крайне необходимо для того, чтобы пройти обучение за границей.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Благодаря стремительному развитию интернета                                                             представители разных наций начали тесно общаться в Сети интернета.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westfort-tver.ru/images/deti/deti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64692"/>
            <a:ext cx="4752528" cy="358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ttps://image.jimcdn.com/app/cms/image/transf/none/path/sec10d96d1c40853e/backgroundarea/i58dc4f994db4686c/version/1547503963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266"/>
            <a:ext cx="9144000" cy="68752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692696"/>
            <a:ext cx="7704856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-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заключается в том, что подробное изучение «ложных друзей переводчика» улучшит возможность изучить язык, расширить наш словарный запас, избежать ошибок при переводе иностранных текстов.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6" name="Picture 2" descr="https://im0-tub-ru.yandex.net/i?id=a040bca1ebdafdbf78defbe78cbb2991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250232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https://image.jimcdn.com/app/cms/image/transf/none/path/sec10d96d1c40853e/backgroundarea/i58dc4f994db4686c/version/1547503963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266"/>
            <a:ext cx="9144000" cy="68752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548680"/>
            <a:ext cx="6912768" cy="11521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«ложных друзей переводчика», предупредить ошибки, возникающие из-за схожести с существующими  русскими словами и выражениями.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132856"/>
            <a:ext cx="6984776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Задачи.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504" y="4365104"/>
            <a:ext cx="2448272" cy="1850504"/>
          </a:xfrm>
          <a:prstGeom prst="ellipse">
            <a:avLst/>
          </a:prstGeom>
          <a:solidFill>
            <a:srgbClr val="B7FC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Узнать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что такое «ложные друзья переводчика» .</a:t>
            </a:r>
          </a:p>
        </p:txBody>
      </p:sp>
      <p:sp>
        <p:nvSpPr>
          <p:cNvPr id="10" name="Овал 9"/>
          <p:cNvSpPr/>
          <p:nvPr/>
        </p:nvSpPr>
        <p:spPr>
          <a:xfrm>
            <a:off x="5796136" y="4293096"/>
            <a:ext cx="2448272" cy="1994400"/>
          </a:xfrm>
          <a:prstGeom prst="ellipse">
            <a:avLst/>
          </a:prstGeom>
          <a:solidFill>
            <a:srgbClr val="B7FC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Узнать типы ложных друзей переводчика.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971600" y="3140968"/>
            <a:ext cx="484632" cy="97840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3851920" y="3140968"/>
            <a:ext cx="484632" cy="97840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59832" y="4293096"/>
            <a:ext cx="2448272" cy="1994400"/>
          </a:xfrm>
          <a:prstGeom prst="ellipse">
            <a:avLst/>
          </a:prstGeom>
          <a:solidFill>
            <a:srgbClr val="B7FC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Кем были исследованы .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6660232" y="3140968"/>
            <a:ext cx="484632" cy="97840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mage.jimcdn.com/app/cms/image/transf/none/path/sec10d96d1c40853e/backgroundarea/i58dc4f994db4686c/version/1547503963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266"/>
            <a:ext cx="9144000" cy="6875266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4114800" cy="6473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Ложные друзья переводчика </a:t>
            </a:r>
            <a:r>
              <a:rPr lang="ru-RU" dirty="0" smtClean="0"/>
              <a:t> — это пары слов в двух разных языках, одинаковые по произношению или написанию, но разные по своему смысловому значению. Ложные друзья переводчика ведут к заблуждениям при переводе и неправильному пониманию английского. Именно по той причине, что похожие слова, вместо того чтобы помогать быстрее и легче освоить язык, ведут к ошибкам</a:t>
            </a:r>
            <a:endParaRPr lang="ru-RU" dirty="0"/>
          </a:p>
        </p:txBody>
      </p:sp>
      <p:pic>
        <p:nvPicPr>
          <p:cNvPr id="1030" name="Picture 6" descr="https://avatars.mds.yandex.net/get-pdb/1004346/db6dd059-b882-4479-8ed3-cdc9b9845cfc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-45082"/>
            <a:ext cx="3131840" cy="6903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0-tub-ru.yandex.net/i?id=548773798b6da1c4fc10d4a6734282d3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5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Fabric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 фабрика                                            а ткань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4" y="2132856"/>
            <a:ext cx="4577437" cy="456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3797" y="2132856"/>
            <a:ext cx="3838683" cy="456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548773798b6da1c4fc10d4a6734282d3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Bullion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Слиток                                                а не бульон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420888"/>
            <a:ext cx="309634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413995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ru.yandex.net/i?id=548773798b6da1c4fc10d4a6734282d3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1295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Balloon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Воздушный шар                                   а </a:t>
            </a:r>
            <a:r>
              <a:rPr lang="ru-RU" smtClean="0"/>
              <a:t>не баллон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3707903" cy="457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126954"/>
            <a:ext cx="3848867" cy="473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age.jimcdn.com/app/cms/image/transf/none/path/sec10d96d1c40853e/backgroundarea/i58dc4f994db4686c/version/1547503963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s://coollib.net/i/28/402628/i_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3823821" cy="5301208"/>
          </a:xfrm>
          <a:prstGeom prst="rect">
            <a:avLst/>
          </a:prstGeom>
          <a:noFill/>
        </p:spPr>
      </p:pic>
      <p:pic>
        <p:nvPicPr>
          <p:cNvPr id="23558" name="Picture 6" descr="http://www.elcastellano.org/sites/default/files/benvenist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0800" y="1559283"/>
            <a:ext cx="3823200" cy="5298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296</TotalTime>
  <Words>179</Words>
  <Application>Microsoft Office PowerPoint</Application>
  <PresentationFormat>Экран (4:3)</PresentationFormat>
  <Paragraphs>23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Презентация PowerPoint</vt:lpstr>
      <vt:lpstr>Введение.</vt:lpstr>
      <vt:lpstr>Презентация PowerPoint</vt:lpstr>
      <vt:lpstr>Презентация PowerPoint</vt:lpstr>
      <vt:lpstr>Презентация PowerPoint</vt:lpstr>
      <vt:lpstr>Fabric</vt:lpstr>
      <vt:lpstr>Bullion</vt:lpstr>
      <vt:lpstr>Balloon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30</cp:revision>
  <dcterms:created xsi:type="dcterms:W3CDTF">2019-12-07T09:12:14Z</dcterms:created>
  <dcterms:modified xsi:type="dcterms:W3CDTF">2020-11-20T07:12:13Z</dcterms:modified>
</cp:coreProperties>
</file>