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7" r:id="rId4"/>
    <p:sldId id="259" r:id="rId5"/>
    <p:sldId id="276" r:id="rId6"/>
    <p:sldId id="261" r:id="rId7"/>
    <p:sldId id="262" r:id="rId8"/>
    <p:sldId id="258" r:id="rId9"/>
    <p:sldId id="264" r:id="rId10"/>
    <p:sldId id="275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C4164-82C5-4868-8681-5544F4C36506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70088-01F7-4D47-8831-3DB502662D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0;&#1083;&#1077;&#1082;&#1089;&#1072;&#1085;&#1076;&#1088;%20&#1054;&#1083;&#1077;&#1096;&#1082;&#1086;%20&#1080;%20&#1042;&#1072;&#1088;&#1103;%20&#1057;&#1090;&#1088;&#1080;&#1078;&#1072;&#1082;.%20%20&#1055;&#1080;&#1089;&#1100;&#1084;&#1072;%20&#1042;&#1086;&#1080;&#774;&#1085;&#1099;.mp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an.yandex.ru/count/3dFjPlA-T3C50Fu2CGP5Tru00000EDx4Eq02I09Wl0Xe172onywo1801zehcmeRfyTFe0OW1fQ_wi3oG0UBXulqoc076YgdfDQ01bfxT_JAe0SIAgUark07eZPxq6y010jW1aD636E01dflz0kW1HFW1egpUlW680WEO0kgdhm-W0fZvkWEv0YjOvUhT8nyiy0A0egxT0VW2We20W830DgW31h031BW4_m7e1Ei_-0IapGo81VIH2f05fCqCe0MOx0Ee1PIQ0x05b9e3k0MKcWF01Ps01iW5gCC1q0NfmW7W1Jtm1G6O1lgAZfC4e0QK0QW6b0791X1RmNXJrEDCqGOGWondLDJZJDa60000O4K0002f1wDUO24rmA4Ji0U0W90yq0S2s0S9u0U62lW70e083D08keg0WOA0m8Q00U08pBpT0O0A0S4A00000000y3_O2WBW2e29UlWAWBKOY0i6gWiGGR2JUgDU000vzWDfRw450C0BWAC5o0k0r9C1sGkZNc0XDS2X4-WBz94Ay0i6Y0oYhDw-0UWC7vWDtDadu0s2W801YGu00000003mFv0Em8Gzc0wGjeN6juhryKoW3i24FQ4F00000000y3-e3wEzeUJGXl3G4zaF00000000243W3m604CYF_1EG4FMqlQlRlScfCfeG4Wb000000000015cPcPcPcRcFyWG2D0GaPQlN_WG-___________0O0H-V__________0OWH0P0H0Q4H00000000y3-e4S24FR0H0SWHyFVKbHBW4Ot-r07e4R6NofEWyEF38l4H00000020v4284W6G4W6f4YWMvhd4aCi_wHBfbxIxU0zSMF0I-l__________0OWJ0P0JP9WJ1AWJmv-QxvNhfVyLm1F___________y1u1EKcWE85D_VuzJeaEAKyW6W59IQ0wWKfCqCu1G1w1GOs1N1YlRieu-y_6Fm5S6AzkoZZxpyOvWMq9VAymMW5j2NolC5oHO00000003mFm00?stat-id=3&amp;test-tag=239693929119745&amp;format-type=0&amp;actual-format=74&amp;banner-test-tags=eyI2ODQyNzY3NDczIjoiMTcxNzk5MDE5NTMifQ%3D%3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785926"/>
            <a:ext cx="77724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Урок развития речи </a:t>
            </a:r>
            <a:b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 русскому языку </a:t>
            </a:r>
            <a:b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 2 классе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4500570"/>
            <a:ext cx="4772068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</a:rPr>
              <a:t>Подготовила учитель начальных классов МОБУ СОШ №26, </a:t>
            </a:r>
            <a:r>
              <a:rPr lang="ru-RU" dirty="0" err="1" smtClean="0">
                <a:solidFill>
                  <a:srgbClr val="0070C0"/>
                </a:solidFill>
              </a:rPr>
              <a:t>г.Якутск</a:t>
            </a:r>
            <a:endParaRPr lang="ru-RU" dirty="0" smtClean="0">
              <a:solidFill>
                <a:srgbClr val="0070C0"/>
              </a:solidFill>
            </a:endParaRPr>
          </a:p>
          <a:p>
            <a:pPr algn="l"/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Орноева</a:t>
            </a:r>
            <a:r>
              <a:rPr lang="ru-RU" dirty="0" smtClean="0">
                <a:solidFill>
                  <a:srgbClr val="0070C0"/>
                </a:solidFill>
              </a:rPr>
              <a:t> Ж.Г.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760000"/>
                </a:solidFill>
              </a:rPr>
              <a:t>Физкультминутка.</a:t>
            </a:r>
            <a:r>
              <a:rPr lang="ru-RU" b="1" dirty="0" smtClean="0">
                <a:solidFill>
                  <a:srgbClr val="760000"/>
                </a:solidFill>
              </a:rPr>
              <a:t/>
            </a:r>
            <a:br>
              <a:rPr lang="ru-RU" b="1" dirty="0" smtClean="0">
                <a:solidFill>
                  <a:srgbClr val="76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052736"/>
            <a:ext cx="8229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</a:rPr>
              <a:t>Мы на плечи руки ставим, начинаем их вращать.</a:t>
            </a:r>
          </a:p>
          <a:p>
            <a:r>
              <a:rPr lang="ru-RU" dirty="0">
                <a:latin typeface="Arial" panose="020B0604020202020204" pitchFamily="34" charset="0"/>
              </a:rPr>
              <a:t>Так осанку мы исправим, раз, два, три, четыре, пять!</a:t>
            </a:r>
          </a:p>
          <a:p>
            <a:r>
              <a:rPr lang="ru-RU" dirty="0">
                <a:latin typeface="Arial" panose="020B0604020202020204" pitchFamily="34" charset="0"/>
              </a:rPr>
              <a:t>( вращения в плечевых суставах вперед, на</a:t>
            </a:r>
          </a:p>
          <a:p>
            <a:r>
              <a:rPr lang="ru-RU" dirty="0">
                <a:latin typeface="Arial" panose="020B0604020202020204" pitchFamily="34" charset="0"/>
              </a:rPr>
              <a:t>зад)</a:t>
            </a:r>
          </a:p>
          <a:p>
            <a:r>
              <a:rPr lang="ru-RU" dirty="0">
                <a:latin typeface="Arial" panose="020B0604020202020204" pitchFamily="34" charset="0"/>
              </a:rPr>
              <a:t>Руки ставим перед грудью, в стороны разводим.</a:t>
            </a:r>
          </a:p>
          <a:p>
            <a:r>
              <a:rPr lang="ru-RU" dirty="0">
                <a:latin typeface="Arial" panose="020B0604020202020204" pitchFamily="34" charset="0"/>
              </a:rPr>
              <a:t>Мы разминку будем </a:t>
            </a:r>
          </a:p>
          <a:p>
            <a:r>
              <a:rPr lang="ru-RU" dirty="0">
                <a:latin typeface="Arial" panose="020B0604020202020204" pitchFamily="34" charset="0"/>
              </a:rPr>
              <a:t>делать при любой погоде.</a:t>
            </a:r>
          </a:p>
          <a:p>
            <a:r>
              <a:rPr lang="ru-RU" dirty="0">
                <a:latin typeface="Arial" panose="020B0604020202020204" pitchFamily="34" charset="0"/>
              </a:rPr>
              <a:t>(руки перед грудью, рывки руками в стороны</a:t>
            </a:r>
          </a:p>
          <a:p>
            <a:r>
              <a:rPr lang="ru-RU" dirty="0">
                <a:latin typeface="Arial" panose="020B0604020202020204" pitchFamily="34" charset="0"/>
              </a:rPr>
              <a:t>).</a:t>
            </a:r>
          </a:p>
          <a:p>
            <a:r>
              <a:rPr lang="ru-RU" dirty="0">
                <a:latin typeface="Arial" panose="020B0604020202020204" pitchFamily="34" charset="0"/>
              </a:rPr>
              <a:t>Руку правую поднимем, а другую</a:t>
            </a:r>
          </a:p>
          <a:p>
            <a:r>
              <a:rPr lang="ru-RU" dirty="0">
                <a:latin typeface="Arial" panose="020B0604020202020204" pitchFamily="34" charset="0"/>
              </a:rPr>
              <a:t>вниз опустим.</a:t>
            </a:r>
          </a:p>
          <a:p>
            <a:r>
              <a:rPr lang="ru-RU" dirty="0">
                <a:latin typeface="Arial" panose="020B0604020202020204" pitchFamily="34" charset="0"/>
              </a:rPr>
              <a:t>Мы меняем их местами, плавно двигая руками</a:t>
            </a:r>
          </a:p>
          <a:p>
            <a:r>
              <a:rPr lang="ru-RU" dirty="0">
                <a:latin typeface="Arial" panose="020B0604020202020204" pitchFamily="34" charset="0"/>
              </a:rPr>
              <a:t>(</a:t>
            </a:r>
          </a:p>
          <a:p>
            <a:r>
              <a:rPr lang="ru-RU" dirty="0">
                <a:latin typeface="Arial" panose="020B0604020202020204" pitchFamily="34" charset="0"/>
              </a:rPr>
              <a:t>правая рука вверх, другая вниз, смена положения рук</a:t>
            </a:r>
          </a:p>
          <a:p>
            <a:r>
              <a:rPr lang="ru-RU" dirty="0">
                <a:latin typeface="Arial" panose="020B0604020202020204" pitchFamily="34" charset="0"/>
              </a:rPr>
              <a:t>).</a:t>
            </a:r>
          </a:p>
          <a:p>
            <a:r>
              <a:rPr lang="ru-RU" dirty="0">
                <a:latin typeface="Arial" panose="020B0604020202020204" pitchFamily="34" charset="0"/>
              </a:rPr>
              <a:t>А теперь давайте вместе, пошагаем все на </a:t>
            </a:r>
            <a:r>
              <a:rPr lang="ru-RU" dirty="0" smtClean="0">
                <a:latin typeface="Arial" panose="020B0604020202020204" pitchFamily="34" charset="0"/>
              </a:rPr>
              <a:t>месте 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(ходьба </a:t>
            </a:r>
            <a:r>
              <a:rPr lang="ru-RU" dirty="0">
                <a:latin typeface="Arial" panose="020B0604020202020204" pitchFamily="34" charset="0"/>
              </a:rPr>
              <a:t>на месте).</a:t>
            </a:r>
          </a:p>
          <a:p>
            <a:endParaRPr lang="ru-RU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60000"/>
                </a:solidFill>
              </a:rPr>
              <a:t>Начало или вступление.</a:t>
            </a:r>
            <a:br>
              <a:rPr lang="ru-RU" sz="6000" b="1" dirty="0" smtClean="0">
                <a:solidFill>
                  <a:srgbClr val="760000"/>
                </a:solidFill>
              </a:rPr>
            </a:br>
            <a:endParaRPr lang="ru-RU" sz="6000" dirty="0">
              <a:solidFill>
                <a:srgbClr val="76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3857620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760000"/>
                </a:solidFill>
              </a:rPr>
              <a:t>Что за картина перед нами?</a:t>
            </a:r>
            <a:endParaRPr lang="ru-RU" sz="4400" dirty="0">
              <a:solidFill>
                <a:srgbClr val="76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637" y="2977045"/>
            <a:ext cx="44291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      Перед нами к</a:t>
            </a:r>
            <a:r>
              <a:rPr lang="ru-RU" sz="4400" dirty="0" smtClean="0">
                <a:solidFill>
                  <a:srgbClr val="FF0000"/>
                </a:solidFill>
              </a:rPr>
              <a:t>а</a:t>
            </a:r>
            <a:r>
              <a:rPr lang="ru-RU" sz="4400" dirty="0" smtClean="0">
                <a:solidFill>
                  <a:srgbClr val="002060"/>
                </a:solidFill>
              </a:rPr>
              <a:t>ртина А. И. Лактионова «П</a:t>
            </a: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>
                <a:solidFill>
                  <a:srgbClr val="002060"/>
                </a:solidFill>
              </a:rPr>
              <a:t>сьмо с фронта».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6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422" y="908720"/>
            <a:ext cx="3925275" cy="576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35718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60000"/>
                </a:solidFill>
              </a:rPr>
              <a:t>Основная часть.</a:t>
            </a:r>
            <a:br>
              <a:rPr lang="ru-RU" sz="6000" b="1" dirty="0" smtClean="0">
                <a:solidFill>
                  <a:srgbClr val="760000"/>
                </a:solidFill>
              </a:rPr>
            </a:br>
            <a:endParaRPr lang="ru-RU" sz="6000" dirty="0">
              <a:solidFill>
                <a:srgbClr val="76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684503"/>
            <a:ext cx="5429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solidFill>
                  <a:srgbClr val="760000"/>
                </a:solidFill>
              </a:rPr>
              <a:t>Что мы видим на переднем плане картины?</a:t>
            </a:r>
            <a:endParaRPr lang="ru-RU" sz="3600" dirty="0">
              <a:solidFill>
                <a:srgbClr val="76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1718131"/>
            <a:ext cx="54292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      </a:t>
            </a:r>
            <a:r>
              <a:rPr lang="ru-RU" sz="3200" dirty="0" smtClean="0">
                <a:solidFill>
                  <a:srgbClr val="002060"/>
                </a:solidFill>
              </a:rPr>
              <a:t>На п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>
                <a:solidFill>
                  <a:srgbClr val="002060"/>
                </a:solidFill>
              </a:rPr>
              <a:t>реднем плане к</a:t>
            </a:r>
            <a:r>
              <a:rPr lang="ru-RU" sz="3200" dirty="0" smtClean="0">
                <a:solidFill>
                  <a:srgbClr val="FF0000"/>
                </a:solidFill>
              </a:rPr>
              <a:t>а</a:t>
            </a:r>
            <a:r>
              <a:rPr lang="ru-RU" sz="3200" dirty="0" smtClean="0">
                <a:solidFill>
                  <a:srgbClr val="002060"/>
                </a:solidFill>
              </a:rPr>
              <a:t>ртины мы вид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>
                <a:solidFill>
                  <a:srgbClr val="002060"/>
                </a:solidFill>
              </a:rPr>
              <a:t>м </a:t>
            </a:r>
            <a:r>
              <a:rPr lang="ru-RU" sz="3200" dirty="0" smtClean="0"/>
              <a:t>сцену </a:t>
            </a:r>
            <a:r>
              <a:rPr lang="ru-RU" sz="3200" dirty="0"/>
              <a:t>получения р</a:t>
            </a:r>
            <a:r>
              <a:rPr lang="ru-RU" sz="3200" dirty="0">
                <a:solidFill>
                  <a:srgbClr val="FF0000"/>
                </a:solidFill>
              </a:rPr>
              <a:t>о</a:t>
            </a:r>
            <a:r>
              <a:rPr lang="ru-RU" sz="3200" dirty="0"/>
              <a:t>дными п</a:t>
            </a:r>
            <a:r>
              <a:rPr lang="ru-RU" sz="3200" dirty="0">
                <a:solidFill>
                  <a:srgbClr val="FF0000"/>
                </a:solidFill>
              </a:rPr>
              <a:t>и</a:t>
            </a:r>
            <a:r>
              <a:rPr lang="ru-RU" sz="3200" dirty="0"/>
              <a:t>сьма от с</a:t>
            </a:r>
            <a:r>
              <a:rPr lang="ru-RU" sz="3200" dirty="0">
                <a:solidFill>
                  <a:srgbClr val="FF0000"/>
                </a:solidFill>
              </a:rPr>
              <a:t>о</a:t>
            </a:r>
            <a:r>
              <a:rPr lang="ru-RU" sz="3200" dirty="0"/>
              <a:t>лдата с фронта. </a:t>
            </a:r>
            <a:r>
              <a:rPr lang="ru-RU" sz="3200" dirty="0" smtClean="0"/>
              <a:t>Фр</a:t>
            </a:r>
            <a:r>
              <a:rPr lang="ru-RU" sz="3200" dirty="0" smtClean="0">
                <a:solidFill>
                  <a:srgbClr val="FF0000"/>
                </a:solidFill>
              </a:rPr>
              <a:t>о</a:t>
            </a:r>
            <a:r>
              <a:rPr lang="ru-RU" sz="3200" dirty="0" smtClean="0"/>
              <a:t>нтовик принёс </a:t>
            </a:r>
            <a:r>
              <a:rPr lang="ru-RU" sz="3200" dirty="0"/>
              <a:t>с</a:t>
            </a:r>
            <a:r>
              <a:rPr lang="ru-RU" sz="3200" dirty="0">
                <a:solidFill>
                  <a:srgbClr val="FF0000"/>
                </a:solidFill>
              </a:rPr>
              <a:t>е</a:t>
            </a:r>
            <a:r>
              <a:rPr lang="ru-RU" sz="3200" dirty="0"/>
              <a:t>мье письмо солдата. По всему видно, </a:t>
            </a:r>
            <a:r>
              <a:rPr lang="ru-RU" sz="3200" dirty="0">
                <a:solidFill>
                  <a:srgbClr val="FF0000"/>
                </a:solidFill>
              </a:rPr>
              <a:t>ч</a:t>
            </a:r>
            <a:r>
              <a:rPr lang="ru-RU" sz="3200" dirty="0"/>
              <a:t>то письмо </a:t>
            </a:r>
            <a:r>
              <a:rPr lang="ru-RU" sz="3200" dirty="0">
                <a:solidFill>
                  <a:srgbClr val="FF0000"/>
                </a:solidFill>
              </a:rPr>
              <a:t>о</a:t>
            </a:r>
            <a:r>
              <a:rPr lang="ru-RU" sz="3200" dirty="0"/>
              <a:t>казал</a:t>
            </a:r>
            <a:r>
              <a:rPr lang="ru-RU" sz="3200" dirty="0">
                <a:solidFill>
                  <a:srgbClr val="FF0000"/>
                </a:solidFill>
              </a:rPr>
              <a:t>о</a:t>
            </a:r>
            <a:r>
              <a:rPr lang="ru-RU" sz="3200" dirty="0"/>
              <a:t>сь д</a:t>
            </a:r>
            <a:r>
              <a:rPr lang="ru-RU" sz="3200" dirty="0">
                <a:solidFill>
                  <a:srgbClr val="FF0000"/>
                </a:solidFill>
              </a:rPr>
              <a:t>о</a:t>
            </a:r>
            <a:r>
              <a:rPr lang="ru-RU" sz="3200" dirty="0"/>
              <a:t>лгожданным</a:t>
            </a:r>
            <a:r>
              <a:rPr lang="ru-RU" sz="3600" dirty="0"/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6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4668"/>
            <a:ext cx="3250403" cy="476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07703" y="0"/>
            <a:ext cx="4286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760000"/>
                </a:solidFill>
              </a:rPr>
              <a:t>Что мы видим на заднем плане полотна?</a:t>
            </a:r>
            <a:endParaRPr lang="ru-RU" sz="3600" dirty="0">
              <a:solidFill>
                <a:srgbClr val="76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2818" y="1722683"/>
            <a:ext cx="47863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На п</a:t>
            </a:r>
            <a:r>
              <a:rPr lang="ru-RU" sz="2400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>
                <a:solidFill>
                  <a:srgbClr val="002060"/>
                </a:solidFill>
              </a:rPr>
              <a:t>л</a:t>
            </a:r>
            <a:r>
              <a:rPr lang="ru-RU" sz="2400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>
                <a:solidFill>
                  <a:srgbClr val="002060"/>
                </a:solidFill>
              </a:rPr>
              <a:t>тне в</a:t>
            </a:r>
            <a:r>
              <a:rPr lang="ru-RU" sz="2400" dirty="0" smtClean="0">
                <a:solidFill>
                  <a:srgbClr val="FF0000"/>
                </a:solidFill>
              </a:rPr>
              <a:t>и</a:t>
            </a:r>
            <a:r>
              <a:rPr lang="ru-RU" sz="2400" dirty="0" smtClean="0">
                <a:solidFill>
                  <a:srgbClr val="002060"/>
                </a:solidFill>
              </a:rPr>
              <a:t>днее</a:t>
            </a:r>
            <a:r>
              <a:rPr lang="ru-RU" sz="2400" dirty="0" smtClean="0">
                <a:solidFill>
                  <a:srgbClr val="FF0000"/>
                </a:solidFill>
              </a:rPr>
              <a:t>тся</a:t>
            </a:r>
            <a:r>
              <a:rPr lang="ru-RU" sz="2400" dirty="0" smtClean="0">
                <a:solidFill>
                  <a:srgbClr val="002060"/>
                </a:solidFill>
              </a:rPr>
              <a:t> н</a:t>
            </a:r>
            <a:r>
              <a:rPr lang="ru-RU" sz="2400" dirty="0" smtClean="0"/>
              <a:t>а заднем </a:t>
            </a:r>
            <a:r>
              <a:rPr lang="ru-RU" sz="2400" dirty="0"/>
              <a:t>плане </a:t>
            </a:r>
            <a:r>
              <a:rPr lang="ru-RU" sz="2400" dirty="0">
                <a:solidFill>
                  <a:srgbClr val="FF0000"/>
                </a:solidFill>
              </a:rPr>
              <a:t>о</a:t>
            </a:r>
            <a:r>
              <a:rPr lang="ru-RU" sz="2400" dirty="0"/>
              <a:t>свещенная со</a:t>
            </a:r>
            <a:r>
              <a:rPr lang="ru-RU" sz="2400" dirty="0">
                <a:solidFill>
                  <a:srgbClr val="FF0000"/>
                </a:solidFill>
              </a:rPr>
              <a:t>л</a:t>
            </a:r>
            <a:r>
              <a:rPr lang="ru-RU" sz="2400" dirty="0"/>
              <a:t>нцем г</a:t>
            </a:r>
            <a:r>
              <a:rPr lang="ru-RU" sz="2400" dirty="0">
                <a:solidFill>
                  <a:srgbClr val="FF0000"/>
                </a:solidFill>
              </a:rPr>
              <a:t>ород</a:t>
            </a:r>
            <a:r>
              <a:rPr lang="ru-RU" sz="2400" dirty="0"/>
              <a:t>ская ул</a:t>
            </a:r>
            <a:r>
              <a:rPr lang="ru-RU" sz="2400" dirty="0">
                <a:solidFill>
                  <a:srgbClr val="FF0000"/>
                </a:solidFill>
              </a:rPr>
              <a:t>и</a:t>
            </a:r>
            <a:r>
              <a:rPr lang="ru-RU" sz="2400" dirty="0"/>
              <a:t>ца. Там </a:t>
            </a:r>
            <a:r>
              <a:rPr lang="ru-RU" sz="2400" dirty="0" smtClean="0"/>
              <a:t>д</a:t>
            </a:r>
            <a:r>
              <a:rPr lang="ru-RU" sz="2400" dirty="0" smtClean="0">
                <a:solidFill>
                  <a:srgbClr val="FF0000"/>
                </a:solidFill>
              </a:rPr>
              <a:t>о</a:t>
            </a:r>
            <a:r>
              <a:rPr lang="ru-RU" sz="2400" dirty="0" smtClean="0"/>
              <a:t>ма</a:t>
            </a:r>
            <a:r>
              <a:rPr lang="ru-RU" sz="2400" dirty="0"/>
              <a:t>, дерев</a:t>
            </a:r>
            <a:r>
              <a:rPr lang="ru-RU" sz="2400" dirty="0">
                <a:solidFill>
                  <a:srgbClr val="FF0000"/>
                </a:solidFill>
              </a:rPr>
              <a:t>ь</a:t>
            </a:r>
            <a:r>
              <a:rPr lang="ru-RU" sz="2400" dirty="0"/>
              <a:t>я, и м</a:t>
            </a:r>
            <a:r>
              <a:rPr lang="ru-RU" sz="2400" dirty="0">
                <a:solidFill>
                  <a:srgbClr val="FF0000"/>
                </a:solidFill>
              </a:rPr>
              <a:t>оло</a:t>
            </a:r>
            <a:r>
              <a:rPr lang="ru-RU" sz="2400" dirty="0"/>
              <a:t>дая з</a:t>
            </a:r>
            <a:r>
              <a:rPr lang="ru-RU" sz="2400" dirty="0">
                <a:solidFill>
                  <a:srgbClr val="FF0000"/>
                </a:solidFill>
              </a:rPr>
              <a:t>е</a:t>
            </a:r>
            <a:r>
              <a:rPr lang="ru-RU" sz="2400" dirty="0"/>
              <a:t>леная тр</a:t>
            </a:r>
            <a:r>
              <a:rPr lang="ru-RU" sz="2400" dirty="0">
                <a:solidFill>
                  <a:srgbClr val="FF0000"/>
                </a:solidFill>
              </a:rPr>
              <a:t>а</a:t>
            </a:r>
            <a:r>
              <a:rPr lang="ru-RU" sz="2400" dirty="0"/>
              <a:t>ва. Где-то вдали идет человек. Возможно он спешит по своим делам, а </a:t>
            </a:r>
            <a:r>
              <a:rPr lang="ru-RU" sz="2400" dirty="0" smtClean="0"/>
              <a:t>может </a:t>
            </a:r>
            <a:r>
              <a:rPr lang="ru-RU" sz="2400" dirty="0"/>
              <a:t>направляется к </a:t>
            </a:r>
            <a:r>
              <a:rPr lang="ru-RU" sz="2400" dirty="0" smtClean="0"/>
              <a:t>солдату, </a:t>
            </a:r>
            <a:r>
              <a:rPr lang="ru-RU" sz="2400" dirty="0"/>
              <a:t>чтобы узнать последние новости </a:t>
            </a:r>
            <a:r>
              <a:rPr lang="ru-RU" sz="2400" dirty="0" smtClean="0"/>
              <a:t>с фронта.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8452"/>
            <a:ext cx="3816424" cy="56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6248" y="642918"/>
            <a:ext cx="48577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760000"/>
                </a:solidFill>
              </a:rPr>
              <a:t>Какое время года изобразил художник? </a:t>
            </a:r>
            <a:endParaRPr lang="ru-RU" sz="3600" dirty="0">
              <a:solidFill>
                <a:srgbClr val="76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6248" y="4000504"/>
            <a:ext cx="4857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Художник на к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>
                <a:solidFill>
                  <a:srgbClr val="002060"/>
                </a:solidFill>
              </a:rPr>
              <a:t>ртине из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>
                <a:solidFill>
                  <a:srgbClr val="002060"/>
                </a:solidFill>
              </a:rPr>
              <a:t>бразил лето.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7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8452"/>
            <a:ext cx="3816424" cy="56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9124" y="500042"/>
            <a:ext cx="45720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760000"/>
                </a:solidFill>
              </a:rPr>
              <a:t>Какие признаки радости показаны на картине?</a:t>
            </a:r>
            <a:endParaRPr lang="ru-RU" sz="3600" dirty="0">
              <a:solidFill>
                <a:srgbClr val="76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2254368"/>
            <a:ext cx="45720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В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rgbClr val="0070C0"/>
                </a:solidFill>
              </a:rPr>
              <a:t>кру</a:t>
            </a:r>
            <a:r>
              <a:rPr lang="ru-RU" sz="2400" b="1" dirty="0">
                <a:solidFill>
                  <a:srgbClr val="FF0000"/>
                </a:solidFill>
              </a:rPr>
              <a:t>г</a:t>
            </a:r>
            <a:r>
              <a:rPr lang="ru-RU" sz="2400" b="1" dirty="0">
                <a:solidFill>
                  <a:srgbClr val="0070C0"/>
                </a:solidFill>
              </a:rPr>
              <a:t> мальчика несколько слушателей: мама, с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rgbClr val="0070C0"/>
                </a:solidFill>
              </a:rPr>
              <a:t>седская дево</a:t>
            </a:r>
            <a:r>
              <a:rPr lang="ru-RU" sz="2400" b="1" dirty="0">
                <a:solidFill>
                  <a:srgbClr val="FF0000"/>
                </a:solidFill>
              </a:rPr>
              <a:t>чк</a:t>
            </a:r>
            <a:r>
              <a:rPr lang="ru-RU" sz="2400" b="1" dirty="0">
                <a:solidFill>
                  <a:srgbClr val="0070C0"/>
                </a:solidFill>
              </a:rPr>
              <a:t>а, молодая девушка и солдат. На их лицах улыбки. Все очень рады х</a:t>
            </a:r>
            <a:r>
              <a:rPr lang="ru-RU" sz="2400" b="1" dirty="0">
                <a:solidFill>
                  <a:srgbClr val="FF0000"/>
                </a:solidFill>
              </a:rPr>
              <a:t>ор</a:t>
            </a:r>
            <a:r>
              <a:rPr lang="ru-RU" sz="2400" b="1" dirty="0">
                <a:solidFill>
                  <a:srgbClr val="0070C0"/>
                </a:solidFill>
              </a:rPr>
              <a:t>ошим новостям с фронта. Они внимательно слушают мальчика и вспоминают ушедших на войну своих бли</a:t>
            </a:r>
            <a:r>
              <a:rPr lang="ru-RU" sz="2400" b="1" dirty="0">
                <a:solidFill>
                  <a:srgbClr val="FF0000"/>
                </a:solidFill>
              </a:rPr>
              <a:t>з</a:t>
            </a:r>
            <a:r>
              <a:rPr lang="ru-RU" sz="2400" b="1" dirty="0">
                <a:solidFill>
                  <a:srgbClr val="0070C0"/>
                </a:solidFill>
              </a:rPr>
              <a:t>ких людей. Всем хочется, чтобы п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rgbClr val="0070C0"/>
                </a:solidFill>
              </a:rPr>
              <a:t>скорее закончилась эта страшная в</a:t>
            </a:r>
            <a:r>
              <a:rPr lang="ru-RU" sz="2400" b="1" dirty="0">
                <a:solidFill>
                  <a:srgbClr val="FF0000"/>
                </a:solidFill>
              </a:rPr>
              <a:t>о</a:t>
            </a:r>
            <a:r>
              <a:rPr lang="ru-RU" sz="2400" b="1" dirty="0">
                <a:solidFill>
                  <a:srgbClr val="0070C0"/>
                </a:solidFill>
              </a:rPr>
              <a:t>йна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7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8452"/>
            <a:ext cx="3816424" cy="56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143000"/>
          </a:xfrm>
        </p:spPr>
        <p:txBody>
          <a:bodyPr>
            <a:noAutofit/>
          </a:bodyPr>
          <a:lstStyle/>
          <a:p>
            <a:r>
              <a:rPr lang="ru-RU" sz="5800" b="1" dirty="0" smtClean="0">
                <a:solidFill>
                  <a:srgbClr val="760000"/>
                </a:solidFill>
              </a:rPr>
              <a:t>Концовка или заключение.</a:t>
            </a:r>
            <a:br>
              <a:rPr lang="ru-RU" sz="5800" b="1" dirty="0" smtClean="0">
                <a:solidFill>
                  <a:srgbClr val="760000"/>
                </a:solidFill>
              </a:rPr>
            </a:br>
            <a:endParaRPr lang="ru-RU" sz="5800" dirty="0">
              <a:solidFill>
                <a:srgbClr val="76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857496"/>
            <a:ext cx="5357850" cy="369729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        Мне к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>
                <a:solidFill>
                  <a:srgbClr val="002060"/>
                </a:solidFill>
              </a:rPr>
              <a:t>ртина …… ,  п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>
                <a:solidFill>
                  <a:srgbClr val="002060"/>
                </a:solidFill>
              </a:rPr>
              <a:t>т</a:t>
            </a:r>
            <a:r>
              <a:rPr lang="ru-RU" sz="4000" dirty="0" smtClean="0">
                <a:solidFill>
                  <a:srgbClr val="FF0000"/>
                </a:solidFill>
              </a:rPr>
              <a:t>о</a:t>
            </a:r>
            <a:r>
              <a:rPr lang="ru-RU" sz="4000" dirty="0" smtClean="0">
                <a:solidFill>
                  <a:srgbClr val="002060"/>
                </a:solidFill>
              </a:rPr>
              <a:t>му </a:t>
            </a:r>
            <a:r>
              <a:rPr lang="ru-RU" sz="4000" dirty="0" smtClean="0">
                <a:solidFill>
                  <a:srgbClr val="FF0000"/>
                </a:solidFill>
              </a:rPr>
              <a:t>ч</a:t>
            </a:r>
            <a:r>
              <a:rPr lang="ru-RU" sz="4000" dirty="0" smtClean="0">
                <a:solidFill>
                  <a:srgbClr val="002060"/>
                </a:solidFill>
              </a:rPr>
              <a:t>то художник …… . Он вл</a:t>
            </a:r>
            <a:r>
              <a:rPr lang="ru-RU" sz="4000" dirty="0" smtClean="0">
                <a:solidFill>
                  <a:srgbClr val="FF0000"/>
                </a:solidFill>
              </a:rPr>
              <a:t>ожи</a:t>
            </a:r>
            <a:r>
              <a:rPr lang="ru-RU" sz="4000" dirty="0" smtClean="0">
                <a:solidFill>
                  <a:srgbClr val="002060"/>
                </a:solidFill>
              </a:rPr>
              <a:t>л в к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>
                <a:solidFill>
                  <a:srgbClr val="002060"/>
                </a:solidFill>
              </a:rPr>
              <a:t>ртину …… 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214422"/>
            <a:ext cx="47148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rgbClr val="760000"/>
                </a:solidFill>
              </a:rPr>
              <a:t>Отношение к картине.</a:t>
            </a:r>
            <a:endParaRPr lang="ru-RU" sz="3600" dirty="0">
              <a:solidFill>
                <a:srgbClr val="760000"/>
              </a:solidFill>
            </a:endParaRPr>
          </a:p>
        </p:txBody>
      </p:sp>
      <p:pic>
        <p:nvPicPr>
          <p:cNvPr id="7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50" y="1257398"/>
            <a:ext cx="3816424" cy="560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57166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600" b="1" dirty="0" smtClean="0">
                <a:solidFill>
                  <a:srgbClr val="002060"/>
                </a:solidFill>
              </a:rPr>
              <a:t>Сочинение по картине </a:t>
            </a:r>
          </a:p>
          <a:p>
            <a:pPr indent="457200" algn="ctr"/>
            <a:endParaRPr lang="ru-RU" sz="2600" b="1" dirty="0" smtClean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519213"/>
            <a:ext cx="8640960" cy="6338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Действие картины А. Лактионова «Письмо с фронта» происходит летним солнечным днём в небольшом городе. Через открытую входную дверь старого кирпичного дома видна улица. Вдали стоят двухэтажные дома, растут высокие деревья.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ярко-голубому небу плывут белые пушистые облака. На крыльце дома стоит табуретка. На ней сидит семилетний мальчик. Он читает вслух письмо своего отца. Отец мальчика ушёл на фронт ещё в самом начале Великой Отечественной войны. Вот уже несколько лет он отважно сражается с фашистскими захватчиками.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Каждое его письмо сын ждёт с большим нетерпением. Письма приходят. А это значит самое главное – отец жив. Вокруг мальчика несколько слушателей: мама, соседская девочка, молодая девушка и солдат. На их лицах улыбки. Все очень рады хорошим новостям с фронта. Они внимательно слушают мальчика и вспоминают ушедших на войну своих близких людей. Всем хочется, чтобы поскорее закончилась эта страшная война.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575757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392488" cy="6445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49340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286908" cy="1143000"/>
          </a:xfrm>
        </p:spPr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002060"/>
                </a:solidFill>
                <a:latin typeface="Monotype Corsiva" pitchFamily="66" charset="0"/>
              </a:rPr>
              <a:t>Сочинение по картине </a:t>
            </a:r>
            <a:br>
              <a:rPr lang="ru-RU" sz="5400" i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400" i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5400" i="1" dirty="0" smtClean="0"/>
              <a:t>«</a:t>
            </a:r>
            <a:r>
              <a:rPr lang="ru-RU" sz="5400" i="1" dirty="0"/>
              <a:t>Письмо с фронта» </a:t>
            </a:r>
            <a:br>
              <a:rPr lang="ru-RU" sz="5400" i="1" dirty="0"/>
            </a:br>
            <a:r>
              <a:rPr lang="ru-RU" sz="5400" i="1" dirty="0" smtClean="0"/>
              <a:t>А.И. Лактионова</a:t>
            </a:r>
            <a:endParaRPr lang="ru-RU" sz="5400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2" descr="Лактионов - Письмо с фрон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08920"/>
            <a:ext cx="2448272" cy="3592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&quot;фотографии бойцов письмо домой вов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265243" cy="542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548680"/>
            <a:ext cx="3518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Письмо солдата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7304"/>
            <a:ext cx="5256584" cy="393983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050" y="3356991"/>
            <a:ext cx="4828415" cy="34907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1664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&quot;фотографии бойцов письмо домой вов&quot;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42"/>
          <a:stretch/>
        </p:blipFill>
        <p:spPr bwMode="auto">
          <a:xfrm>
            <a:off x="899592" y="988378"/>
            <a:ext cx="6192688" cy="573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5415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Минутка отдыха</a:t>
            </a:r>
            <a:endParaRPr lang="ru-RU" sz="4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03848" y="476672"/>
            <a:ext cx="35849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Письмо из дома.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Картинки по запросу &quot;фотографии бойцов письмо домой вов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3004"/>
            <a:ext cx="7614258" cy="489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3042" y="214290"/>
            <a:ext cx="5244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0000"/>
                </a:solidFill>
                <a:cs typeface="Arial" panose="020B0604020202020204" pitchFamily="34" charset="0"/>
              </a:rPr>
              <a:t>Александр Иванович Лактионов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1628800"/>
            <a:ext cx="58289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          Александр </a:t>
            </a:r>
            <a:r>
              <a:rPr lang="ru-RU" altLang="ru-RU" sz="2000" b="1" dirty="0">
                <a:solidFill>
                  <a:srgbClr val="000000"/>
                </a:solidFill>
                <a:cs typeface="Arial" panose="020B0604020202020204" pitchFamily="34" charset="0"/>
              </a:rPr>
              <a:t>Иванович Лактионов, сын кузнеца и прачки, родился в 1910 году в городе Ростове-на-Дону. С раннего детства мальчик отличался феноменальной собранностью и трудолюбием. Отец заметил талант сына к рисованию, и в надежде, что Саша уйдет от трудной рабоче-крестьянской судьбы, стал всячески поощрять его.</a:t>
            </a:r>
            <a:endParaRPr lang="ru-RU" altLang="ru-RU" sz="2000" b="1" dirty="0">
              <a:cs typeface="Arial" panose="020B0604020202020204" pitchFamily="34" charset="0"/>
            </a:endParaRPr>
          </a:p>
          <a:p>
            <a:pPr lvl="0"/>
            <a:r>
              <a:rPr lang="ru-RU" altLang="ru-RU" sz="2000" b="1" dirty="0">
                <a:solidFill>
                  <a:srgbClr val="000000"/>
                </a:solidFill>
                <a:cs typeface="Arial" panose="020B0604020202020204" pitchFamily="34" charset="0"/>
                <a:hlinkClick r:id="rId2"/>
              </a:rPr>
              <a:t>  </a:t>
            </a:r>
            <a:r>
              <a:rPr lang="ru-RU" sz="2000" b="1" dirty="0">
                <a:cs typeface="Arial" panose="020B0604020202020204" pitchFamily="34" charset="0"/>
              </a:rPr>
              <a:t>Лактионов блестяще закончил ростовскую художественную школу и поступил в художественную академию в Ленинграде. Его взяли, только взглянув на работы. Поскольку он и здесь был одним из лучших студентов, Лактионов стал одним из любимых учеников Исаака Бродского. </a:t>
            </a:r>
            <a:r>
              <a:rPr lang="ru-RU" altLang="ru-RU" sz="2000" b="1" dirty="0">
                <a:solidFill>
                  <a:srgbClr val="000000"/>
                </a:solidFill>
                <a:cs typeface="Arial" panose="020B0604020202020204" pitchFamily="34" charset="0"/>
              </a:rPr>
              <a:t>                                           </a:t>
            </a:r>
            <a:r>
              <a:rPr lang="ru-RU" altLang="ru-RU" sz="2000" dirty="0">
                <a:solidFill>
                  <a:srgbClr val="000000"/>
                </a:solidFill>
                <a:latin typeface="Roboto"/>
              </a:rPr>
              <a:t>                      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5" name="Picture 2" descr="Описание картины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34" y="1844824"/>
            <a:ext cx="2596133" cy="366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В тексте должно быть 3 части.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8001056" cy="3043246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5200" b="1" dirty="0" smtClean="0">
                <a:solidFill>
                  <a:srgbClr val="0070C0"/>
                </a:solidFill>
              </a:rPr>
              <a:t>Начало или вступление     (какая картина перед нами).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5200" b="1" dirty="0" smtClean="0">
                <a:solidFill>
                  <a:srgbClr val="0070C0"/>
                </a:solidFill>
              </a:rPr>
              <a:t>Основная часть (описание картины). </a:t>
            </a:r>
          </a:p>
          <a:p>
            <a:pPr marL="514350" indent="-514350">
              <a:buFont typeface="+mj-lt"/>
              <a:buAutoNum type="arabicPeriod"/>
            </a:pPr>
            <a:endParaRPr lang="ru-RU" sz="5200" b="1" dirty="0" smtClean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5200" b="1" dirty="0" smtClean="0">
                <a:solidFill>
                  <a:srgbClr val="0070C0"/>
                </a:solidFill>
              </a:rPr>
              <a:t>Концовка или заключение (отношение к картине).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479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Monotype Corsiva</vt:lpstr>
      <vt:lpstr>Roboto</vt:lpstr>
      <vt:lpstr>Tahoma</vt:lpstr>
      <vt:lpstr>Times New Roman</vt:lpstr>
      <vt:lpstr>Тема Office</vt:lpstr>
      <vt:lpstr>Урок развития речи  по русскому языку  во 2 классе</vt:lpstr>
      <vt:lpstr>Презентация PowerPoint</vt:lpstr>
      <vt:lpstr>Сочинение по картине   «Письмо с фронта»  А.И. Лактионова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тексте должно быть 3 части. </vt:lpstr>
      <vt:lpstr>Физкультминутка. </vt:lpstr>
      <vt:lpstr>Начало или вступление. </vt:lpstr>
      <vt:lpstr>Основная часть. </vt:lpstr>
      <vt:lpstr>Презентация PowerPoint</vt:lpstr>
      <vt:lpstr>Презентация PowerPoint</vt:lpstr>
      <vt:lpstr>Презентация PowerPoint</vt:lpstr>
      <vt:lpstr>Концовка или заключение.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 по русскому языку  во 2 классе</dc:title>
  <dc:creator>Gppl</dc:creator>
  <cp:lastModifiedBy>JANNA GENADEVNA</cp:lastModifiedBy>
  <cp:revision>44</cp:revision>
  <dcterms:created xsi:type="dcterms:W3CDTF">2017-03-19T16:56:58Z</dcterms:created>
  <dcterms:modified xsi:type="dcterms:W3CDTF">2020-11-29T11:39:44Z</dcterms:modified>
</cp:coreProperties>
</file>