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handoutMasterIdLst>
    <p:handoutMasterId r:id="rId15"/>
  </p:handoutMasterIdLst>
  <p:sldIdLst>
    <p:sldId id="256" r:id="rId2"/>
    <p:sldId id="257" r:id="rId3"/>
    <p:sldId id="264" r:id="rId4"/>
    <p:sldId id="265" r:id="rId5"/>
    <p:sldId id="259" r:id="rId6"/>
    <p:sldId id="260" r:id="rId7"/>
    <p:sldId id="273" r:id="rId8"/>
    <p:sldId id="267" r:id="rId9"/>
    <p:sldId id="268" r:id="rId10"/>
    <p:sldId id="269" r:id="rId11"/>
    <p:sldId id="272" r:id="rId12"/>
    <p:sldId id="270" r:id="rId13"/>
  </p:sldIdLst>
  <p:sldSz cx="9144000" cy="6858000" type="screen4x3"/>
  <p:notesSz cx="10017125" cy="68865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1908" y="-102"/>
      </p:cViewPr>
      <p:guideLst>
        <p:guide orient="horz" pos="2169"/>
        <p:guide pos="315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40754" cy="344329"/>
          </a:xfrm>
          <a:prstGeom prst="rect">
            <a:avLst/>
          </a:prstGeom>
        </p:spPr>
        <p:txBody>
          <a:bodyPr vert="horz" lIns="96588" tIns="48294" rIns="96588" bIns="48294" rtlCol="0"/>
          <a:lstStyle>
            <a:lvl1pPr algn="l">
              <a:defRPr sz="1300"/>
            </a:lvl1pPr>
          </a:lstStyle>
          <a:p>
            <a:endParaRPr lang="ru-RU"/>
          </a:p>
        </p:txBody>
      </p:sp>
      <p:sp>
        <p:nvSpPr>
          <p:cNvPr id="3" name="Дата 2"/>
          <p:cNvSpPr>
            <a:spLocks noGrp="1"/>
          </p:cNvSpPr>
          <p:nvPr>
            <p:ph type="dt" sz="quarter" idx="1"/>
          </p:nvPr>
        </p:nvSpPr>
        <p:spPr>
          <a:xfrm>
            <a:off x="5674053" y="0"/>
            <a:ext cx="4340754" cy="344329"/>
          </a:xfrm>
          <a:prstGeom prst="rect">
            <a:avLst/>
          </a:prstGeom>
        </p:spPr>
        <p:txBody>
          <a:bodyPr vert="horz" lIns="96588" tIns="48294" rIns="96588" bIns="48294" rtlCol="0"/>
          <a:lstStyle>
            <a:lvl1pPr algn="r">
              <a:defRPr sz="1300"/>
            </a:lvl1pPr>
          </a:lstStyle>
          <a:p>
            <a:fld id="{CBE1C336-1CDC-40F7-A91C-B3D180F8A2B9}" type="datetimeFigureOut">
              <a:rPr lang="ru-RU" smtClean="0"/>
              <a:pPr/>
              <a:t>29.11.2020</a:t>
            </a:fld>
            <a:endParaRPr lang="ru-RU"/>
          </a:p>
        </p:txBody>
      </p:sp>
      <p:sp>
        <p:nvSpPr>
          <p:cNvPr id="4" name="Нижний колонтитул 3"/>
          <p:cNvSpPr>
            <a:spLocks noGrp="1"/>
          </p:cNvSpPr>
          <p:nvPr>
            <p:ph type="ftr" sz="quarter" idx="2"/>
          </p:nvPr>
        </p:nvSpPr>
        <p:spPr>
          <a:xfrm>
            <a:off x="0" y="6541051"/>
            <a:ext cx="4340754" cy="344329"/>
          </a:xfrm>
          <a:prstGeom prst="rect">
            <a:avLst/>
          </a:prstGeom>
        </p:spPr>
        <p:txBody>
          <a:bodyPr vert="horz" lIns="96588" tIns="48294" rIns="96588" bIns="48294" rtlCol="0" anchor="b"/>
          <a:lstStyle>
            <a:lvl1pPr algn="l">
              <a:defRPr sz="1300"/>
            </a:lvl1pPr>
          </a:lstStyle>
          <a:p>
            <a:endParaRPr lang="ru-RU"/>
          </a:p>
        </p:txBody>
      </p:sp>
      <p:sp>
        <p:nvSpPr>
          <p:cNvPr id="5" name="Номер слайда 4"/>
          <p:cNvSpPr>
            <a:spLocks noGrp="1"/>
          </p:cNvSpPr>
          <p:nvPr>
            <p:ph type="sldNum" sz="quarter" idx="3"/>
          </p:nvPr>
        </p:nvSpPr>
        <p:spPr>
          <a:xfrm>
            <a:off x="5674053" y="6541051"/>
            <a:ext cx="4340754" cy="344329"/>
          </a:xfrm>
          <a:prstGeom prst="rect">
            <a:avLst/>
          </a:prstGeom>
        </p:spPr>
        <p:txBody>
          <a:bodyPr vert="horz" lIns="96588" tIns="48294" rIns="96588" bIns="48294" rtlCol="0" anchor="b"/>
          <a:lstStyle>
            <a:lvl1pPr algn="r">
              <a:defRPr sz="1300"/>
            </a:lvl1pPr>
          </a:lstStyle>
          <a:p>
            <a:fld id="{83877B0B-715E-4F28-B063-56F099C64176}"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40754" cy="344329"/>
          </a:xfrm>
          <a:prstGeom prst="rect">
            <a:avLst/>
          </a:prstGeom>
        </p:spPr>
        <p:txBody>
          <a:bodyPr vert="horz" lIns="96588" tIns="48294" rIns="96588" bIns="48294" rtlCol="0"/>
          <a:lstStyle>
            <a:lvl1pPr algn="l">
              <a:defRPr sz="1300"/>
            </a:lvl1pPr>
          </a:lstStyle>
          <a:p>
            <a:endParaRPr lang="ru-RU"/>
          </a:p>
        </p:txBody>
      </p:sp>
      <p:sp>
        <p:nvSpPr>
          <p:cNvPr id="3" name="Дата 2"/>
          <p:cNvSpPr>
            <a:spLocks noGrp="1"/>
          </p:cNvSpPr>
          <p:nvPr>
            <p:ph type="dt" idx="1"/>
          </p:nvPr>
        </p:nvSpPr>
        <p:spPr>
          <a:xfrm>
            <a:off x="5674632" y="0"/>
            <a:ext cx="4340754" cy="344329"/>
          </a:xfrm>
          <a:prstGeom prst="rect">
            <a:avLst/>
          </a:prstGeom>
        </p:spPr>
        <p:txBody>
          <a:bodyPr vert="horz" lIns="96588" tIns="48294" rIns="96588" bIns="48294" rtlCol="0"/>
          <a:lstStyle>
            <a:lvl1pPr algn="r">
              <a:defRPr sz="1300"/>
            </a:lvl1pPr>
          </a:lstStyle>
          <a:p>
            <a:fld id="{CD9D8B54-0E2D-453A-A188-6F91956FBE4B}" type="datetimeFigureOut">
              <a:rPr lang="ru-RU" smtClean="0"/>
              <a:pPr/>
              <a:t>29.11.2020</a:t>
            </a:fld>
            <a:endParaRPr lang="ru-RU"/>
          </a:p>
        </p:txBody>
      </p:sp>
      <p:sp>
        <p:nvSpPr>
          <p:cNvPr id="4" name="Образ слайда 3"/>
          <p:cNvSpPr>
            <a:spLocks noGrp="1" noRot="1" noChangeAspect="1"/>
          </p:cNvSpPr>
          <p:nvPr>
            <p:ph type="sldImg" idx="2"/>
          </p:nvPr>
        </p:nvSpPr>
        <p:spPr>
          <a:xfrm>
            <a:off x="3286125" y="515938"/>
            <a:ext cx="3444875" cy="2582862"/>
          </a:xfrm>
          <a:prstGeom prst="rect">
            <a:avLst/>
          </a:prstGeom>
          <a:noFill/>
          <a:ln w="12700">
            <a:solidFill>
              <a:prstClr val="black"/>
            </a:solidFill>
          </a:ln>
        </p:spPr>
        <p:txBody>
          <a:bodyPr vert="horz" lIns="96588" tIns="48294" rIns="96588" bIns="48294" rtlCol="0" anchor="ctr"/>
          <a:lstStyle/>
          <a:p>
            <a:endParaRPr lang="ru-RU"/>
          </a:p>
        </p:txBody>
      </p:sp>
      <p:sp>
        <p:nvSpPr>
          <p:cNvPr id="5" name="Заметки 4"/>
          <p:cNvSpPr>
            <a:spLocks noGrp="1"/>
          </p:cNvSpPr>
          <p:nvPr>
            <p:ph type="body" sz="quarter" idx="3"/>
          </p:nvPr>
        </p:nvSpPr>
        <p:spPr>
          <a:xfrm>
            <a:off x="1001713" y="3271123"/>
            <a:ext cx="8013700" cy="3098959"/>
          </a:xfrm>
          <a:prstGeom prst="rect">
            <a:avLst/>
          </a:prstGeom>
        </p:spPr>
        <p:txBody>
          <a:bodyPr vert="horz" lIns="96588" tIns="48294" rIns="96588" bIns="48294"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6540653"/>
            <a:ext cx="4340754" cy="344329"/>
          </a:xfrm>
          <a:prstGeom prst="rect">
            <a:avLst/>
          </a:prstGeom>
        </p:spPr>
        <p:txBody>
          <a:bodyPr vert="horz" lIns="96588" tIns="48294" rIns="96588" bIns="48294" rtlCol="0" anchor="b"/>
          <a:lstStyle>
            <a:lvl1pPr algn="l">
              <a:defRPr sz="1300"/>
            </a:lvl1pPr>
          </a:lstStyle>
          <a:p>
            <a:endParaRPr lang="ru-RU"/>
          </a:p>
        </p:txBody>
      </p:sp>
      <p:sp>
        <p:nvSpPr>
          <p:cNvPr id="7" name="Номер слайда 6"/>
          <p:cNvSpPr>
            <a:spLocks noGrp="1"/>
          </p:cNvSpPr>
          <p:nvPr>
            <p:ph type="sldNum" sz="quarter" idx="5"/>
          </p:nvPr>
        </p:nvSpPr>
        <p:spPr>
          <a:xfrm>
            <a:off x="5674632" y="6540653"/>
            <a:ext cx="4340754" cy="344329"/>
          </a:xfrm>
          <a:prstGeom prst="rect">
            <a:avLst/>
          </a:prstGeom>
        </p:spPr>
        <p:txBody>
          <a:bodyPr vert="horz" lIns="96588" tIns="48294" rIns="96588" bIns="48294" rtlCol="0" anchor="b"/>
          <a:lstStyle>
            <a:lvl1pPr algn="r">
              <a:defRPr sz="1300"/>
            </a:lvl1pPr>
          </a:lstStyle>
          <a:p>
            <a:fld id="{6B327EC2-4783-46C0-8C58-1D68B6F40DE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B327EC2-4783-46C0-8C58-1D68B6F40DE3}"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B327EC2-4783-46C0-8C58-1D68B6F40DE3}"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8F886E8F-3B28-4D24-8EFC-FACDB0AF3615}" type="datetimeFigureOut">
              <a:rPr lang="ru-RU" smtClean="0"/>
              <a:pPr/>
              <a:t>29.11.2020</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FBC05ECE-E71E-4991-9C81-31DF8A78FF3C}"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BC05ECE-E71E-4991-9C81-31DF8A78FF3C}"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BC05ECE-E71E-4991-9C81-31DF8A78FF3C}"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BC05ECE-E71E-4991-9C81-31DF8A78FF3C}"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BC05ECE-E71E-4991-9C81-31DF8A78FF3C}"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BC05ECE-E71E-4991-9C81-31DF8A78FF3C}"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BC05ECE-E71E-4991-9C81-31DF8A78FF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BC05ECE-E71E-4991-9C81-31DF8A78FF3C}"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8F886E8F-3B28-4D24-8EFC-FACDB0AF3615}" type="datetimeFigureOut">
              <a:rPr lang="ru-RU" smtClean="0"/>
              <a:pPr/>
              <a:t>29.11.2020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BC05ECE-E71E-4991-9C81-31DF8A78FF3C}"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8F886E8F-3B28-4D24-8EFC-FACDB0AF3615}" type="datetimeFigureOut">
              <a:rPr lang="ru-RU" smtClean="0"/>
              <a:pPr/>
              <a:t>29.11.2020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BC05ECE-E71E-4991-9C81-31DF8A78FF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8F886E8F-3B28-4D24-8EFC-FACDB0AF3615}" type="datetimeFigureOut">
              <a:rPr lang="ru-RU" smtClean="0"/>
              <a:pPr/>
              <a:t>29.11.2020</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FBC05ECE-E71E-4991-9C81-31DF8A78FF3C}"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F886E8F-3B28-4D24-8EFC-FACDB0AF3615}" type="datetimeFigureOut">
              <a:rPr lang="ru-RU" smtClean="0"/>
              <a:pPr/>
              <a:t>29.11.2020</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BC05ECE-E71E-4991-9C81-31DF8A78FF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214290"/>
            <a:ext cx="7772400" cy="1829761"/>
          </a:xfrm>
        </p:spPr>
        <p:txBody>
          <a:bodyPr>
            <a:normAutofit fontScale="90000"/>
          </a:bodyPr>
          <a:lstStyle/>
          <a:p>
            <a:r>
              <a:rPr lang="ru-RU" dirty="0" smtClean="0"/>
              <a:t>Тема урока:</a:t>
            </a:r>
            <a:br>
              <a:rPr lang="ru-RU" dirty="0" smtClean="0"/>
            </a:br>
            <a:r>
              <a:rPr lang="ru-RU" dirty="0" smtClean="0"/>
              <a:t>«Волейбол, </a:t>
            </a:r>
            <a:r>
              <a:rPr lang="ru-RU" smtClean="0"/>
              <a:t>подача мяча</a:t>
            </a:r>
            <a:r>
              <a:rPr lang="ru-RU" dirty="0" smtClean="0"/>
              <a:t>»</a:t>
            </a:r>
            <a:endParaRPr lang="ru-RU" dirty="0"/>
          </a:p>
        </p:txBody>
      </p:sp>
      <p:sp>
        <p:nvSpPr>
          <p:cNvPr id="3" name="Подзаголовок 2"/>
          <p:cNvSpPr>
            <a:spLocks noGrp="1"/>
          </p:cNvSpPr>
          <p:nvPr>
            <p:ph type="subTitle" idx="1"/>
          </p:nvPr>
        </p:nvSpPr>
        <p:spPr>
          <a:xfrm>
            <a:off x="285720" y="2071678"/>
            <a:ext cx="8501122" cy="4000528"/>
          </a:xfrm>
        </p:spPr>
        <p:txBody>
          <a:bodyPr>
            <a:normAutofit fontScale="70000" lnSpcReduction="20000"/>
          </a:bodyPr>
          <a:lstStyle/>
          <a:p>
            <a:pPr algn="l"/>
            <a:r>
              <a:rPr lang="ru-RU" b="1" i="1" u="sng" dirty="0" smtClean="0">
                <a:latin typeface="Arial" pitchFamily="34" charset="0"/>
                <a:cs typeface="Arial" pitchFamily="34" charset="0"/>
              </a:rPr>
              <a:t>Цель:</a:t>
            </a:r>
          </a:p>
          <a:p>
            <a:pPr algn="l"/>
            <a:r>
              <a:rPr lang="ru-RU" dirty="0" smtClean="0">
                <a:latin typeface="Arial" pitchFamily="34" charset="0"/>
                <a:cs typeface="Arial" pitchFamily="34" charset="0"/>
              </a:rPr>
              <a:t> Способствовать закреплению двигательных навыков в волейболе.</a:t>
            </a:r>
          </a:p>
          <a:p>
            <a:pPr algn="l"/>
            <a:r>
              <a:rPr lang="ru-RU" dirty="0" smtClean="0">
                <a:latin typeface="Arial" pitchFamily="34" charset="0"/>
                <a:cs typeface="Arial" pitchFamily="34" charset="0"/>
              </a:rPr>
              <a:t/>
            </a:r>
            <a:br>
              <a:rPr lang="ru-RU" dirty="0" smtClean="0">
                <a:latin typeface="Arial" pitchFamily="34" charset="0"/>
                <a:cs typeface="Arial" pitchFamily="34" charset="0"/>
              </a:rPr>
            </a:br>
            <a:r>
              <a:rPr lang="ru-RU" dirty="0" smtClean="0">
                <a:latin typeface="Arial" pitchFamily="34" charset="0"/>
                <a:cs typeface="Arial" pitchFamily="34" charset="0"/>
              </a:rPr>
              <a:t>1.  Обучение технике верхней и нижней прямой подачи.</a:t>
            </a:r>
          </a:p>
          <a:p>
            <a:pPr algn="l"/>
            <a:r>
              <a:rPr lang="ru-RU" dirty="0" smtClean="0">
                <a:latin typeface="Arial" pitchFamily="34" charset="0"/>
                <a:cs typeface="Arial" pitchFamily="34" charset="0"/>
              </a:rPr>
              <a:t>2.  Совершенствовать технику нижней, верхней подачи.</a:t>
            </a:r>
          </a:p>
          <a:p>
            <a:pPr algn="l"/>
            <a:r>
              <a:rPr lang="ru-RU" dirty="0" smtClean="0">
                <a:latin typeface="Arial" pitchFamily="34" charset="0"/>
                <a:cs typeface="Arial" pitchFamily="34" charset="0"/>
              </a:rPr>
              <a:t>3.  Совершенствовать умение работать в парах.</a:t>
            </a:r>
          </a:p>
          <a:p>
            <a:pPr algn="l"/>
            <a:r>
              <a:rPr lang="ru-RU" dirty="0" smtClean="0">
                <a:latin typeface="Arial" pitchFamily="34" charset="0"/>
                <a:cs typeface="Arial" pitchFamily="34" charset="0"/>
              </a:rPr>
              <a:t>4.  Развивать быстроту реакции, ориентировку, быстроту перемещения, прыгучесть, силу.</a:t>
            </a:r>
          </a:p>
          <a:p>
            <a:pPr algn="l"/>
            <a:r>
              <a:rPr lang="ru-RU" dirty="0" smtClean="0">
                <a:latin typeface="Arial" pitchFamily="34" charset="0"/>
                <a:cs typeface="Arial" pitchFamily="34" charset="0"/>
              </a:rPr>
              <a:t>5.  Воспитывать чувство коллективизма.</a:t>
            </a:r>
          </a:p>
          <a:p>
            <a:pPr algn="l"/>
            <a:endParaRPr lang="ru-RU" dirty="0" smtClean="0">
              <a:latin typeface="Arial" pitchFamily="34" charset="0"/>
              <a:cs typeface="Arial" pitchFamily="34" charset="0"/>
            </a:endParaRPr>
          </a:p>
          <a:p>
            <a:pPr algn="l"/>
            <a:endParaRPr lang="ru-RU" dirty="0" smtClean="0">
              <a:latin typeface="Arial" pitchFamily="34" charset="0"/>
              <a:cs typeface="Arial" pitchFamily="34" charset="0"/>
            </a:endParaRPr>
          </a:p>
          <a:p>
            <a:pPr algn="l"/>
            <a:endParaRPr lang="ru-RU" dirty="0" smtClean="0">
              <a:latin typeface="Arial" pitchFamily="34" charset="0"/>
              <a:cs typeface="Arial" pitchFamily="34" charset="0"/>
            </a:endParaRPr>
          </a:p>
          <a:p>
            <a:pPr algn="l"/>
            <a:endParaRPr lang="ru-RU" dirty="0" smtClean="0">
              <a:latin typeface="Arial" pitchFamily="34" charset="0"/>
              <a:cs typeface="Arial" pitchFamily="34" charset="0"/>
            </a:endParaRPr>
          </a:p>
          <a:p>
            <a:pPr algn="l"/>
            <a:r>
              <a:rPr lang="ru-RU" b="1" u="sng" dirty="0" smtClean="0">
                <a:solidFill>
                  <a:schemeClr val="bg1"/>
                </a:solidFill>
                <a:latin typeface="Arial" pitchFamily="34" charset="0"/>
                <a:cs typeface="Arial" pitchFamily="34" charset="0"/>
              </a:rPr>
              <a:t>Преподаватель</a:t>
            </a:r>
            <a:r>
              <a:rPr lang="ru-RU" dirty="0" smtClean="0">
                <a:solidFill>
                  <a:schemeClr val="bg1"/>
                </a:solidFill>
                <a:latin typeface="Arial" pitchFamily="34" charset="0"/>
                <a:cs typeface="Arial" pitchFamily="34" charset="0"/>
              </a:rPr>
              <a:t>: Фот Станислав Алексеевич</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481776" cy="457200"/>
          </a:xfrm>
        </p:spPr>
        <p:txBody>
          <a:bodyPr/>
          <a:lstStyle/>
          <a:p>
            <a:r>
              <a:rPr lang="ru-RU" sz="2800" dirty="0" smtClean="0"/>
              <a:t>Подача с вращением</a:t>
            </a:r>
            <a:endParaRPr lang="ru-RU" dirty="0"/>
          </a:p>
        </p:txBody>
      </p:sp>
      <p:sp>
        <p:nvSpPr>
          <p:cNvPr id="6" name="Стрелка вправо с вырезом 5">
            <a:hlinkClick r:id="rId2"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7" name="Текст 6"/>
          <p:cNvSpPr>
            <a:spLocks noGrp="1"/>
          </p:cNvSpPr>
          <p:nvPr>
            <p:ph type="body" idx="2"/>
          </p:nvPr>
        </p:nvSpPr>
        <p:spPr>
          <a:xfrm>
            <a:off x="285720" y="571480"/>
            <a:ext cx="8501122" cy="5357850"/>
          </a:xfrm>
        </p:spPr>
        <p:txBody>
          <a:bodyPr>
            <a:noAutofit/>
          </a:bodyPr>
          <a:lstStyle/>
          <a:p>
            <a:pPr algn="l"/>
            <a:r>
              <a:rPr lang="ru-RU" sz="1400" b="1" dirty="0" smtClean="0">
                <a:latin typeface="Arial" pitchFamily="34" charset="0"/>
                <a:cs typeface="Arial" pitchFamily="34" charset="0"/>
              </a:rPr>
              <a:t>Особенности:</a:t>
            </a:r>
            <a:endParaRPr lang="ru-RU" sz="1400" dirty="0" smtClean="0">
              <a:latin typeface="Arial" pitchFamily="34" charset="0"/>
              <a:cs typeface="Arial" pitchFamily="34" charset="0"/>
            </a:endParaRPr>
          </a:p>
          <a:p>
            <a:pPr algn="l"/>
            <a:r>
              <a:rPr lang="ru-RU" sz="1400" dirty="0" smtClean="0">
                <a:latin typeface="Arial" pitchFamily="34" charset="0"/>
                <a:cs typeface="Arial" pitchFamily="34" charset="0"/>
              </a:rPr>
              <a:t>активная рука должна двигаться очень быстро. Чем быстрее это движение, тем глубже подающий сможет послать мяч и тем более резким будет его неожиданное падение на территорию соперника. Одновременно с этим если рука будет двигаться медленнее, то и дуга полёта мяча станет выше, снизится скорость его полёта, а значит, соперник успеет подготовиться к приёму;</a:t>
            </a:r>
          </a:p>
          <a:p>
            <a:pPr algn="l"/>
            <a:r>
              <a:rPr lang="ru-RU" sz="1400" dirty="0" smtClean="0">
                <a:latin typeface="Arial" pitchFamily="34" charset="0"/>
                <a:cs typeface="Arial" pitchFamily="34" charset="0"/>
              </a:rPr>
              <a:t>мяч должен быть подброшен довольно высоко. Подающий игрок должен подбросить мяч вверх слегка от себя и ударить только в тот момент, когда он окажется на одной линии с плечом активной руки. </a:t>
            </a:r>
          </a:p>
          <a:p>
            <a:pPr algn="l"/>
            <a:r>
              <a:rPr lang="ru-RU" sz="1400" dirty="0" smtClean="0">
                <a:latin typeface="Arial" pitchFamily="34" charset="0"/>
                <a:cs typeface="Arial" pitchFamily="34" charset="0"/>
              </a:rPr>
              <a:t>во время этой подачи используются мышцы верхней части тела, а значит и тренировки должны быть направлены на развитие нужных групп мышц. Если подающий любит использовать ноги, то такую подачу лучше всего ему использовать не очень часто.</a:t>
            </a:r>
          </a:p>
          <a:p>
            <a:pPr algn="l"/>
            <a:r>
              <a:rPr lang="ru-RU" sz="1400" b="1" dirty="0" smtClean="0">
                <a:latin typeface="Arial" pitchFamily="34" charset="0"/>
                <a:cs typeface="Arial" pitchFamily="34" charset="0"/>
              </a:rPr>
              <a:t>Плюсы:</a:t>
            </a:r>
            <a:endParaRPr lang="ru-RU" sz="1400" dirty="0" smtClean="0">
              <a:latin typeface="Arial" pitchFamily="34" charset="0"/>
              <a:cs typeface="Arial" pitchFamily="34" charset="0"/>
            </a:endParaRPr>
          </a:p>
          <a:p>
            <a:pPr algn="l"/>
            <a:r>
              <a:rPr lang="ru-RU" sz="1400" dirty="0" smtClean="0">
                <a:latin typeface="Arial" pitchFamily="34" charset="0"/>
                <a:cs typeface="Arial" pitchFamily="34" charset="0"/>
              </a:rPr>
              <a:t>подающему гораздо легче рассчитать правильный </a:t>
            </a:r>
            <a:r>
              <a:rPr lang="ru-RU" sz="1400" dirty="0" err="1" smtClean="0">
                <a:latin typeface="Arial" pitchFamily="34" charset="0"/>
                <a:cs typeface="Arial" pitchFamily="34" charset="0"/>
              </a:rPr>
              <a:t>подброс</a:t>
            </a:r>
            <a:r>
              <a:rPr lang="ru-RU" sz="1400" dirty="0" smtClean="0">
                <a:latin typeface="Arial" pitchFamily="34" charset="0"/>
                <a:cs typeface="Arial" pitchFamily="34" charset="0"/>
              </a:rPr>
              <a:t>, чем во время прыжка;</a:t>
            </a:r>
          </a:p>
          <a:p>
            <a:pPr algn="l"/>
            <a:r>
              <a:rPr lang="ru-RU" sz="1400" dirty="0" smtClean="0">
                <a:latin typeface="Arial" pitchFamily="34" charset="0"/>
                <a:cs typeface="Arial" pitchFamily="34" charset="0"/>
              </a:rPr>
              <a:t>мяч движется быстрее, чем во время «планирования», а значит и на подготовку к перехвату у команды-соперника будет гораздо меньше времени. Также у «закрученного» мяча гораздо меньше шансов улететь за поле;</a:t>
            </a:r>
          </a:p>
          <a:p>
            <a:pPr algn="l"/>
            <a:r>
              <a:rPr lang="ru-RU" sz="1400" dirty="0" smtClean="0">
                <a:latin typeface="Arial" pitchFamily="34" charset="0"/>
                <a:cs typeface="Arial" pitchFamily="34" charset="0"/>
              </a:rPr>
              <a:t>такую подачу очень легко направить между игроками команды-соперника, а это может сбить или спутать их действия.</a:t>
            </a:r>
          </a:p>
          <a:p>
            <a:pPr algn="l"/>
            <a:r>
              <a:rPr lang="ru-RU" sz="1400" b="1" dirty="0" smtClean="0">
                <a:latin typeface="Arial" pitchFamily="34" charset="0"/>
                <a:cs typeface="Arial" pitchFamily="34" charset="0"/>
              </a:rPr>
              <a:t>Минусы:</a:t>
            </a:r>
            <a:endParaRPr lang="ru-RU" sz="1400" dirty="0" smtClean="0">
              <a:latin typeface="Arial" pitchFamily="34" charset="0"/>
              <a:cs typeface="Arial" pitchFamily="34" charset="0"/>
            </a:endParaRPr>
          </a:p>
          <a:p>
            <a:pPr algn="l"/>
            <a:r>
              <a:rPr lang="ru-RU" sz="1400" dirty="0" smtClean="0">
                <a:latin typeface="Arial" pitchFamily="34" charset="0"/>
                <a:cs typeface="Arial" pitchFamily="34" charset="0"/>
              </a:rPr>
              <a:t>если вы плохо подготовлены, очень часть применяете эту подачу или просто что-то пойдёт не так, то довольно легко можно получить травму плеча активной руки;</a:t>
            </a:r>
          </a:p>
          <a:p>
            <a:pPr algn="l"/>
            <a:r>
              <a:rPr lang="ru-RU" sz="1400" dirty="0" smtClean="0">
                <a:latin typeface="Arial" pitchFamily="34" charset="0"/>
                <a:cs typeface="Arial" pitchFamily="34" charset="0"/>
              </a:rPr>
              <a:t>если вы не сможете выбрать слабую точку в обороне соперника, то такой мяч достаточно легко «взять», поскольку он не меняет своей траектории. При небольших ошибках подающего, игрокам другой команды даже не нужно очень сильно двигаться, чтобы принять такую подачу.</a:t>
            </a:r>
          </a:p>
          <a:p>
            <a:pPr algn="l"/>
            <a:endParaRPr lang="ru-RU" sz="14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трелка вправо с вырезом 5">
            <a:hlinkClick r:id="rId2"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30722" name="Picture 2" descr="18х9 Волейбольная площадка - Подачи в волейболе"/>
          <p:cNvPicPr>
            <a:picLocks noChangeAspect="1" noChangeArrowheads="1"/>
          </p:cNvPicPr>
          <p:nvPr/>
        </p:nvPicPr>
        <p:blipFill>
          <a:blip r:embed="rId3" cstate="print"/>
          <a:srcRect/>
          <a:stretch>
            <a:fillRect/>
          </a:stretch>
        </p:blipFill>
        <p:spPr bwMode="auto">
          <a:xfrm>
            <a:off x="2071670" y="642918"/>
            <a:ext cx="4429156" cy="5477604"/>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трелка вправо с вырезом 5">
            <a:hlinkClick r:id="rId3"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7649" name="Rectangle 1"/>
          <p:cNvSpPr>
            <a:spLocks noChangeArrowheads="1"/>
          </p:cNvSpPr>
          <p:nvPr/>
        </p:nvSpPr>
        <p:spPr bwMode="auto">
          <a:xfrm>
            <a:off x="214282" y="1000108"/>
            <a:ext cx="8572560" cy="357190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AutoNum type="arabicPeriod"/>
              <a:tabLst/>
            </a:pPr>
            <a:r>
              <a:rPr kumimoji="0" lang="ru-RU" b="0" i="0" u="none" strike="noStrike" cap="none" normalizeH="0" baseline="0" dirty="0" smtClean="0">
                <a:ln>
                  <a:noFill/>
                </a:ln>
                <a:solidFill>
                  <a:srgbClr val="000000"/>
                </a:solidFill>
                <a:effectLst/>
                <a:latin typeface="Arial" pitchFamily="34" charset="0"/>
                <a:cs typeface="Arial" pitchFamily="34" charset="0"/>
              </a:rPr>
              <a:t>полностью сконцентрироваться на исполнении этого элемента, для чего спокойно без спешки выйти на место подачи, принять решение как и куда подавать.</a:t>
            </a:r>
          </a:p>
          <a:p>
            <a:pPr marL="0" marR="0" lvl="0" indent="0" defTabSz="914400" rtl="0" eaLnBrk="0" fontAlgn="base" latinLnBrk="0" hangingPunct="0">
              <a:lnSpc>
                <a:spcPct val="100000"/>
              </a:lnSpc>
              <a:spcBef>
                <a:spcPct val="0"/>
              </a:spcBef>
              <a:spcAft>
                <a:spcPct val="0"/>
              </a:spcAft>
              <a:buClrTx/>
              <a:buSzTx/>
              <a:tabLst/>
            </a:pPr>
            <a:endParaRPr kumimoji="0" lang="ru-RU" b="0" i="0" u="none" strike="noStrike" cap="none" normalizeH="0" baseline="0" dirty="0" smtClean="0">
              <a:ln>
                <a:noFill/>
              </a:ln>
              <a:solidFill>
                <a:srgbClr val="00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2"/>
              <a:tabLst/>
            </a:pPr>
            <a:r>
              <a:rPr kumimoji="0" lang="ru-RU" b="0" i="0" u="none" strike="noStrike" cap="none" normalizeH="0" baseline="0" dirty="0" smtClean="0">
                <a:ln>
                  <a:noFill/>
                </a:ln>
                <a:solidFill>
                  <a:srgbClr val="000000"/>
                </a:solidFill>
                <a:effectLst/>
                <a:latin typeface="Arial" pitchFamily="34" charset="0"/>
                <a:cs typeface="Arial" pitchFamily="34" charset="0"/>
              </a:rPr>
              <a:t>Занять высокую, ненапряженную стойку. Положение корпуса и передней ноги определяет направление полёта мяча.</a:t>
            </a:r>
          </a:p>
          <a:p>
            <a:pPr marL="0" marR="0" lvl="0" indent="0" defTabSz="914400" rtl="0" eaLnBrk="0" fontAlgn="base" latinLnBrk="0" hangingPunct="0">
              <a:lnSpc>
                <a:spcPct val="100000"/>
              </a:lnSpc>
              <a:spcBef>
                <a:spcPct val="0"/>
              </a:spcBef>
              <a:spcAft>
                <a:spcPct val="0"/>
              </a:spcAft>
              <a:buClrTx/>
              <a:buSzTx/>
              <a:tabLst/>
            </a:pPr>
            <a:endParaRPr kumimoji="0" lang="ru-RU" b="0" i="0" u="none" strike="noStrike" cap="none" normalizeH="0" baseline="0" dirty="0" smtClean="0">
              <a:ln>
                <a:noFill/>
              </a:ln>
              <a:solidFill>
                <a:srgbClr val="00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3"/>
              <a:tabLst/>
            </a:pPr>
            <a:r>
              <a:rPr kumimoji="0" lang="ru-RU" b="0" i="0" u="none" strike="noStrike" cap="none" normalizeH="0" baseline="0" dirty="0" smtClean="0">
                <a:ln>
                  <a:noFill/>
                </a:ln>
                <a:solidFill>
                  <a:srgbClr val="000000"/>
                </a:solidFill>
                <a:effectLst/>
                <a:latin typeface="Arial" pitchFamily="34" charset="0"/>
                <a:cs typeface="Arial" pitchFamily="34" charset="0"/>
              </a:rPr>
              <a:t>После свистка судьи, у подающего есть 8 секунд на выполнение подачи. Рекомендуется удар по мячу выполнять на 4-5 секунде. </a:t>
            </a:r>
          </a:p>
          <a:p>
            <a:pPr marL="0" marR="0" lvl="0" indent="0" defTabSz="914400" rtl="0" eaLnBrk="0" fontAlgn="base" latinLnBrk="0" hangingPunct="0">
              <a:lnSpc>
                <a:spcPct val="100000"/>
              </a:lnSpc>
              <a:spcBef>
                <a:spcPct val="0"/>
              </a:spcBef>
              <a:spcAft>
                <a:spcPct val="0"/>
              </a:spcAft>
              <a:buClrTx/>
              <a:buSzTx/>
              <a:tabLst/>
            </a:pPr>
            <a:r>
              <a:rPr kumimoji="0" lang="ru-RU" b="0" i="0" u="none" strike="noStrike" cap="none" normalizeH="0" baseline="0" dirty="0" smtClean="0">
                <a:ln>
                  <a:noFill/>
                </a:ln>
                <a:solidFill>
                  <a:srgbClr val="000000"/>
                </a:solidFill>
                <a:effectLst/>
                <a:latin typeface="Arial" pitchFamily="34" charset="0"/>
                <a:cs typeface="Arial" pitchFamily="34" charset="0"/>
              </a:rPr>
              <a:t>Для этого два-три раза надо ударить мяч об пол, глубоко вздохнуть и принять окончательное решение куда направить мяч.</a:t>
            </a: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
            </a:r>
            <a:br>
              <a:rPr kumimoji="0" lang="ru-RU" sz="1400" b="0" i="0" u="none" strike="noStrike" cap="none" normalizeH="0" baseline="0" dirty="0" smtClean="0">
                <a:ln>
                  <a:noFill/>
                </a:ln>
                <a:solidFill>
                  <a:schemeClr val="tx1"/>
                </a:solidFill>
                <a:effectLst/>
                <a:latin typeface="Arial" pitchFamily="34" charset="0"/>
                <a:cs typeface="Arial" pitchFamily="34" charset="0"/>
              </a:rPr>
            </a:b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Заголовок 1"/>
          <p:cNvSpPr txBox="1">
            <a:spLocks/>
          </p:cNvSpPr>
          <p:nvPr/>
        </p:nvSpPr>
        <p:spPr>
          <a:xfrm>
            <a:off x="142844" y="0"/>
            <a:ext cx="8643998" cy="1214446"/>
          </a:xfrm>
          <a:prstGeom prst="rect">
            <a:avLst/>
          </a:prstGeom>
        </p:spPr>
        <p:txBody>
          <a:bodyPr vert="horz" anchor="t">
            <a:noAutofit/>
            <a:scene3d>
              <a:camera prst="orthographicFront"/>
              <a:lightRig rig="soft" dir="t"/>
            </a:scene3d>
            <a:sp3d prstMaterial="softEdge">
              <a:bevelT w="0" h="0"/>
            </a:sp3d>
          </a:bodyPr>
          <a:lstStyle/>
          <a:p>
            <a:pPr lvl="0" algn="ctr">
              <a:spcBef>
                <a:spcPct val="0"/>
              </a:spcBef>
            </a:pPr>
            <a:r>
              <a:rPr lang="ru-RU" sz="2800" dirty="0" smtClean="0">
                <a:solidFill>
                  <a:schemeClr val="accent1"/>
                </a:solidFill>
                <a:latin typeface="+mj-lt"/>
                <a:ea typeface="+mj-ea"/>
                <a:cs typeface="+mj-cs"/>
              </a:rPr>
              <a:t>Перед выполнением каждой подачи, неважно силовой или планирующей, игрок должен</a:t>
            </a:r>
            <a:r>
              <a:rPr lang="ru-RU" sz="2800" dirty="0" smtClean="0">
                <a:solidFill>
                  <a:srgbClr val="000000"/>
                </a:solidFill>
                <a:latin typeface="Arial" pitchFamily="34" charset="0"/>
                <a:cs typeface="Arial" pitchFamily="34" charset="0"/>
              </a:rPr>
              <a:t>:</a:t>
            </a:r>
            <a:r>
              <a:rPr lang="ru-RU" sz="2800" dirty="0" smtClean="0">
                <a:latin typeface="Arial" pitchFamily="34" charset="0"/>
                <a:cs typeface="Arial" pitchFamily="34" charset="0"/>
              </a:rPr>
              <a:t/>
            </a:r>
            <a:br>
              <a:rPr lang="ru-RU" sz="2800" dirty="0" smtClean="0">
                <a:latin typeface="Arial" pitchFamily="34" charset="0"/>
                <a:cs typeface="Arial" pitchFamily="34" charset="0"/>
              </a:rPr>
            </a:br>
            <a:endParaRPr kumimoji="0" lang="ru-RU" sz="2500" b="0" i="0" u="none" strike="noStrike" kern="1200" cap="none" spc="0" normalizeH="0" baseline="0" noProof="0" dirty="0">
              <a:ln>
                <a:noFill/>
              </a:ln>
              <a:solidFill>
                <a:schemeClr val="accent1"/>
              </a:solidFill>
              <a:effectLst/>
              <a:uLnTx/>
              <a:uFillTx/>
              <a:latin typeface="+mj-lt"/>
              <a:ea typeface="+mj-ea"/>
              <a:cs typeface="+mj-cs"/>
            </a:endParaRPr>
          </a:p>
        </p:txBody>
      </p:sp>
      <p:pic>
        <p:nvPicPr>
          <p:cNvPr id="8" name="Picture 2" descr="правильная подача мяча в волейболе"/>
          <p:cNvPicPr>
            <a:picLocks noChangeAspect="1" noChangeArrowheads="1"/>
          </p:cNvPicPr>
          <p:nvPr/>
        </p:nvPicPr>
        <p:blipFill>
          <a:blip r:embed="rId4" cstate="print"/>
          <a:srcRect l="8385" t="33524" r="23602"/>
          <a:stretch>
            <a:fillRect/>
          </a:stretch>
        </p:blipFill>
        <p:spPr bwMode="auto">
          <a:xfrm>
            <a:off x="2143108" y="4156784"/>
            <a:ext cx="4143404" cy="2701216"/>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трелка вправо с вырезом 5">
            <a:hlinkClick r:id="rId2" action="ppaction://hlinksldjump"/>
          </p:cNvPr>
          <p:cNvSpPr/>
          <p:nvPr/>
        </p:nvSpPr>
        <p:spPr>
          <a:xfrm>
            <a:off x="8143900" y="6215082"/>
            <a:ext cx="693860" cy="410958"/>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8" name="Заголовок 7"/>
          <p:cNvSpPr>
            <a:spLocks noGrp="1"/>
          </p:cNvSpPr>
          <p:nvPr>
            <p:ph type="title"/>
          </p:nvPr>
        </p:nvSpPr>
        <p:spPr>
          <a:xfrm>
            <a:off x="428596" y="285728"/>
            <a:ext cx="7838966" cy="642942"/>
          </a:xfrm>
        </p:spPr>
        <p:txBody>
          <a:bodyPr/>
          <a:lstStyle/>
          <a:p>
            <a:pPr algn="ctr"/>
            <a:r>
              <a:rPr lang="ru-RU" sz="3200" dirty="0" smtClean="0"/>
              <a:t>Основные  зоны игры в волейболе</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dirty="0"/>
          </a:p>
        </p:txBody>
      </p:sp>
      <p:pic>
        <p:nvPicPr>
          <p:cNvPr id="19458" name="Picture 2" descr="http://scsw.ru/wp-content/uploads/2018/03/z08.png"/>
          <p:cNvPicPr>
            <a:picLocks noChangeAspect="1" noChangeArrowheads="1"/>
          </p:cNvPicPr>
          <p:nvPr/>
        </p:nvPicPr>
        <p:blipFill>
          <a:blip r:embed="rId3" cstate="print"/>
          <a:srcRect/>
          <a:stretch>
            <a:fillRect/>
          </a:stretch>
        </p:blipFill>
        <p:spPr bwMode="auto">
          <a:xfrm>
            <a:off x="1428728" y="1357298"/>
            <a:ext cx="5500726" cy="480748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009745_3327_101.gif"/>
          <p:cNvPicPr>
            <a:picLocks noGrp="1" noChangeAspect="1"/>
          </p:cNvPicPr>
          <p:nvPr>
            <p:ph sz="half" idx="1"/>
          </p:nvPr>
        </p:nvPicPr>
        <p:blipFill>
          <a:blip r:embed="rId2" cstate="print"/>
          <a:stretch>
            <a:fillRect/>
          </a:stretch>
        </p:blipFill>
        <p:spPr>
          <a:xfrm>
            <a:off x="571472" y="1214422"/>
            <a:ext cx="7478331" cy="4786346"/>
          </a:xfrm>
          <a:prstGeom prst="rect">
            <a:avLst/>
          </a:prstGeom>
          <a:ln>
            <a:noFill/>
          </a:ln>
          <a:effectLst>
            <a:outerShdw blurRad="190500" algn="tl" rotWithShape="0">
              <a:srgbClr val="000000">
                <a:alpha val="70000"/>
              </a:srgbClr>
            </a:outerShdw>
          </a:effectLst>
        </p:spPr>
      </p:pic>
      <p:sp>
        <p:nvSpPr>
          <p:cNvPr id="6" name="Стрелка вправо с вырезом 5">
            <a:hlinkClick r:id="rId3" action="ppaction://hlinksldjump"/>
          </p:cNvPr>
          <p:cNvSpPr/>
          <p:nvPr/>
        </p:nvSpPr>
        <p:spPr>
          <a:xfrm>
            <a:off x="8143900" y="6215082"/>
            <a:ext cx="693860" cy="410958"/>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8" name="Заголовок 7"/>
          <p:cNvSpPr>
            <a:spLocks noGrp="1"/>
          </p:cNvSpPr>
          <p:nvPr>
            <p:ph type="title"/>
          </p:nvPr>
        </p:nvSpPr>
        <p:spPr>
          <a:xfrm>
            <a:off x="428596" y="285728"/>
            <a:ext cx="7838966" cy="642942"/>
          </a:xfrm>
        </p:spPr>
        <p:txBody>
          <a:bodyPr/>
          <a:lstStyle/>
          <a:p>
            <a:pPr algn="ctr"/>
            <a:r>
              <a:rPr lang="ru-RU" sz="3200" b="1" dirty="0" smtClean="0"/>
              <a:t>Расстановка игроков в волейболе</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14290"/>
            <a:ext cx="7481776" cy="457200"/>
          </a:xfrm>
        </p:spPr>
        <p:txBody>
          <a:bodyPr/>
          <a:lstStyle/>
          <a:p>
            <a:r>
              <a:rPr lang="ru-RU" sz="3200" dirty="0" smtClean="0"/>
              <a:t>Правила подачи мяча снизу</a:t>
            </a:r>
            <a:endParaRPr lang="ru-RU" sz="3200" dirty="0"/>
          </a:p>
        </p:txBody>
      </p:sp>
      <p:sp>
        <p:nvSpPr>
          <p:cNvPr id="3" name="Текст 2"/>
          <p:cNvSpPr>
            <a:spLocks noGrp="1"/>
          </p:cNvSpPr>
          <p:nvPr>
            <p:ph type="body" idx="2"/>
          </p:nvPr>
        </p:nvSpPr>
        <p:spPr>
          <a:xfrm>
            <a:off x="214282" y="785794"/>
            <a:ext cx="8929718" cy="3500462"/>
          </a:xfrm>
        </p:spPr>
        <p:txBody>
          <a:bodyPr>
            <a:normAutofit fontScale="92500" lnSpcReduction="20000"/>
          </a:bodyPr>
          <a:lstStyle/>
          <a:p>
            <a:pPr algn="l"/>
            <a:r>
              <a:rPr lang="ru-RU" b="1" dirty="0" smtClean="0">
                <a:latin typeface="Arial" pitchFamily="34" charset="0"/>
                <a:cs typeface="Arial" pitchFamily="34" charset="0"/>
              </a:rPr>
              <a:t>1. Положение ног и туловища</a:t>
            </a:r>
          </a:p>
          <a:p>
            <a:pPr algn="l"/>
            <a:r>
              <a:rPr lang="ru-RU" dirty="0" smtClean="0">
                <a:latin typeface="Arial" pitchFamily="34" charset="0"/>
                <a:cs typeface="Arial" pitchFamily="34" charset="0"/>
              </a:rPr>
              <a:t>Поставьте ноги на ширине плеч. Выдвиньте левую ногу вперед (у левшей выдвигается правая нога), а после согните ноги, находясь в полу приседе. Верхнюю часть туловища направьте немного вперед, чтобы повысить вероятность попадания мяча в площадку.</a:t>
            </a:r>
          </a:p>
          <a:p>
            <a:pPr algn="l"/>
            <a:r>
              <a:rPr lang="ru-RU" b="1" dirty="0" smtClean="0">
                <a:latin typeface="Arial" pitchFamily="34" charset="0"/>
                <a:cs typeface="Arial" pitchFamily="34" charset="0"/>
              </a:rPr>
              <a:t>2. Кисть</a:t>
            </a:r>
          </a:p>
          <a:p>
            <a:pPr algn="l"/>
            <a:r>
              <a:rPr lang="ru-RU" dirty="0" smtClean="0">
                <a:latin typeface="Arial" pitchFamily="34" charset="0"/>
                <a:cs typeface="Arial" pitchFamily="34" charset="0"/>
              </a:rPr>
              <a:t>При выполнении нижней подаче в волейболе требуется сжать кисть в кулак. Большой палец отведите в сторону. Если он располагается сверху кулака, то траектория мяча окажется непредсказуемой, и он улетит в аут. Рекомендуется образовать ровную плоскость кулака, поскольку удар приходится именно на эту часть.</a:t>
            </a:r>
          </a:p>
          <a:p>
            <a:pPr algn="l"/>
            <a:r>
              <a:rPr lang="ru-RU" b="1" dirty="0" smtClean="0">
                <a:latin typeface="Arial" pitchFamily="34" charset="0"/>
                <a:cs typeface="Arial" pitchFamily="34" charset="0"/>
              </a:rPr>
              <a:t>3. Положение рук</a:t>
            </a:r>
          </a:p>
          <a:p>
            <a:pPr algn="l"/>
            <a:r>
              <a:rPr lang="ru-RU" dirty="0" smtClean="0">
                <a:latin typeface="Arial" pitchFamily="34" charset="0"/>
                <a:cs typeface="Arial" pitchFamily="34" charset="0"/>
              </a:rPr>
              <a:t>При выполнении подачи рука должна двигаться параллельно полу. Вторым условием является соблюдение прямой линии, начиная с момента замаха и заканчивая маховым движением в сторону площадки. Подача под заднюю линию выполняется при отведении руки до уровня плеч.</a:t>
            </a:r>
          </a:p>
          <a:p>
            <a:pPr algn="l"/>
            <a:r>
              <a:rPr lang="ru-RU" dirty="0" smtClean="0">
                <a:latin typeface="Arial" pitchFamily="34" charset="0"/>
                <a:cs typeface="Arial" pitchFamily="34" charset="0"/>
              </a:rPr>
              <a:t>Амплитуда движений руки позволит регулировать дальность полета мяча. Если вы желаете направить мяч на трехметровую линию, то отведите руку на 90 градусов (перпендикулярно площадке).</a:t>
            </a:r>
          </a:p>
        </p:txBody>
      </p:sp>
      <p:sp>
        <p:nvSpPr>
          <p:cNvPr id="6" name="Стрелка вправо с вырезом 5">
            <a:hlinkClick r:id="rId2" action="ppaction://hlinksldjump"/>
          </p:cNvPr>
          <p:cNvSpPr/>
          <p:nvPr/>
        </p:nvSpPr>
        <p:spPr>
          <a:xfrm>
            <a:off x="8215338" y="6286520"/>
            <a:ext cx="602854" cy="339520"/>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22530" name="Picture 2" descr="http://scsw.ru/wp-content/uploads/2017/05/nizhnyaya-bokovaya-podacha.jpg"/>
          <p:cNvPicPr>
            <a:picLocks noGrp="1" noChangeAspect="1" noChangeArrowheads="1"/>
          </p:cNvPicPr>
          <p:nvPr>
            <p:ph sz="half" idx="1"/>
          </p:nvPr>
        </p:nvPicPr>
        <p:blipFill>
          <a:blip r:embed="rId3" cstate="print"/>
          <a:srcRect/>
          <a:stretch>
            <a:fillRect/>
          </a:stretch>
        </p:blipFill>
        <p:spPr bwMode="auto">
          <a:xfrm>
            <a:off x="428596" y="4286256"/>
            <a:ext cx="8296552" cy="17859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14290"/>
            <a:ext cx="7481776" cy="457200"/>
          </a:xfrm>
        </p:spPr>
        <p:txBody>
          <a:bodyPr/>
          <a:lstStyle/>
          <a:p>
            <a:r>
              <a:rPr lang="ru-RU" sz="3200" dirty="0" smtClean="0"/>
              <a:t>Правила подачи мяча снизу</a:t>
            </a:r>
            <a:endParaRPr lang="ru-RU" sz="3200" dirty="0"/>
          </a:p>
        </p:txBody>
      </p:sp>
      <p:sp>
        <p:nvSpPr>
          <p:cNvPr id="3" name="Текст 2"/>
          <p:cNvSpPr>
            <a:spLocks noGrp="1"/>
          </p:cNvSpPr>
          <p:nvPr>
            <p:ph type="body" idx="2"/>
          </p:nvPr>
        </p:nvSpPr>
        <p:spPr>
          <a:xfrm>
            <a:off x="500034" y="785794"/>
            <a:ext cx="8143932" cy="3143272"/>
          </a:xfrm>
        </p:spPr>
        <p:txBody>
          <a:bodyPr>
            <a:normAutofit/>
          </a:bodyPr>
          <a:lstStyle/>
          <a:p>
            <a:pPr algn="l"/>
            <a:r>
              <a:rPr lang="ru-RU" sz="1500" b="1" dirty="0" smtClean="0">
                <a:latin typeface="Arial" pitchFamily="34" charset="0"/>
                <a:cs typeface="Arial" pitchFamily="34" charset="0"/>
              </a:rPr>
              <a:t>4. Подбрасывание мяча</a:t>
            </a:r>
          </a:p>
          <a:p>
            <a:pPr algn="l"/>
            <a:r>
              <a:rPr lang="ru-RU" sz="1500" dirty="0" smtClean="0">
                <a:latin typeface="Arial" pitchFamily="34" charset="0"/>
                <a:cs typeface="Arial" pitchFamily="34" charset="0"/>
              </a:rPr>
              <a:t>Перед тем как начать подавать закрепостите руку. Для успешного ввода мяча в игру требуется, чтобы рука была прямой. Бросок мяча осуществляется на высоту не более 20 сантиметров. Ориентиром послужит грудная клетка. Игрок должен подбрасывать мяча на уровне этой части тела.</a:t>
            </a:r>
          </a:p>
          <a:p>
            <a:pPr algn="l"/>
            <a:r>
              <a:rPr lang="ru-RU" sz="1500" b="1" dirty="0" smtClean="0">
                <a:latin typeface="Arial" pitchFamily="34" charset="0"/>
                <a:cs typeface="Arial" pitchFamily="34" charset="0"/>
              </a:rPr>
              <a:t>5. Подача</a:t>
            </a:r>
          </a:p>
          <a:p>
            <a:pPr algn="l"/>
            <a:r>
              <a:rPr lang="ru-RU" sz="1500" dirty="0" smtClean="0">
                <a:latin typeface="Arial" pitchFamily="34" charset="0"/>
                <a:cs typeface="Arial" pitchFamily="34" charset="0"/>
              </a:rPr>
              <a:t>Маховые движения рукой необходимо производить плавно. Когда рука доходит до уровня пояса (при условии согнутых ног и наклона туловища вперед) требуется остановить движение руки, иначе мяч попадет в потолок.</a:t>
            </a:r>
          </a:p>
        </p:txBody>
      </p:sp>
      <p:pic>
        <p:nvPicPr>
          <p:cNvPr id="5" name="Содержимое 4" descr="0033-034-Podachi.png"/>
          <p:cNvPicPr>
            <a:picLocks noGrp="1" noChangeAspect="1"/>
          </p:cNvPicPr>
          <p:nvPr>
            <p:ph sz="half" idx="1"/>
          </p:nvPr>
        </p:nvPicPr>
        <p:blipFill>
          <a:blip r:embed="rId2" cstate="print"/>
          <a:stretch>
            <a:fillRect/>
          </a:stretch>
        </p:blipFill>
        <p:spPr>
          <a:xfrm>
            <a:off x="2000232" y="3071810"/>
            <a:ext cx="5430008" cy="3524742"/>
          </a:xfrm>
        </p:spPr>
      </p:pic>
      <p:sp>
        <p:nvSpPr>
          <p:cNvPr id="6" name="Стрелка вправо с вырезом 5">
            <a:hlinkClick r:id="rId3" action="ppaction://hlinksldjump"/>
          </p:cNvPr>
          <p:cNvSpPr/>
          <p:nvPr/>
        </p:nvSpPr>
        <p:spPr>
          <a:xfrm>
            <a:off x="8215338" y="6286520"/>
            <a:ext cx="602854" cy="339520"/>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481776" cy="457200"/>
          </a:xfrm>
        </p:spPr>
        <p:txBody>
          <a:bodyPr/>
          <a:lstStyle/>
          <a:p>
            <a:r>
              <a:rPr lang="ru-RU" sz="2800" dirty="0" smtClean="0"/>
              <a:t>Правила подачи мяча сверху</a:t>
            </a:r>
            <a:endParaRPr lang="ru-RU" dirty="0"/>
          </a:p>
        </p:txBody>
      </p:sp>
      <p:pic>
        <p:nvPicPr>
          <p:cNvPr id="5" name="Содержимое 4" descr="0033-035-Podachi.png"/>
          <p:cNvPicPr>
            <a:picLocks noGrp="1" noChangeAspect="1"/>
          </p:cNvPicPr>
          <p:nvPr>
            <p:ph sz="half" idx="1"/>
          </p:nvPr>
        </p:nvPicPr>
        <p:blipFill>
          <a:blip r:embed="rId2" cstate="print"/>
          <a:stretch>
            <a:fillRect/>
          </a:stretch>
        </p:blipFill>
        <p:spPr>
          <a:xfrm>
            <a:off x="142844" y="2857496"/>
            <a:ext cx="5430008" cy="3524742"/>
          </a:xfrm>
        </p:spPr>
      </p:pic>
      <p:sp>
        <p:nvSpPr>
          <p:cNvPr id="6" name="Стрелка вправо с вырезом 5">
            <a:hlinkClick r:id="rId3"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7" name="Текст 6"/>
          <p:cNvSpPr>
            <a:spLocks noGrp="1"/>
          </p:cNvSpPr>
          <p:nvPr>
            <p:ph type="body" idx="2"/>
          </p:nvPr>
        </p:nvSpPr>
        <p:spPr>
          <a:xfrm>
            <a:off x="571472" y="785794"/>
            <a:ext cx="8286808" cy="2428892"/>
          </a:xfrm>
        </p:spPr>
        <p:txBody>
          <a:bodyPr>
            <a:normAutofit/>
          </a:bodyPr>
          <a:lstStyle/>
          <a:p>
            <a:pPr marL="342900" indent="-342900" algn="l"/>
            <a:r>
              <a:rPr lang="ru-RU" dirty="0" smtClean="0">
                <a:latin typeface="Arial" pitchFamily="34" charset="0"/>
                <a:cs typeface="Arial" pitchFamily="34" charset="0"/>
              </a:rPr>
              <a:t>1. Левая нога подающего стоит прямо, а другая упирается на носок стопы.</a:t>
            </a:r>
          </a:p>
          <a:p>
            <a:pPr marL="342900" indent="-342900" algn="l"/>
            <a:r>
              <a:rPr lang="ru-RU" dirty="0" smtClean="0">
                <a:latin typeface="Arial" pitchFamily="34" charset="0"/>
                <a:cs typeface="Arial" pitchFamily="34" charset="0"/>
              </a:rPr>
              <a:t>2. Левая рука игрока согнута, поддерживает мяч на уровне губ. Правая слегка приподнята.</a:t>
            </a:r>
          </a:p>
          <a:p>
            <a:pPr marL="342900" indent="-342900" algn="l"/>
            <a:r>
              <a:rPr lang="ru-RU" dirty="0" smtClean="0">
                <a:latin typeface="Arial" pitchFamily="34" charset="0"/>
                <a:cs typeface="Arial" pitchFamily="34" charset="0"/>
              </a:rPr>
              <a:t>3. Приступаем к действию с правой ноги: пройдите на пятьдесят сантиметров вперед, потом выполняете следующий шаг левой, обеими ногами опираясь на пятку. Мяч кидаете на 35-45 сантиметров над собой.</a:t>
            </a:r>
          </a:p>
          <a:p>
            <a:pPr marL="342900" indent="-342900" algn="l"/>
            <a:r>
              <a:rPr lang="ru-RU" dirty="0" smtClean="0">
                <a:latin typeface="Arial" pitchFamily="34" charset="0"/>
                <a:cs typeface="Arial" pitchFamily="34" charset="0"/>
              </a:rPr>
              <a:t>4. Во многих случаях мяч бросаем на половину метра выше себя, затем бьем в самой высокой траектории его полета.</a:t>
            </a:r>
          </a:p>
          <a:p>
            <a:pPr algn="l"/>
            <a:endParaRPr lang="ru-RU" dirty="0">
              <a:latin typeface="Arial" pitchFamily="34" charset="0"/>
              <a:cs typeface="Arial" pitchFamily="34" charset="0"/>
            </a:endParaRPr>
          </a:p>
        </p:txBody>
      </p:sp>
      <p:sp>
        <p:nvSpPr>
          <p:cNvPr id="8" name="TextBox 7"/>
          <p:cNvSpPr txBox="1"/>
          <p:nvPr/>
        </p:nvSpPr>
        <p:spPr>
          <a:xfrm>
            <a:off x="5572132" y="3000372"/>
            <a:ext cx="3286148" cy="3108543"/>
          </a:xfrm>
          <a:prstGeom prst="rect">
            <a:avLst/>
          </a:prstGeom>
          <a:noFill/>
        </p:spPr>
        <p:txBody>
          <a:bodyPr wrap="square" rtlCol="0">
            <a:spAutoFit/>
          </a:bodyPr>
          <a:lstStyle/>
          <a:p>
            <a:pPr algn="just"/>
            <a:r>
              <a:rPr lang="ru-RU" sz="1400" dirty="0" smtClean="0">
                <a:latin typeface="Arial" pitchFamily="34" charset="0"/>
                <a:cs typeface="Arial" pitchFamily="34" charset="0"/>
              </a:rPr>
              <a:t>Также верхнюю прямую подачу в волейболе можно совершать в прыжке: </a:t>
            </a:r>
          </a:p>
          <a:p>
            <a:pPr algn="just"/>
            <a:r>
              <a:rPr lang="ru-RU" sz="1400" dirty="0" smtClean="0">
                <a:latin typeface="Arial" pitchFamily="34" charset="0"/>
                <a:cs typeface="Arial" pitchFamily="34" charset="0"/>
              </a:rPr>
              <a:t>играющий разбегается с двух шагов, затем делает высокий прыжок и наносит удар. Следует понимать, что такая подача является очень сильной и быстрой. </a:t>
            </a:r>
          </a:p>
          <a:p>
            <a:pPr algn="just"/>
            <a:r>
              <a:rPr lang="ru-RU" sz="1400" dirty="0" smtClean="0">
                <a:latin typeface="Arial" pitchFamily="34" charset="0"/>
                <a:cs typeface="Arial" pitchFamily="34" charset="0"/>
              </a:rPr>
              <a:t>Этот тип подачи практикуют игроки высокого класса, передовые команды. </a:t>
            </a:r>
          </a:p>
          <a:p>
            <a:pPr algn="just"/>
            <a:r>
              <a:rPr lang="ru-RU" sz="1400" dirty="0" smtClean="0">
                <a:latin typeface="Arial" pitchFamily="34" charset="0"/>
                <a:cs typeface="Arial" pitchFamily="34" charset="0"/>
              </a:rPr>
              <a:t>Перед выполнением приема надо полностью сосредоточиться, когда будете идти к месту подачи.</a:t>
            </a:r>
            <a:endParaRPr lang="ru-RU" sz="14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трелка вправо с вырезом 5">
            <a:hlinkClick r:id="rId2"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30724" name="Picture 4" descr="Техника игры в волейбол - online presentation"/>
          <p:cNvPicPr>
            <a:picLocks noChangeAspect="1" noChangeArrowheads="1"/>
          </p:cNvPicPr>
          <p:nvPr/>
        </p:nvPicPr>
        <p:blipFill>
          <a:blip r:embed="rId3" cstate="print"/>
          <a:srcRect t="20599" b="8018"/>
          <a:stretch>
            <a:fillRect/>
          </a:stretch>
        </p:blipFill>
        <p:spPr bwMode="auto">
          <a:xfrm>
            <a:off x="214282" y="1000108"/>
            <a:ext cx="8684713" cy="464347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481776" cy="457200"/>
          </a:xfrm>
        </p:spPr>
        <p:txBody>
          <a:bodyPr/>
          <a:lstStyle/>
          <a:p>
            <a:r>
              <a:rPr lang="ru-RU" sz="2800" dirty="0" smtClean="0"/>
              <a:t>Планирующая подача</a:t>
            </a:r>
            <a:endParaRPr lang="ru-RU" dirty="0"/>
          </a:p>
        </p:txBody>
      </p:sp>
      <p:sp>
        <p:nvSpPr>
          <p:cNvPr id="6" name="Стрелка вправо с вырезом 5">
            <a:hlinkClick r:id="rId2"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7" name="Текст 6"/>
          <p:cNvSpPr>
            <a:spLocks noGrp="1"/>
          </p:cNvSpPr>
          <p:nvPr>
            <p:ph type="body" idx="2"/>
          </p:nvPr>
        </p:nvSpPr>
        <p:spPr>
          <a:xfrm>
            <a:off x="357158" y="785794"/>
            <a:ext cx="8501122" cy="5357850"/>
          </a:xfrm>
        </p:spPr>
        <p:txBody>
          <a:bodyPr>
            <a:normAutofit fontScale="25000" lnSpcReduction="20000"/>
          </a:bodyPr>
          <a:lstStyle/>
          <a:p>
            <a:pPr algn="l"/>
            <a:r>
              <a:rPr lang="ru-RU" sz="5600" b="1" dirty="0" smtClean="0">
                <a:latin typeface="Arial" pitchFamily="34" charset="0"/>
                <a:cs typeface="Arial" pitchFamily="34" charset="0"/>
              </a:rPr>
              <a:t>Начальное положение</a:t>
            </a:r>
          </a:p>
          <a:p>
            <a:pPr algn="l"/>
            <a:r>
              <a:rPr lang="ru-RU" sz="5600" dirty="0" smtClean="0">
                <a:latin typeface="Arial" pitchFamily="34" charset="0"/>
                <a:cs typeface="Arial" pitchFamily="34" charset="0"/>
              </a:rPr>
              <a:t>Для начала необходимо поставить левую ногу немного вперед, затем перенести вес всего тела на правую ногу. </a:t>
            </a:r>
          </a:p>
          <a:p>
            <a:pPr algn="l"/>
            <a:r>
              <a:rPr lang="ru-RU" sz="5600" dirty="0" smtClean="0">
                <a:latin typeface="Arial" pitchFamily="34" charset="0"/>
                <a:cs typeface="Arial" pitchFamily="34" charset="0"/>
              </a:rPr>
              <a:t>Затем повернитесь лицом к месту куда должна быть произведена подача, сформируйте воображаемый квадрат с поставленной целью после того как развернули плечи. </a:t>
            </a:r>
          </a:p>
          <a:p>
            <a:pPr algn="l"/>
            <a:r>
              <a:rPr lang="ru-RU" sz="5600" dirty="0" smtClean="0">
                <a:latin typeface="Arial" pitchFamily="34" charset="0"/>
                <a:cs typeface="Arial" pitchFamily="34" charset="0"/>
              </a:rPr>
              <a:t>После возьмите мяч в левую, а правую руку отведите, так чтобы кисть находилась напротив уха, локоть же должен находиться над плечом позади.</a:t>
            </a:r>
          </a:p>
          <a:p>
            <a:pPr algn="l"/>
            <a:r>
              <a:rPr lang="ru-RU" sz="5600" dirty="0" smtClean="0">
                <a:latin typeface="Arial" pitchFamily="34" charset="0"/>
                <a:cs typeface="Arial" pitchFamily="34" charset="0"/>
              </a:rPr>
              <a:t>Подобную позицию можно сравнить со стойкой при стрельбе из лука.</a:t>
            </a:r>
          </a:p>
          <a:p>
            <a:pPr algn="l"/>
            <a:endParaRPr lang="ru-RU" sz="5600" b="1" dirty="0" smtClean="0">
              <a:latin typeface="Arial" pitchFamily="34" charset="0"/>
              <a:cs typeface="Arial" pitchFamily="34" charset="0"/>
            </a:endParaRPr>
          </a:p>
          <a:p>
            <a:pPr algn="l"/>
            <a:r>
              <a:rPr lang="ru-RU" sz="5600" b="1" dirty="0" err="1" smtClean="0">
                <a:latin typeface="Arial" pitchFamily="34" charset="0"/>
                <a:cs typeface="Arial" pitchFamily="34" charset="0"/>
              </a:rPr>
              <a:t>Подброс</a:t>
            </a:r>
            <a:r>
              <a:rPr lang="ru-RU" sz="5600" b="1" dirty="0" smtClean="0">
                <a:latin typeface="Arial" pitchFamily="34" charset="0"/>
                <a:cs typeface="Arial" pitchFamily="34" charset="0"/>
              </a:rPr>
              <a:t> мяча</a:t>
            </a:r>
          </a:p>
          <a:p>
            <a:pPr algn="l"/>
            <a:r>
              <a:rPr lang="ru-RU" sz="5600" dirty="0" smtClean="0">
                <a:latin typeface="Arial" pitchFamily="34" charset="0"/>
                <a:cs typeface="Arial" pitchFamily="34" charset="0"/>
              </a:rPr>
              <a:t>Мяч необходимо подбросить без вращения, соблюдая вертикальную траекторию, на высоту 30-60 сантиметром над плечом.</a:t>
            </a:r>
          </a:p>
          <a:p>
            <a:pPr algn="l"/>
            <a:r>
              <a:rPr lang="ru-RU" sz="5600" dirty="0" smtClean="0">
                <a:latin typeface="Arial" pitchFamily="34" charset="0"/>
                <a:cs typeface="Arial" pitchFamily="34" charset="0"/>
              </a:rPr>
              <a:t>Если мяч будет подброшен в сторону или полетит за головой – точность и эффективность подачи существенно снизится.</a:t>
            </a:r>
          </a:p>
          <a:p>
            <a:pPr algn="l"/>
            <a:endParaRPr lang="ru-RU" sz="5600" b="1" dirty="0" smtClean="0">
              <a:latin typeface="Arial" pitchFamily="34" charset="0"/>
              <a:cs typeface="Arial" pitchFamily="34" charset="0"/>
            </a:endParaRPr>
          </a:p>
          <a:p>
            <a:pPr algn="l"/>
            <a:r>
              <a:rPr lang="ru-RU" sz="5600" b="1" dirty="0" smtClean="0">
                <a:latin typeface="Arial" pitchFamily="34" charset="0"/>
                <a:cs typeface="Arial" pitchFamily="34" charset="0"/>
              </a:rPr>
              <a:t>Шаг для подачи</a:t>
            </a:r>
          </a:p>
          <a:p>
            <a:pPr algn="l"/>
            <a:r>
              <a:rPr lang="ru-RU" sz="5600" dirty="0" smtClean="0">
                <a:latin typeface="Arial" pitchFamily="34" charset="0"/>
                <a:cs typeface="Arial" pitchFamily="34" charset="0"/>
              </a:rPr>
              <a:t>Вам необходимо будет сделать небольшой шаг левой ногой вперед, а в момент, когда тело наклонится для подачи, перенесите вес с правой на левую ногу.</a:t>
            </a:r>
          </a:p>
          <a:p>
            <a:pPr algn="l"/>
            <a:r>
              <a:rPr lang="ru-RU" sz="5600" dirty="0" smtClean="0">
                <a:latin typeface="Arial" pitchFamily="34" charset="0"/>
                <a:cs typeface="Arial" pitchFamily="34" charset="0"/>
              </a:rPr>
              <a:t>После завершения удара перенесите всю энергию инерции вашего тела, на место где окажется носок вашей правой ноги.</a:t>
            </a:r>
          </a:p>
          <a:p>
            <a:pPr algn="l"/>
            <a:endParaRPr lang="ru-RU" sz="5600" b="1" dirty="0" smtClean="0">
              <a:latin typeface="Arial" pitchFamily="34" charset="0"/>
              <a:cs typeface="Arial" pitchFamily="34" charset="0"/>
            </a:endParaRPr>
          </a:p>
          <a:p>
            <a:pPr algn="l"/>
            <a:r>
              <a:rPr lang="ru-RU" sz="5600" b="1" dirty="0" smtClean="0">
                <a:latin typeface="Arial" pitchFamily="34" charset="0"/>
                <a:cs typeface="Arial" pitchFamily="34" charset="0"/>
              </a:rPr>
              <a:t>Удар</a:t>
            </a:r>
          </a:p>
          <a:p>
            <a:pPr algn="l"/>
            <a:r>
              <a:rPr lang="ru-RU" sz="5600" dirty="0" smtClean="0">
                <a:latin typeface="Arial" pitchFamily="34" charset="0"/>
                <a:cs typeface="Arial" pitchFamily="34" charset="0"/>
              </a:rPr>
              <a:t>Плавно отведите правую руку назад, затем резко выбросьте ее вперед и закончите движение ударом ладонью по мячу.</a:t>
            </a:r>
          </a:p>
          <a:p>
            <a:pPr algn="l"/>
            <a:r>
              <a:rPr lang="ru-RU" sz="5600" dirty="0" smtClean="0">
                <a:latin typeface="Arial" pitchFamily="34" charset="0"/>
                <a:cs typeface="Arial" pitchFamily="34" charset="0"/>
              </a:rPr>
              <a:t>Снимать мяч необходимо на приличной высоте, примерно на одной линии с плечом руки, которая производит удар. </a:t>
            </a:r>
          </a:p>
          <a:p>
            <a:pPr algn="l"/>
            <a:r>
              <a:rPr lang="ru-RU" sz="5600" dirty="0" smtClean="0">
                <a:latin typeface="Arial" pitchFamily="34" charset="0"/>
                <a:cs typeface="Arial" pitchFamily="34" charset="0"/>
              </a:rPr>
              <a:t>Не в коем случаи не сгибайте кисть при контакте с мячом и не сопровождайте его после завершения удара. </a:t>
            </a:r>
          </a:p>
          <a:p>
            <a:pPr algn="l"/>
            <a:r>
              <a:rPr lang="ru-RU" sz="5600" dirty="0" smtClean="0">
                <a:latin typeface="Arial" pitchFamily="34" charset="0"/>
                <a:cs typeface="Arial" pitchFamily="34" charset="0"/>
              </a:rPr>
              <a:t>Подобные вещи допустимы только при нападающем ударе.</a:t>
            </a:r>
          </a:p>
          <a:p>
            <a:pPr algn="l"/>
            <a:endParaRPr lang="ru-RU"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481776" cy="457200"/>
          </a:xfrm>
        </p:spPr>
        <p:txBody>
          <a:bodyPr/>
          <a:lstStyle/>
          <a:p>
            <a:r>
              <a:rPr lang="ru-RU" sz="2800" dirty="0" smtClean="0"/>
              <a:t>Планирующая подача</a:t>
            </a:r>
            <a:endParaRPr lang="ru-RU" dirty="0"/>
          </a:p>
        </p:txBody>
      </p:sp>
      <p:sp>
        <p:nvSpPr>
          <p:cNvPr id="6" name="Стрелка вправо с вырезом 5">
            <a:hlinkClick r:id="rId2" action="ppaction://hlinksldjump"/>
          </p:cNvPr>
          <p:cNvSpPr/>
          <p:nvPr/>
        </p:nvSpPr>
        <p:spPr>
          <a:xfrm>
            <a:off x="8072462" y="6072206"/>
            <a:ext cx="745730" cy="482396"/>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24578" name="Picture 2" descr="http://volley99.ru/uploads/posts/2014-02/1393224132_67-6.jpg"/>
          <p:cNvPicPr>
            <a:picLocks noChangeAspect="1" noChangeArrowheads="1"/>
          </p:cNvPicPr>
          <p:nvPr/>
        </p:nvPicPr>
        <p:blipFill>
          <a:blip r:embed="rId3" cstate="print"/>
          <a:srcRect/>
          <a:stretch>
            <a:fillRect/>
          </a:stretch>
        </p:blipFill>
        <p:spPr bwMode="auto">
          <a:xfrm>
            <a:off x="2571736" y="928670"/>
            <a:ext cx="4013859" cy="5323381"/>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315</TotalTime>
  <Words>1049</Words>
  <Application>Microsoft Office PowerPoint</Application>
  <PresentationFormat>Экран (4:3)</PresentationFormat>
  <Paragraphs>80</Paragraphs>
  <Slides>12</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Открытая</vt:lpstr>
      <vt:lpstr>Тема урока: «Волейбол, подача мяча»</vt:lpstr>
      <vt:lpstr>Основные  зоны игры в волейболе </vt:lpstr>
      <vt:lpstr>Расстановка игроков в волейболе </vt:lpstr>
      <vt:lpstr>Правила подачи мяча снизу</vt:lpstr>
      <vt:lpstr>Правила подачи мяча снизу</vt:lpstr>
      <vt:lpstr>Правила подачи мяча сверху</vt:lpstr>
      <vt:lpstr>Слайд 7</vt:lpstr>
      <vt:lpstr>Планирующая подача</vt:lpstr>
      <vt:lpstr>Планирующая подача</vt:lpstr>
      <vt:lpstr>Подача с вращением</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Подача в волейболе</dc:title>
  <dc:creator>Александр</dc:creator>
  <cp:lastModifiedBy>Джон Рэмбо</cp:lastModifiedBy>
  <cp:revision>40</cp:revision>
  <dcterms:created xsi:type="dcterms:W3CDTF">2013-01-31T16:22:07Z</dcterms:created>
  <dcterms:modified xsi:type="dcterms:W3CDTF">2020-11-29T14:38:57Z</dcterms:modified>
</cp:coreProperties>
</file>