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9" r:id="rId19"/>
    <p:sldId id="276" r:id="rId20"/>
    <p:sldId id="273" r:id="rId21"/>
    <p:sldId id="274" r:id="rId22"/>
    <p:sldId id="275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10" Type="http://schemas.openxmlformats.org/officeDocument/2006/relationships/image" Target="../media/image17.wmf"/><Relationship Id="rId4" Type="http://schemas.openxmlformats.org/officeDocument/2006/relationships/image" Target="../media/image11.wmf"/><Relationship Id="rId9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3.wmf"/><Relationship Id="rId1" Type="http://schemas.openxmlformats.org/officeDocument/2006/relationships/image" Target="../media/image10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A45CD-F3AF-4CAA-88C3-696D47516A1E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84FB8-D398-42FE-8A85-6B3708D5D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FF2D4F3-10D2-41CD-81C9-AB83F3872E97}" type="slidenum">
              <a:rPr lang="ru-RU"/>
              <a:pPr/>
              <a:t>16</a:t>
            </a:fld>
            <a:endParaRPr lang="ru-RU"/>
          </a:p>
        </p:txBody>
      </p:sp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C3483272-D929-4D5E-833C-BFE0502B909E}" type="slidenum">
              <a:rPr lang="ru-RU" sz="1200">
                <a:solidFill>
                  <a:srgbClr val="000000"/>
                </a:solidFill>
                <a:latin typeface="Times New Roman" pitchFamily="18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16</a:t>
            </a:fld>
            <a:endParaRPr lang="ru-RU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41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2084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FE1B4A1-D298-480E-9E11-CD7F4953D95F}" type="slidenum">
              <a:rPr lang="ru-RU"/>
              <a:pPr/>
              <a:t>17</a:t>
            </a:fld>
            <a:endParaRPr lang="ru-RU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F7596C2E-8895-42CC-8738-52FBF770C536}" type="slidenum">
              <a:rPr lang="ru-RU" sz="1200">
                <a:solidFill>
                  <a:srgbClr val="000000"/>
                </a:solidFill>
                <a:latin typeface="Times New Roman" pitchFamily="18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17</a:t>
            </a:fld>
            <a:endParaRPr lang="ru-RU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843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lIns="90000" tIns="46800" rIns="90000" bIns="46800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>
                <a:latin typeface="Arial" pitchFamily="34" charset="0"/>
                <a:ea typeface="Microsoft YaHei" pitchFamily="34" charset="-122"/>
              </a:rPr>
              <a:t>II-</a:t>
            </a:r>
            <a:r>
              <a:rPr lang="ru-RU" dirty="0" err="1">
                <a:latin typeface="Arial" pitchFamily="34" charset="0"/>
                <a:ea typeface="Microsoft YaHei" pitchFamily="34" charset="-122"/>
              </a:rPr>
              <a:t>пострОсуществим</a:t>
            </a:r>
            <a:r>
              <a:rPr lang="ru-RU" dirty="0">
                <a:latin typeface="Arial" pitchFamily="34" charset="0"/>
                <a:ea typeface="Microsoft YaHei" pitchFamily="34" charset="-122"/>
              </a:rPr>
              <a:t> построение по этапам</a:t>
            </a:r>
          </a:p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err="1">
                <a:latin typeface="Arial" pitchFamily="34" charset="0"/>
                <a:ea typeface="Microsoft YaHei" pitchFamily="34" charset="-122"/>
              </a:rPr>
              <a:t>оим</a:t>
            </a:r>
            <a:endParaRPr lang="ru-RU" dirty="0">
              <a:latin typeface="Arial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1BA6DA1-DCE2-4493-A036-42D7E571C328}" type="slidenum">
              <a:rPr lang="ru-RU"/>
              <a:pPr/>
              <a:t>18</a:t>
            </a:fld>
            <a:endParaRPr lang="ru-RU"/>
          </a:p>
        </p:txBody>
      </p:sp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AA3053A-C075-405E-B3F2-80D2E97649EE}" type="slidenum">
              <a:rPr lang="ru-RU" sz="1200">
                <a:solidFill>
                  <a:srgbClr val="000000"/>
                </a:solidFill>
                <a:latin typeface="Times New Roman" pitchFamily="18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18</a:t>
            </a:fld>
            <a:endParaRPr lang="ru-RU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5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2084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530DFE-A920-417F-A220-65E5E85270FF}" type="slidenum">
              <a:rPr lang="ru-RU"/>
              <a:pPr/>
              <a:t>19</a:t>
            </a:fld>
            <a:endParaRPr lang="ru-RU"/>
          </a:p>
        </p:txBody>
      </p:sp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503C01C-FEDF-4B25-8908-54EF87F85A57}" type="slidenum">
              <a:rPr lang="ru-RU"/>
              <a:pPr/>
              <a:t>20</a:t>
            </a:fld>
            <a:endParaRPr lang="ru-RU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8A58FB75-B745-4CF6-A7F4-0B521B8E4907}" type="slidenum">
              <a:rPr lang="ru-RU" sz="1200">
                <a:solidFill>
                  <a:srgbClr val="000000"/>
                </a:solidFill>
                <a:latin typeface="Times New Roman" pitchFamily="18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20</a:t>
            </a:fld>
            <a:endParaRPr lang="ru-RU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150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2084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E93063D-366A-4492-8495-B323EBD64E6F}" type="slidenum">
              <a:rPr lang="ru-RU"/>
              <a:pPr/>
              <a:t>21</a:t>
            </a:fld>
            <a:endParaRPr lang="ru-RU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E992E1F-448F-4C61-820B-38AEE6886CFD}" type="slidenum">
              <a:rPr lang="ru-RU"/>
              <a:pPr/>
              <a:t>22</a:t>
            </a:fld>
            <a:endParaRPr lang="ru-RU"/>
          </a:p>
        </p:txBody>
      </p:sp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32.bin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33.bin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34.bin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35.bin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7.bin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Преобразования графиков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038600"/>
            <a:ext cx="4191000" cy="2286000"/>
          </a:xfrm>
        </p:spPr>
        <p:txBody>
          <a:bodyPr>
            <a:normAutofit/>
          </a:bodyPr>
          <a:lstStyle/>
          <a:p>
            <a:r>
              <a:rPr lang="ru-RU" dirty="0" smtClean="0"/>
              <a:t>Урок алгебры</a:t>
            </a:r>
          </a:p>
          <a:p>
            <a:r>
              <a:rPr lang="ru-RU" dirty="0" smtClean="0"/>
              <a:t>9 </a:t>
            </a:r>
            <a:r>
              <a:rPr lang="ru-RU" dirty="0" smtClean="0"/>
              <a:t>класс</a:t>
            </a:r>
          </a:p>
          <a:p>
            <a:r>
              <a:rPr lang="ru-RU" dirty="0" smtClean="0"/>
              <a:t>Провела Савченкова С. А.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Прямая со стрелкой 19"/>
          <p:cNvCxnSpPr/>
          <p:nvPr/>
        </p:nvCxnSpPr>
        <p:spPr>
          <a:xfrm rot="5400000" flipH="1" flipV="1">
            <a:off x="1070768" y="3215482"/>
            <a:ext cx="614521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285875" y="3429000"/>
            <a:ext cx="5857875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82563" y="79375"/>
            <a:ext cx="228600" cy="342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cs typeface="Arial" pitchFamily="34" charset="0"/>
            </a:endParaRP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-65088" y="-349250"/>
            <a:ext cx="228601" cy="342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cs typeface="Arial" pitchFamily="34" charset="0"/>
            </a:endParaRPr>
          </a:p>
        </p:txBody>
      </p:sp>
      <p:graphicFrame>
        <p:nvGraphicFramePr>
          <p:cNvPr id="3436" name="Group 364"/>
          <p:cNvGraphicFramePr>
            <a:graphicFrameLocks noGrp="1"/>
          </p:cNvGraphicFramePr>
          <p:nvPr/>
        </p:nvGraphicFramePr>
        <p:xfrm>
          <a:off x="1066800" y="152400"/>
          <a:ext cx="6328092" cy="6217920"/>
        </p:xfrm>
        <a:graphic>
          <a:graphicData uri="http://schemas.openxmlformats.org/drawingml/2006/table">
            <a:tbl>
              <a:tblPr/>
              <a:tblGrid>
                <a:gridCol w="360362"/>
                <a:gridCol w="208280"/>
                <a:gridCol w="358775"/>
                <a:gridCol w="360363"/>
                <a:gridCol w="360362"/>
                <a:gridCol w="360363"/>
                <a:gridCol w="358775"/>
                <a:gridCol w="360362"/>
                <a:gridCol w="334963"/>
                <a:gridCol w="385762"/>
                <a:gridCol w="358775"/>
                <a:gridCol w="360363"/>
                <a:gridCol w="360362"/>
                <a:gridCol w="360363"/>
                <a:gridCol w="360362"/>
                <a:gridCol w="358775"/>
                <a:gridCol w="360363"/>
                <a:gridCol w="360362"/>
              </a:tblGrid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2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22" name="TextBox 23"/>
          <p:cNvSpPr txBox="1">
            <a:spLocks noChangeArrowheads="1"/>
          </p:cNvSpPr>
          <p:nvPr/>
        </p:nvSpPr>
        <p:spPr bwMode="auto">
          <a:xfrm>
            <a:off x="4214813" y="14287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х</a:t>
            </a:r>
          </a:p>
        </p:txBody>
      </p:sp>
      <p:sp>
        <p:nvSpPr>
          <p:cNvPr id="3423" name="TextBox 24"/>
          <p:cNvSpPr txBox="1">
            <a:spLocks noChangeArrowheads="1"/>
          </p:cNvSpPr>
          <p:nvPr/>
        </p:nvSpPr>
        <p:spPr bwMode="auto">
          <a:xfrm>
            <a:off x="7143750" y="335756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у</a:t>
            </a:r>
          </a:p>
        </p:txBody>
      </p:sp>
      <p:sp>
        <p:nvSpPr>
          <p:cNvPr id="32" name="Блок-схема: узел 31"/>
          <p:cNvSpPr/>
          <p:nvPr/>
        </p:nvSpPr>
        <p:spPr>
          <a:xfrm>
            <a:off x="3071813" y="142875"/>
            <a:ext cx="71437" cy="71438"/>
          </a:xfrm>
          <a:prstGeom prst="flowChartConnector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3429000" y="1928813"/>
            <a:ext cx="71438" cy="71437"/>
          </a:xfrm>
          <a:prstGeom prst="flowChartConnector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3786188" y="3000375"/>
            <a:ext cx="71437" cy="71438"/>
          </a:xfrm>
          <a:prstGeom prst="flowChartConnector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4143375" y="3357563"/>
            <a:ext cx="71438" cy="71437"/>
          </a:xfrm>
          <a:prstGeom prst="flowChartConnector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4500563" y="3000375"/>
            <a:ext cx="71437" cy="71438"/>
          </a:xfrm>
          <a:prstGeom prst="flowChartConnector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4857750" y="1928813"/>
            <a:ext cx="71438" cy="71437"/>
          </a:xfrm>
          <a:prstGeom prst="flowChartConnector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>
            <a:off x="5214938" y="142875"/>
            <a:ext cx="71437" cy="71438"/>
          </a:xfrm>
          <a:prstGeom prst="flowChartConnector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31" name="TextBox 41"/>
          <p:cNvSpPr txBox="1">
            <a:spLocks noChangeArrowheads="1"/>
          </p:cNvSpPr>
          <p:nvPr/>
        </p:nvSpPr>
        <p:spPr bwMode="auto">
          <a:xfrm>
            <a:off x="4143375" y="335756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0</a:t>
            </a:r>
          </a:p>
        </p:txBody>
      </p:sp>
      <p:sp>
        <p:nvSpPr>
          <p:cNvPr id="3432" name="TextBox 42"/>
          <p:cNvSpPr txBox="1">
            <a:spLocks noChangeArrowheads="1"/>
          </p:cNvSpPr>
          <p:nvPr/>
        </p:nvSpPr>
        <p:spPr bwMode="auto">
          <a:xfrm>
            <a:off x="4500563" y="335756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1</a:t>
            </a:r>
          </a:p>
        </p:txBody>
      </p:sp>
      <p:sp>
        <p:nvSpPr>
          <p:cNvPr id="44" name="Полилиния 43"/>
          <p:cNvSpPr/>
          <p:nvPr/>
        </p:nvSpPr>
        <p:spPr>
          <a:xfrm>
            <a:off x="3000375" y="-142875"/>
            <a:ext cx="2276475" cy="3576638"/>
          </a:xfrm>
          <a:custGeom>
            <a:avLst/>
            <a:gdLst>
              <a:gd name="connsiteX0" fmla="*/ 48985 w 2276928"/>
              <a:gd name="connsiteY0" fmla="*/ 210457 h 3575957"/>
              <a:gd name="connsiteX1" fmla="*/ 59871 w 2276928"/>
              <a:gd name="connsiteY1" fmla="*/ 330200 h 3575957"/>
              <a:gd name="connsiteX2" fmla="*/ 408213 w 2276928"/>
              <a:gd name="connsiteY2" fmla="*/ 2115457 h 3575957"/>
              <a:gd name="connsiteX3" fmla="*/ 767442 w 2276928"/>
              <a:gd name="connsiteY3" fmla="*/ 3193143 h 3575957"/>
              <a:gd name="connsiteX4" fmla="*/ 1115785 w 2276928"/>
              <a:gd name="connsiteY4" fmla="*/ 3574143 h 3575957"/>
              <a:gd name="connsiteX5" fmla="*/ 1507671 w 2276928"/>
              <a:gd name="connsiteY5" fmla="*/ 3204029 h 3575957"/>
              <a:gd name="connsiteX6" fmla="*/ 1877785 w 2276928"/>
              <a:gd name="connsiteY6" fmla="*/ 2093686 h 3575957"/>
              <a:gd name="connsiteX7" fmla="*/ 2215242 w 2276928"/>
              <a:gd name="connsiteY7" fmla="*/ 319314 h 3575957"/>
              <a:gd name="connsiteX8" fmla="*/ 2247899 w 2276928"/>
              <a:gd name="connsiteY8" fmla="*/ 177800 h 3575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6928" h="3575957">
                <a:moveTo>
                  <a:pt x="48985" y="210457"/>
                </a:moveTo>
                <a:cubicBezTo>
                  <a:pt x="24492" y="111578"/>
                  <a:pt x="0" y="12700"/>
                  <a:pt x="59871" y="330200"/>
                </a:cubicBezTo>
                <a:cubicBezTo>
                  <a:pt x="119742" y="647700"/>
                  <a:pt x="290285" y="1638300"/>
                  <a:pt x="408213" y="2115457"/>
                </a:cubicBezTo>
                <a:cubicBezTo>
                  <a:pt x="526141" y="2592614"/>
                  <a:pt x="649513" y="2950029"/>
                  <a:pt x="767442" y="3193143"/>
                </a:cubicBezTo>
                <a:cubicBezTo>
                  <a:pt x="885371" y="3436257"/>
                  <a:pt x="992414" y="3572329"/>
                  <a:pt x="1115785" y="3574143"/>
                </a:cubicBezTo>
                <a:cubicBezTo>
                  <a:pt x="1239156" y="3575957"/>
                  <a:pt x="1380671" y="3450772"/>
                  <a:pt x="1507671" y="3204029"/>
                </a:cubicBezTo>
                <a:cubicBezTo>
                  <a:pt x="1634671" y="2957286"/>
                  <a:pt x="1759857" y="2574472"/>
                  <a:pt x="1877785" y="2093686"/>
                </a:cubicBezTo>
                <a:cubicBezTo>
                  <a:pt x="1995713" y="1612900"/>
                  <a:pt x="2153556" y="638628"/>
                  <a:pt x="2215242" y="319314"/>
                </a:cubicBezTo>
                <a:cubicBezTo>
                  <a:pt x="2276928" y="0"/>
                  <a:pt x="2262413" y="88900"/>
                  <a:pt x="2247899" y="177800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34" name="Rectangle 2"/>
          <p:cNvSpPr>
            <a:spLocks noChangeArrowheads="1"/>
          </p:cNvSpPr>
          <p:nvPr/>
        </p:nvSpPr>
        <p:spPr bwMode="auto">
          <a:xfrm>
            <a:off x="7620001" y="533400"/>
            <a:ext cx="1371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у = </a:t>
            </a:r>
            <a:r>
              <a:rPr lang="ru-RU" sz="3600" b="1" dirty="0" err="1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х</a:t>
            </a:r>
            <a:r>
              <a:rPr lang="en-US" sz="36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²</a:t>
            </a:r>
            <a:endParaRPr lang="en-US" sz="3600" dirty="0"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Прямая со стрелкой 19"/>
          <p:cNvCxnSpPr/>
          <p:nvPr/>
        </p:nvCxnSpPr>
        <p:spPr>
          <a:xfrm rot="5400000" flipH="1" flipV="1">
            <a:off x="1070768" y="3215482"/>
            <a:ext cx="614521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285875" y="3429000"/>
            <a:ext cx="5857875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00" name="Text Box 2"/>
          <p:cNvSpPr txBox="1">
            <a:spLocks noChangeArrowheads="1"/>
          </p:cNvSpPr>
          <p:nvPr/>
        </p:nvSpPr>
        <p:spPr bwMode="auto">
          <a:xfrm>
            <a:off x="182563" y="79375"/>
            <a:ext cx="228600" cy="342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cs typeface="Arial" pitchFamily="34" charset="0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-65088" y="-349250"/>
            <a:ext cx="228601" cy="342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cs typeface="Arial" pitchFamily="34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928688" y="125413"/>
          <a:ext cx="6480000" cy="6217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34710"/>
                <a:gridCol w="38529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1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255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446" name="TextBox 23"/>
          <p:cNvSpPr txBox="1">
            <a:spLocks noChangeArrowheads="1"/>
          </p:cNvSpPr>
          <p:nvPr/>
        </p:nvSpPr>
        <p:spPr bwMode="auto">
          <a:xfrm>
            <a:off x="4214813" y="14287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х</a:t>
            </a:r>
          </a:p>
        </p:txBody>
      </p:sp>
      <p:sp>
        <p:nvSpPr>
          <p:cNvPr id="4447" name="TextBox 24"/>
          <p:cNvSpPr txBox="1">
            <a:spLocks noChangeArrowheads="1"/>
          </p:cNvSpPr>
          <p:nvPr/>
        </p:nvSpPr>
        <p:spPr bwMode="auto">
          <a:xfrm>
            <a:off x="7143750" y="335756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у</a:t>
            </a:r>
          </a:p>
        </p:txBody>
      </p:sp>
      <p:sp>
        <p:nvSpPr>
          <p:cNvPr id="32" name="Блок-схема: узел 31"/>
          <p:cNvSpPr/>
          <p:nvPr/>
        </p:nvSpPr>
        <p:spPr>
          <a:xfrm>
            <a:off x="3071813" y="142875"/>
            <a:ext cx="71437" cy="71438"/>
          </a:xfrm>
          <a:prstGeom prst="flowChartConnector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3429000" y="1928813"/>
            <a:ext cx="71438" cy="71437"/>
          </a:xfrm>
          <a:prstGeom prst="flowChartConnector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3786188" y="3000375"/>
            <a:ext cx="71437" cy="71438"/>
          </a:xfrm>
          <a:prstGeom prst="flowChartConnector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4143375" y="3357563"/>
            <a:ext cx="71438" cy="71437"/>
          </a:xfrm>
          <a:prstGeom prst="flowChartConnector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4500563" y="3000375"/>
            <a:ext cx="71437" cy="71438"/>
          </a:xfrm>
          <a:prstGeom prst="flowChartConnector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4857750" y="1928813"/>
            <a:ext cx="71438" cy="71437"/>
          </a:xfrm>
          <a:prstGeom prst="flowChartConnector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>
            <a:off x="5214938" y="142875"/>
            <a:ext cx="71437" cy="71438"/>
          </a:xfrm>
          <a:prstGeom prst="flowChartConnector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55" name="TextBox 41"/>
          <p:cNvSpPr txBox="1">
            <a:spLocks noChangeArrowheads="1"/>
          </p:cNvSpPr>
          <p:nvPr/>
        </p:nvSpPr>
        <p:spPr bwMode="auto">
          <a:xfrm>
            <a:off x="4143375" y="335756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0</a:t>
            </a:r>
          </a:p>
        </p:txBody>
      </p:sp>
      <p:sp>
        <p:nvSpPr>
          <p:cNvPr id="4456" name="TextBox 42"/>
          <p:cNvSpPr txBox="1">
            <a:spLocks noChangeArrowheads="1"/>
          </p:cNvSpPr>
          <p:nvPr/>
        </p:nvSpPr>
        <p:spPr bwMode="auto">
          <a:xfrm>
            <a:off x="4500563" y="335756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1</a:t>
            </a:r>
          </a:p>
        </p:txBody>
      </p:sp>
      <p:sp>
        <p:nvSpPr>
          <p:cNvPr id="44" name="Полилиния 43"/>
          <p:cNvSpPr/>
          <p:nvPr/>
        </p:nvSpPr>
        <p:spPr>
          <a:xfrm>
            <a:off x="3000375" y="-142875"/>
            <a:ext cx="2276475" cy="3576638"/>
          </a:xfrm>
          <a:custGeom>
            <a:avLst/>
            <a:gdLst>
              <a:gd name="connsiteX0" fmla="*/ 48985 w 2276928"/>
              <a:gd name="connsiteY0" fmla="*/ 210457 h 3575957"/>
              <a:gd name="connsiteX1" fmla="*/ 59871 w 2276928"/>
              <a:gd name="connsiteY1" fmla="*/ 330200 h 3575957"/>
              <a:gd name="connsiteX2" fmla="*/ 408213 w 2276928"/>
              <a:gd name="connsiteY2" fmla="*/ 2115457 h 3575957"/>
              <a:gd name="connsiteX3" fmla="*/ 767442 w 2276928"/>
              <a:gd name="connsiteY3" fmla="*/ 3193143 h 3575957"/>
              <a:gd name="connsiteX4" fmla="*/ 1115785 w 2276928"/>
              <a:gd name="connsiteY4" fmla="*/ 3574143 h 3575957"/>
              <a:gd name="connsiteX5" fmla="*/ 1507671 w 2276928"/>
              <a:gd name="connsiteY5" fmla="*/ 3204029 h 3575957"/>
              <a:gd name="connsiteX6" fmla="*/ 1877785 w 2276928"/>
              <a:gd name="connsiteY6" fmla="*/ 2093686 h 3575957"/>
              <a:gd name="connsiteX7" fmla="*/ 2215242 w 2276928"/>
              <a:gd name="connsiteY7" fmla="*/ 319314 h 3575957"/>
              <a:gd name="connsiteX8" fmla="*/ 2247899 w 2276928"/>
              <a:gd name="connsiteY8" fmla="*/ 177800 h 3575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6928" h="3575957">
                <a:moveTo>
                  <a:pt x="48985" y="210457"/>
                </a:moveTo>
                <a:cubicBezTo>
                  <a:pt x="24492" y="111578"/>
                  <a:pt x="0" y="12700"/>
                  <a:pt x="59871" y="330200"/>
                </a:cubicBezTo>
                <a:cubicBezTo>
                  <a:pt x="119742" y="647700"/>
                  <a:pt x="290285" y="1638300"/>
                  <a:pt x="408213" y="2115457"/>
                </a:cubicBezTo>
                <a:cubicBezTo>
                  <a:pt x="526141" y="2592614"/>
                  <a:pt x="649513" y="2950029"/>
                  <a:pt x="767442" y="3193143"/>
                </a:cubicBezTo>
                <a:cubicBezTo>
                  <a:pt x="885371" y="3436257"/>
                  <a:pt x="992414" y="3572329"/>
                  <a:pt x="1115785" y="3574143"/>
                </a:cubicBezTo>
                <a:cubicBezTo>
                  <a:pt x="1239156" y="3575957"/>
                  <a:pt x="1380671" y="3450772"/>
                  <a:pt x="1507671" y="3204029"/>
                </a:cubicBezTo>
                <a:cubicBezTo>
                  <a:pt x="1634671" y="2957286"/>
                  <a:pt x="1759857" y="2574472"/>
                  <a:pt x="1877785" y="2093686"/>
                </a:cubicBezTo>
                <a:cubicBezTo>
                  <a:pt x="1995713" y="1612900"/>
                  <a:pt x="2153556" y="638628"/>
                  <a:pt x="2215242" y="319314"/>
                </a:cubicBezTo>
                <a:cubicBezTo>
                  <a:pt x="2276928" y="0"/>
                  <a:pt x="2262413" y="88900"/>
                  <a:pt x="2247899" y="177800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Полилиния 45"/>
          <p:cNvSpPr/>
          <p:nvPr/>
        </p:nvSpPr>
        <p:spPr>
          <a:xfrm>
            <a:off x="2000250" y="-142875"/>
            <a:ext cx="2143125" cy="3594100"/>
          </a:xfrm>
          <a:custGeom>
            <a:avLst/>
            <a:gdLst>
              <a:gd name="connsiteX0" fmla="*/ 0 w 2143276"/>
              <a:gd name="connsiteY0" fmla="*/ 149980 h 3594704"/>
              <a:gd name="connsiteX1" fmla="*/ 420915 w 2143276"/>
              <a:gd name="connsiteY1" fmla="*/ 2167466 h 3594704"/>
              <a:gd name="connsiteX2" fmla="*/ 711200 w 2143276"/>
              <a:gd name="connsiteY2" fmla="*/ 3256038 h 3594704"/>
              <a:gd name="connsiteX3" fmla="*/ 1059543 w 2143276"/>
              <a:gd name="connsiteY3" fmla="*/ 3589866 h 3594704"/>
              <a:gd name="connsiteX4" fmla="*/ 1407886 w 2143276"/>
              <a:gd name="connsiteY4" fmla="*/ 3227009 h 3594704"/>
              <a:gd name="connsiteX5" fmla="*/ 1712686 w 2143276"/>
              <a:gd name="connsiteY5" fmla="*/ 2138438 h 3594704"/>
              <a:gd name="connsiteX6" fmla="*/ 2075543 w 2143276"/>
              <a:gd name="connsiteY6" fmla="*/ 324152 h 3594704"/>
              <a:gd name="connsiteX7" fmla="*/ 2119086 w 2143276"/>
              <a:gd name="connsiteY7" fmla="*/ 193523 h 35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43276" h="3594704">
                <a:moveTo>
                  <a:pt x="0" y="149980"/>
                </a:moveTo>
                <a:cubicBezTo>
                  <a:pt x="151191" y="899885"/>
                  <a:pt x="302382" y="1649790"/>
                  <a:pt x="420915" y="2167466"/>
                </a:cubicBezTo>
                <a:cubicBezTo>
                  <a:pt x="539448" y="2685142"/>
                  <a:pt x="604762" y="3018971"/>
                  <a:pt x="711200" y="3256038"/>
                </a:cubicBezTo>
                <a:cubicBezTo>
                  <a:pt x="817638" y="3493105"/>
                  <a:pt x="943429" y="3594704"/>
                  <a:pt x="1059543" y="3589866"/>
                </a:cubicBezTo>
                <a:cubicBezTo>
                  <a:pt x="1175657" y="3585028"/>
                  <a:pt x="1299029" y="3468914"/>
                  <a:pt x="1407886" y="3227009"/>
                </a:cubicBezTo>
                <a:cubicBezTo>
                  <a:pt x="1516743" y="2985104"/>
                  <a:pt x="1601410" y="2622248"/>
                  <a:pt x="1712686" y="2138438"/>
                </a:cubicBezTo>
                <a:cubicBezTo>
                  <a:pt x="1823962" y="1654629"/>
                  <a:pt x="2007810" y="648304"/>
                  <a:pt x="2075543" y="324152"/>
                </a:cubicBezTo>
                <a:cubicBezTo>
                  <a:pt x="2143276" y="0"/>
                  <a:pt x="2131181" y="96761"/>
                  <a:pt x="2119086" y="193523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59" name="TextBox 30"/>
          <p:cNvSpPr txBox="1">
            <a:spLocks noChangeArrowheads="1"/>
          </p:cNvSpPr>
          <p:nvPr/>
        </p:nvSpPr>
        <p:spPr bwMode="auto">
          <a:xfrm>
            <a:off x="2786063" y="3429000"/>
            <a:ext cx="3571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Calibri" pitchFamily="34" charset="0"/>
              </a:rPr>
              <a:t>-3</a:t>
            </a:r>
          </a:p>
        </p:txBody>
      </p:sp>
      <p:sp>
        <p:nvSpPr>
          <p:cNvPr id="4460" name="Rectangle 1"/>
          <p:cNvSpPr>
            <a:spLocks noChangeArrowheads="1"/>
          </p:cNvSpPr>
          <p:nvPr/>
        </p:nvSpPr>
        <p:spPr bwMode="auto">
          <a:xfrm>
            <a:off x="7358063" y="1143000"/>
            <a:ext cx="17859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у = (</a:t>
            </a:r>
            <a:r>
              <a:rPr lang="ru-RU" sz="2400" b="1" dirty="0" err="1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х</a:t>
            </a:r>
            <a:r>
              <a:rPr lang="ru-RU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+ 3)</a:t>
            </a:r>
            <a:r>
              <a:rPr lang="en-US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²</a:t>
            </a:r>
            <a:endParaRPr lang="en-US" dirty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461" name="Rectangle 2"/>
          <p:cNvSpPr>
            <a:spLocks noChangeArrowheads="1"/>
          </p:cNvSpPr>
          <p:nvPr/>
        </p:nvSpPr>
        <p:spPr bwMode="auto">
          <a:xfrm>
            <a:off x="7358063" y="609600"/>
            <a:ext cx="17859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у = </a:t>
            </a:r>
            <a:r>
              <a:rPr lang="ru-RU" sz="2400" b="1" dirty="0" err="1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х</a:t>
            </a:r>
            <a:r>
              <a:rPr lang="en-US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²</a:t>
            </a:r>
            <a:endParaRPr lang="en-US" dirty="0"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1823 0 " pathEditMode="relative" ptsTypes="AA">
                                      <p:cBhvr>
                                        <p:cTn id="3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0486 L -0.12205 0.0048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0.00371 L -0.1217 0.0037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1805 0 " pathEditMode="relative" ptsTypes="AA">
                                      <p:cBhvr>
                                        <p:cTn id="4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1806 0 " pathEditMode="relative" ptsTypes="AA">
                                      <p:cBhvr>
                                        <p:cTn id="4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1806 0 " pathEditMode="relative" ptsTypes="AA">
                                      <p:cBhvr>
                                        <p:cTn id="4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1806 0 " pathEditMode="relative" ptsTypes="AA">
                                      <p:cBhvr>
                                        <p:cTn id="4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28" grpId="0" animBg="1"/>
      <p:bldP spid="28" grpId="1" animBg="1"/>
      <p:bldP spid="27" grpId="0" animBg="1"/>
      <p:bldP spid="27" grpId="1" animBg="1"/>
      <p:bldP spid="26" grpId="0" animBg="1"/>
      <p:bldP spid="26" grpId="1" animBg="1"/>
      <p:bldP spid="29" grpId="0" animBg="1"/>
      <p:bldP spid="29" grpId="1" animBg="1"/>
      <p:bldP spid="30" grpId="0" animBg="1"/>
      <p:bldP spid="30" grpId="1" animBg="1"/>
      <p:bldP spid="33" grpId="0" animBg="1"/>
      <p:bldP spid="33" grpId="1" animBg="1"/>
      <p:bldP spid="44" grpId="0" animBg="1"/>
      <p:bldP spid="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75" y="285750"/>
          <a:ext cx="6480000" cy="6217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34710"/>
                <a:gridCol w="357190"/>
                <a:gridCol w="3881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1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rot="5400000" flipH="1" flipV="1">
            <a:off x="1286669" y="3356769"/>
            <a:ext cx="600075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214438" y="3929063"/>
            <a:ext cx="5929312" cy="158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68" name="TextBox 6"/>
          <p:cNvSpPr txBox="1">
            <a:spLocks noChangeArrowheads="1"/>
          </p:cNvSpPr>
          <p:nvPr/>
        </p:nvSpPr>
        <p:spPr bwMode="auto">
          <a:xfrm>
            <a:off x="4357688" y="35718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х</a:t>
            </a:r>
          </a:p>
        </p:txBody>
      </p:sp>
      <p:sp>
        <p:nvSpPr>
          <p:cNvPr id="5469" name="TextBox 7"/>
          <p:cNvSpPr txBox="1">
            <a:spLocks noChangeArrowheads="1"/>
          </p:cNvSpPr>
          <p:nvPr/>
        </p:nvSpPr>
        <p:spPr bwMode="auto">
          <a:xfrm>
            <a:off x="7143750" y="357187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у</a:t>
            </a:r>
          </a:p>
        </p:txBody>
      </p:sp>
      <p:sp>
        <p:nvSpPr>
          <p:cNvPr id="5470" name="TextBox 8"/>
          <p:cNvSpPr txBox="1">
            <a:spLocks noChangeArrowheads="1"/>
          </p:cNvSpPr>
          <p:nvPr/>
        </p:nvSpPr>
        <p:spPr bwMode="auto">
          <a:xfrm>
            <a:off x="4286250" y="385762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0</a:t>
            </a:r>
          </a:p>
        </p:txBody>
      </p:sp>
      <p:sp>
        <p:nvSpPr>
          <p:cNvPr id="5471" name="TextBox 9"/>
          <p:cNvSpPr txBox="1">
            <a:spLocks noChangeArrowheads="1"/>
          </p:cNvSpPr>
          <p:nvPr/>
        </p:nvSpPr>
        <p:spPr bwMode="auto">
          <a:xfrm>
            <a:off x="4643438" y="385762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1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3214688" y="642938"/>
            <a:ext cx="71437" cy="71437"/>
          </a:xfrm>
          <a:prstGeom prst="flowChartConnector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571875" y="2428875"/>
            <a:ext cx="71438" cy="71438"/>
          </a:xfrm>
          <a:prstGeom prst="flowChartConnector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3929063" y="3500438"/>
            <a:ext cx="71437" cy="71437"/>
          </a:xfrm>
          <a:prstGeom prst="flowChartConnector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286250" y="3857625"/>
            <a:ext cx="71438" cy="71438"/>
          </a:xfrm>
          <a:prstGeom prst="flowChartConnector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4643438" y="3500438"/>
            <a:ext cx="71437" cy="71437"/>
          </a:xfrm>
          <a:prstGeom prst="flowChartConnector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5000625" y="2428875"/>
            <a:ext cx="71438" cy="71438"/>
          </a:xfrm>
          <a:prstGeom prst="flowChartConnector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5357813" y="642938"/>
            <a:ext cx="71437" cy="71437"/>
          </a:xfrm>
          <a:prstGeom prst="flowChartConnector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3143250" y="357188"/>
            <a:ext cx="2276475" cy="3576637"/>
          </a:xfrm>
          <a:custGeom>
            <a:avLst/>
            <a:gdLst>
              <a:gd name="connsiteX0" fmla="*/ 48985 w 2276928"/>
              <a:gd name="connsiteY0" fmla="*/ 210457 h 3575957"/>
              <a:gd name="connsiteX1" fmla="*/ 59871 w 2276928"/>
              <a:gd name="connsiteY1" fmla="*/ 330200 h 3575957"/>
              <a:gd name="connsiteX2" fmla="*/ 408213 w 2276928"/>
              <a:gd name="connsiteY2" fmla="*/ 2115457 h 3575957"/>
              <a:gd name="connsiteX3" fmla="*/ 767442 w 2276928"/>
              <a:gd name="connsiteY3" fmla="*/ 3193143 h 3575957"/>
              <a:gd name="connsiteX4" fmla="*/ 1115785 w 2276928"/>
              <a:gd name="connsiteY4" fmla="*/ 3574143 h 3575957"/>
              <a:gd name="connsiteX5" fmla="*/ 1507671 w 2276928"/>
              <a:gd name="connsiteY5" fmla="*/ 3204029 h 3575957"/>
              <a:gd name="connsiteX6" fmla="*/ 1877785 w 2276928"/>
              <a:gd name="connsiteY6" fmla="*/ 2093686 h 3575957"/>
              <a:gd name="connsiteX7" fmla="*/ 2215242 w 2276928"/>
              <a:gd name="connsiteY7" fmla="*/ 319314 h 3575957"/>
              <a:gd name="connsiteX8" fmla="*/ 2247899 w 2276928"/>
              <a:gd name="connsiteY8" fmla="*/ 177800 h 3575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6928" h="3575957">
                <a:moveTo>
                  <a:pt x="48985" y="210457"/>
                </a:moveTo>
                <a:cubicBezTo>
                  <a:pt x="24492" y="111578"/>
                  <a:pt x="0" y="12700"/>
                  <a:pt x="59871" y="330200"/>
                </a:cubicBezTo>
                <a:cubicBezTo>
                  <a:pt x="119742" y="647700"/>
                  <a:pt x="290285" y="1638300"/>
                  <a:pt x="408213" y="2115457"/>
                </a:cubicBezTo>
                <a:cubicBezTo>
                  <a:pt x="526141" y="2592614"/>
                  <a:pt x="649513" y="2950029"/>
                  <a:pt x="767442" y="3193143"/>
                </a:cubicBezTo>
                <a:cubicBezTo>
                  <a:pt x="885371" y="3436257"/>
                  <a:pt x="992414" y="3572329"/>
                  <a:pt x="1115785" y="3574143"/>
                </a:cubicBezTo>
                <a:cubicBezTo>
                  <a:pt x="1239156" y="3575957"/>
                  <a:pt x="1380671" y="3450772"/>
                  <a:pt x="1507671" y="3204029"/>
                </a:cubicBezTo>
                <a:cubicBezTo>
                  <a:pt x="1634671" y="2957286"/>
                  <a:pt x="1759857" y="2574472"/>
                  <a:pt x="1877785" y="2093686"/>
                </a:cubicBezTo>
                <a:cubicBezTo>
                  <a:pt x="1995713" y="1612900"/>
                  <a:pt x="2153556" y="638628"/>
                  <a:pt x="2215242" y="319314"/>
                </a:cubicBezTo>
                <a:cubicBezTo>
                  <a:pt x="2276928" y="0"/>
                  <a:pt x="2262413" y="88900"/>
                  <a:pt x="2247899" y="177800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4286250" y="357188"/>
            <a:ext cx="2143125" cy="3594100"/>
          </a:xfrm>
          <a:custGeom>
            <a:avLst/>
            <a:gdLst>
              <a:gd name="connsiteX0" fmla="*/ 0 w 2143276"/>
              <a:gd name="connsiteY0" fmla="*/ 149980 h 3594704"/>
              <a:gd name="connsiteX1" fmla="*/ 420915 w 2143276"/>
              <a:gd name="connsiteY1" fmla="*/ 2167466 h 3594704"/>
              <a:gd name="connsiteX2" fmla="*/ 711200 w 2143276"/>
              <a:gd name="connsiteY2" fmla="*/ 3256038 h 3594704"/>
              <a:gd name="connsiteX3" fmla="*/ 1059543 w 2143276"/>
              <a:gd name="connsiteY3" fmla="*/ 3589866 h 3594704"/>
              <a:gd name="connsiteX4" fmla="*/ 1407886 w 2143276"/>
              <a:gd name="connsiteY4" fmla="*/ 3227009 h 3594704"/>
              <a:gd name="connsiteX5" fmla="*/ 1712686 w 2143276"/>
              <a:gd name="connsiteY5" fmla="*/ 2138438 h 3594704"/>
              <a:gd name="connsiteX6" fmla="*/ 2075543 w 2143276"/>
              <a:gd name="connsiteY6" fmla="*/ 324152 h 3594704"/>
              <a:gd name="connsiteX7" fmla="*/ 2119086 w 2143276"/>
              <a:gd name="connsiteY7" fmla="*/ 193523 h 35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43276" h="3594704">
                <a:moveTo>
                  <a:pt x="0" y="149980"/>
                </a:moveTo>
                <a:cubicBezTo>
                  <a:pt x="151191" y="899885"/>
                  <a:pt x="302382" y="1649790"/>
                  <a:pt x="420915" y="2167466"/>
                </a:cubicBezTo>
                <a:cubicBezTo>
                  <a:pt x="539448" y="2685142"/>
                  <a:pt x="604762" y="3018971"/>
                  <a:pt x="711200" y="3256038"/>
                </a:cubicBezTo>
                <a:cubicBezTo>
                  <a:pt x="817638" y="3493105"/>
                  <a:pt x="943429" y="3594704"/>
                  <a:pt x="1059543" y="3589866"/>
                </a:cubicBezTo>
                <a:cubicBezTo>
                  <a:pt x="1175657" y="3585028"/>
                  <a:pt x="1299029" y="3468914"/>
                  <a:pt x="1407886" y="3227009"/>
                </a:cubicBezTo>
                <a:cubicBezTo>
                  <a:pt x="1516743" y="2985104"/>
                  <a:pt x="1601410" y="2622248"/>
                  <a:pt x="1712686" y="2138438"/>
                </a:cubicBezTo>
                <a:cubicBezTo>
                  <a:pt x="1823962" y="1654629"/>
                  <a:pt x="2007810" y="648304"/>
                  <a:pt x="2075543" y="324152"/>
                </a:cubicBezTo>
                <a:cubicBezTo>
                  <a:pt x="2143276" y="0"/>
                  <a:pt x="2131181" y="96761"/>
                  <a:pt x="2119086" y="193523"/>
                </a:cubicBezTo>
              </a:path>
            </a:pathLst>
          </a:cu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7286625" y="1355725"/>
            <a:ext cx="171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у = (</a:t>
            </a:r>
            <a:r>
              <a:rPr lang="ru-RU" sz="2400" b="1" dirty="0" err="1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х</a:t>
            </a:r>
            <a:r>
              <a:rPr lang="ru-RU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  <a:cs typeface="Arial" pitchFamily="34" charset="0"/>
              </a:rPr>
              <a:t>-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3</a:t>
            </a:r>
            <a:r>
              <a:rPr lang="ru-RU" sz="2400" b="1" dirty="0">
                <a:ea typeface="Times New Roman" pitchFamily="18" charset="0"/>
                <a:cs typeface="Arial" pitchFamily="34" charset="0"/>
              </a:rPr>
              <a:t>)</a:t>
            </a:r>
            <a:r>
              <a:rPr lang="en-US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²</a:t>
            </a:r>
            <a:endParaRPr lang="en-US" dirty="0">
              <a:cs typeface="Arial" pitchFamily="34" charset="0"/>
            </a:endParaRPr>
          </a:p>
        </p:txBody>
      </p:sp>
      <p:sp>
        <p:nvSpPr>
          <p:cNvPr id="5482" name="Rectangle 2"/>
          <p:cNvSpPr>
            <a:spLocks noChangeArrowheads="1"/>
          </p:cNvSpPr>
          <p:nvPr/>
        </p:nvSpPr>
        <p:spPr bwMode="auto">
          <a:xfrm>
            <a:off x="7239000" y="685800"/>
            <a:ext cx="1785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у = </a:t>
            </a:r>
            <a:r>
              <a:rPr lang="ru-RU" sz="2400" b="1" dirty="0" err="1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х</a:t>
            </a:r>
            <a:r>
              <a:rPr lang="en-US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²</a:t>
            </a:r>
            <a:endParaRPr lang="en-US" dirty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43500" y="3929063"/>
            <a:ext cx="2857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3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805 0 " pathEditMode="relative" ptsTypes="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0.00555 L 0.11441 0.0055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805 0 " pathEditMode="relative" ptsTypes="AA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823 0 " pathEditMode="relative" ptsTypes="AA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823 0 " pathEditMode="relative" ptsTypes="AA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806 0 " pathEditMode="relative" ptsTypes="AA">
                                      <p:cBhvr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1823 0 " pathEditMode="relative" ptsTypes="AA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813" y="285750"/>
          <a:ext cx="6480000" cy="6217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34710"/>
                <a:gridCol w="38529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1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rot="5400000" flipH="1" flipV="1">
            <a:off x="1000919" y="3428206"/>
            <a:ext cx="600075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143000" y="4286250"/>
            <a:ext cx="5929313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92" name="TextBox 6"/>
          <p:cNvSpPr txBox="1">
            <a:spLocks noChangeArrowheads="1"/>
          </p:cNvSpPr>
          <p:nvPr/>
        </p:nvSpPr>
        <p:spPr bwMode="auto">
          <a:xfrm>
            <a:off x="4143375" y="28575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х</a:t>
            </a:r>
          </a:p>
        </p:txBody>
      </p:sp>
      <p:sp>
        <p:nvSpPr>
          <p:cNvPr id="6493" name="TextBox 7"/>
          <p:cNvSpPr txBox="1">
            <a:spLocks noChangeArrowheads="1"/>
          </p:cNvSpPr>
          <p:nvPr/>
        </p:nvSpPr>
        <p:spPr bwMode="auto">
          <a:xfrm>
            <a:off x="6929438" y="392906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у</a:t>
            </a:r>
          </a:p>
        </p:txBody>
      </p:sp>
      <p:sp>
        <p:nvSpPr>
          <p:cNvPr id="6494" name="TextBox 8"/>
          <p:cNvSpPr txBox="1">
            <a:spLocks noChangeArrowheads="1"/>
          </p:cNvSpPr>
          <p:nvPr/>
        </p:nvSpPr>
        <p:spPr bwMode="auto">
          <a:xfrm>
            <a:off x="4143375" y="42148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0</a:t>
            </a:r>
          </a:p>
        </p:txBody>
      </p:sp>
      <p:sp>
        <p:nvSpPr>
          <p:cNvPr id="6495" name="TextBox 9"/>
          <p:cNvSpPr txBox="1">
            <a:spLocks noChangeArrowheads="1"/>
          </p:cNvSpPr>
          <p:nvPr/>
        </p:nvSpPr>
        <p:spPr bwMode="auto">
          <a:xfrm>
            <a:off x="4500563" y="42148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1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2928938" y="1000125"/>
            <a:ext cx="71437" cy="71438"/>
          </a:xfrm>
          <a:prstGeom prst="flowChartConnector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286125" y="2786063"/>
            <a:ext cx="71438" cy="71437"/>
          </a:xfrm>
          <a:prstGeom prst="flowChartConnector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3643313" y="3857625"/>
            <a:ext cx="71437" cy="71438"/>
          </a:xfrm>
          <a:prstGeom prst="flowChartConnector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000500" y="4214813"/>
            <a:ext cx="71438" cy="71437"/>
          </a:xfrm>
          <a:prstGeom prst="flowChartConnector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4357688" y="3857625"/>
            <a:ext cx="71437" cy="71438"/>
          </a:xfrm>
          <a:prstGeom prst="flowChartConnector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4714875" y="2786063"/>
            <a:ext cx="71438" cy="71437"/>
          </a:xfrm>
          <a:prstGeom prst="flowChartConnector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5072063" y="1000125"/>
            <a:ext cx="71437" cy="71438"/>
          </a:xfrm>
          <a:prstGeom prst="flowChartConnector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2857500" y="714375"/>
            <a:ext cx="2276475" cy="3576638"/>
          </a:xfrm>
          <a:custGeom>
            <a:avLst/>
            <a:gdLst>
              <a:gd name="connsiteX0" fmla="*/ 48985 w 2276928"/>
              <a:gd name="connsiteY0" fmla="*/ 210457 h 3575957"/>
              <a:gd name="connsiteX1" fmla="*/ 59871 w 2276928"/>
              <a:gd name="connsiteY1" fmla="*/ 330200 h 3575957"/>
              <a:gd name="connsiteX2" fmla="*/ 408213 w 2276928"/>
              <a:gd name="connsiteY2" fmla="*/ 2115457 h 3575957"/>
              <a:gd name="connsiteX3" fmla="*/ 767442 w 2276928"/>
              <a:gd name="connsiteY3" fmla="*/ 3193143 h 3575957"/>
              <a:gd name="connsiteX4" fmla="*/ 1115785 w 2276928"/>
              <a:gd name="connsiteY4" fmla="*/ 3574143 h 3575957"/>
              <a:gd name="connsiteX5" fmla="*/ 1507671 w 2276928"/>
              <a:gd name="connsiteY5" fmla="*/ 3204029 h 3575957"/>
              <a:gd name="connsiteX6" fmla="*/ 1877785 w 2276928"/>
              <a:gd name="connsiteY6" fmla="*/ 2093686 h 3575957"/>
              <a:gd name="connsiteX7" fmla="*/ 2215242 w 2276928"/>
              <a:gd name="connsiteY7" fmla="*/ 319314 h 3575957"/>
              <a:gd name="connsiteX8" fmla="*/ 2247899 w 2276928"/>
              <a:gd name="connsiteY8" fmla="*/ 177800 h 3575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6928" h="3575957">
                <a:moveTo>
                  <a:pt x="48985" y="210457"/>
                </a:moveTo>
                <a:cubicBezTo>
                  <a:pt x="24492" y="111578"/>
                  <a:pt x="0" y="12700"/>
                  <a:pt x="59871" y="330200"/>
                </a:cubicBezTo>
                <a:cubicBezTo>
                  <a:pt x="119742" y="647700"/>
                  <a:pt x="290285" y="1638300"/>
                  <a:pt x="408213" y="2115457"/>
                </a:cubicBezTo>
                <a:cubicBezTo>
                  <a:pt x="526141" y="2592614"/>
                  <a:pt x="649513" y="2950029"/>
                  <a:pt x="767442" y="3193143"/>
                </a:cubicBezTo>
                <a:cubicBezTo>
                  <a:pt x="885371" y="3436257"/>
                  <a:pt x="992414" y="3572329"/>
                  <a:pt x="1115785" y="3574143"/>
                </a:cubicBezTo>
                <a:cubicBezTo>
                  <a:pt x="1239156" y="3575957"/>
                  <a:pt x="1380671" y="3450772"/>
                  <a:pt x="1507671" y="3204029"/>
                </a:cubicBezTo>
                <a:cubicBezTo>
                  <a:pt x="1634671" y="2957286"/>
                  <a:pt x="1759857" y="2574472"/>
                  <a:pt x="1877785" y="2093686"/>
                </a:cubicBezTo>
                <a:cubicBezTo>
                  <a:pt x="1995713" y="1612900"/>
                  <a:pt x="2153556" y="638628"/>
                  <a:pt x="2215242" y="319314"/>
                </a:cubicBezTo>
                <a:cubicBezTo>
                  <a:pt x="2276928" y="0"/>
                  <a:pt x="2262413" y="88900"/>
                  <a:pt x="2247899" y="177800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2928938" y="0"/>
            <a:ext cx="2143125" cy="3594100"/>
          </a:xfrm>
          <a:custGeom>
            <a:avLst/>
            <a:gdLst>
              <a:gd name="connsiteX0" fmla="*/ 0 w 2143276"/>
              <a:gd name="connsiteY0" fmla="*/ 149980 h 3594704"/>
              <a:gd name="connsiteX1" fmla="*/ 420915 w 2143276"/>
              <a:gd name="connsiteY1" fmla="*/ 2167466 h 3594704"/>
              <a:gd name="connsiteX2" fmla="*/ 711200 w 2143276"/>
              <a:gd name="connsiteY2" fmla="*/ 3256038 h 3594704"/>
              <a:gd name="connsiteX3" fmla="*/ 1059543 w 2143276"/>
              <a:gd name="connsiteY3" fmla="*/ 3589866 h 3594704"/>
              <a:gd name="connsiteX4" fmla="*/ 1407886 w 2143276"/>
              <a:gd name="connsiteY4" fmla="*/ 3227009 h 3594704"/>
              <a:gd name="connsiteX5" fmla="*/ 1712686 w 2143276"/>
              <a:gd name="connsiteY5" fmla="*/ 2138438 h 3594704"/>
              <a:gd name="connsiteX6" fmla="*/ 2075543 w 2143276"/>
              <a:gd name="connsiteY6" fmla="*/ 324152 h 3594704"/>
              <a:gd name="connsiteX7" fmla="*/ 2119086 w 2143276"/>
              <a:gd name="connsiteY7" fmla="*/ 193523 h 35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43276" h="3594704">
                <a:moveTo>
                  <a:pt x="0" y="149980"/>
                </a:moveTo>
                <a:cubicBezTo>
                  <a:pt x="151191" y="899885"/>
                  <a:pt x="302382" y="1649790"/>
                  <a:pt x="420915" y="2167466"/>
                </a:cubicBezTo>
                <a:cubicBezTo>
                  <a:pt x="539448" y="2685142"/>
                  <a:pt x="604762" y="3018971"/>
                  <a:pt x="711200" y="3256038"/>
                </a:cubicBezTo>
                <a:cubicBezTo>
                  <a:pt x="817638" y="3493105"/>
                  <a:pt x="943429" y="3594704"/>
                  <a:pt x="1059543" y="3589866"/>
                </a:cubicBezTo>
                <a:cubicBezTo>
                  <a:pt x="1175657" y="3585028"/>
                  <a:pt x="1299029" y="3468914"/>
                  <a:pt x="1407886" y="3227009"/>
                </a:cubicBezTo>
                <a:cubicBezTo>
                  <a:pt x="1516743" y="2985104"/>
                  <a:pt x="1601410" y="2622248"/>
                  <a:pt x="1712686" y="2138438"/>
                </a:cubicBezTo>
                <a:cubicBezTo>
                  <a:pt x="1823962" y="1654629"/>
                  <a:pt x="2007810" y="648304"/>
                  <a:pt x="2075543" y="324152"/>
                </a:cubicBezTo>
                <a:cubicBezTo>
                  <a:pt x="2143276" y="0"/>
                  <a:pt x="2131181" y="96761"/>
                  <a:pt x="2119086" y="193523"/>
                </a:cubicBezTo>
              </a:path>
            </a:pathLst>
          </a:cu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05" name="Rectangle 1"/>
          <p:cNvSpPr>
            <a:spLocks noChangeArrowheads="1"/>
          </p:cNvSpPr>
          <p:nvPr/>
        </p:nvSpPr>
        <p:spPr bwMode="auto">
          <a:xfrm>
            <a:off x="7286625" y="1355725"/>
            <a:ext cx="171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у = х</a:t>
            </a:r>
            <a:r>
              <a:rPr lang="en-US" sz="2400" b="1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²</a:t>
            </a:r>
            <a:r>
              <a:rPr lang="ru-RU" sz="2400" b="1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+ 2</a:t>
            </a:r>
            <a:endParaRPr lang="en-US">
              <a:solidFill>
                <a:srgbClr val="C00000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506" name="Прямоугольник 23"/>
          <p:cNvSpPr>
            <a:spLocks noChangeArrowheads="1"/>
          </p:cNvSpPr>
          <p:nvPr/>
        </p:nvSpPr>
        <p:spPr bwMode="auto">
          <a:xfrm>
            <a:off x="7391400" y="685800"/>
            <a:ext cx="10652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у = </a:t>
            </a:r>
            <a:r>
              <a:rPr lang="ru-RU" sz="2400" b="1" dirty="0" err="1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х</a:t>
            </a:r>
            <a:r>
              <a:rPr lang="en-US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²</a:t>
            </a:r>
            <a:r>
              <a:rPr lang="ru-RU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</a:t>
            </a:r>
            <a:endParaRPr lang="ru-RU" sz="2400" dirty="0">
              <a:latin typeface="Calibri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507" name="TextBox 24"/>
          <p:cNvSpPr txBox="1">
            <a:spLocks noChangeArrowheads="1"/>
          </p:cNvSpPr>
          <p:nvPr/>
        </p:nvSpPr>
        <p:spPr bwMode="auto">
          <a:xfrm>
            <a:off x="4000500" y="35004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00000"/>
                </a:solidFill>
                <a:latin typeface="Calibri" pitchFamily="34" charset="0"/>
              </a:rPr>
              <a:t>2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9445 " pathEditMode="relative" ptsTypes="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0509 " pathEditMode="relative" ptsTypes="AA">
                                      <p:cBhvr>
                                        <p:cTn id="3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0509 " pathEditMode="relative" ptsTypes="AA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0486 " pathEditMode="relative" ptsTypes="AA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0486 " pathEditMode="relative" ptsTypes="AA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051 " pathEditMode="relative" ptsTypes="AA">
                                      <p:cBhvr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1551 " pathEditMode="relative" ptsTypes="AA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750" y="357188"/>
          <a:ext cx="6480000" cy="6217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34710"/>
                <a:gridCol w="38529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1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rot="5400000" flipH="1" flipV="1">
            <a:off x="1643063" y="3571875"/>
            <a:ext cx="6002338" cy="158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785938" y="3643313"/>
            <a:ext cx="5929312" cy="158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16" name="TextBox 6"/>
          <p:cNvSpPr txBox="1">
            <a:spLocks noChangeArrowheads="1"/>
          </p:cNvSpPr>
          <p:nvPr/>
        </p:nvSpPr>
        <p:spPr bwMode="auto">
          <a:xfrm>
            <a:off x="4714875" y="42862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х</a:t>
            </a:r>
          </a:p>
        </p:txBody>
      </p:sp>
      <p:sp>
        <p:nvSpPr>
          <p:cNvPr id="7517" name="TextBox 7"/>
          <p:cNvSpPr txBox="1">
            <a:spLocks noChangeArrowheads="1"/>
          </p:cNvSpPr>
          <p:nvPr/>
        </p:nvSpPr>
        <p:spPr bwMode="auto">
          <a:xfrm>
            <a:off x="7572375" y="3643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у</a:t>
            </a:r>
          </a:p>
        </p:txBody>
      </p:sp>
      <p:sp>
        <p:nvSpPr>
          <p:cNvPr id="7518" name="TextBox 8"/>
          <p:cNvSpPr txBox="1">
            <a:spLocks noChangeArrowheads="1"/>
          </p:cNvSpPr>
          <p:nvPr/>
        </p:nvSpPr>
        <p:spPr bwMode="auto">
          <a:xfrm>
            <a:off x="4643438" y="357187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0</a:t>
            </a:r>
          </a:p>
        </p:txBody>
      </p:sp>
      <p:sp>
        <p:nvSpPr>
          <p:cNvPr id="7519" name="TextBox 9"/>
          <p:cNvSpPr txBox="1">
            <a:spLocks noChangeArrowheads="1"/>
          </p:cNvSpPr>
          <p:nvPr/>
        </p:nvSpPr>
        <p:spPr bwMode="auto">
          <a:xfrm>
            <a:off x="5000625" y="357187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1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3571875" y="357188"/>
            <a:ext cx="71438" cy="71437"/>
          </a:xfrm>
          <a:prstGeom prst="flowChartConnector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929063" y="2143125"/>
            <a:ext cx="71437" cy="71438"/>
          </a:xfrm>
          <a:prstGeom prst="flowChartConnector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286250" y="3286125"/>
            <a:ext cx="71438" cy="71438"/>
          </a:xfrm>
          <a:prstGeom prst="flowChartConnector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643438" y="3643313"/>
            <a:ext cx="71437" cy="71437"/>
          </a:xfrm>
          <a:prstGeom prst="flowChartConnector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5000625" y="3286125"/>
            <a:ext cx="71438" cy="71438"/>
          </a:xfrm>
          <a:prstGeom prst="flowChartConnector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5357813" y="2143125"/>
            <a:ext cx="71437" cy="71438"/>
          </a:xfrm>
          <a:prstGeom prst="flowChartConnector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5715000" y="357188"/>
            <a:ext cx="71438" cy="71437"/>
          </a:xfrm>
          <a:prstGeom prst="flowChartConnector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3500438" y="142875"/>
            <a:ext cx="2276475" cy="3576638"/>
          </a:xfrm>
          <a:custGeom>
            <a:avLst/>
            <a:gdLst>
              <a:gd name="connsiteX0" fmla="*/ 48985 w 2276928"/>
              <a:gd name="connsiteY0" fmla="*/ 210457 h 3575957"/>
              <a:gd name="connsiteX1" fmla="*/ 59871 w 2276928"/>
              <a:gd name="connsiteY1" fmla="*/ 330200 h 3575957"/>
              <a:gd name="connsiteX2" fmla="*/ 408213 w 2276928"/>
              <a:gd name="connsiteY2" fmla="*/ 2115457 h 3575957"/>
              <a:gd name="connsiteX3" fmla="*/ 767442 w 2276928"/>
              <a:gd name="connsiteY3" fmla="*/ 3193143 h 3575957"/>
              <a:gd name="connsiteX4" fmla="*/ 1115785 w 2276928"/>
              <a:gd name="connsiteY4" fmla="*/ 3574143 h 3575957"/>
              <a:gd name="connsiteX5" fmla="*/ 1507671 w 2276928"/>
              <a:gd name="connsiteY5" fmla="*/ 3204029 h 3575957"/>
              <a:gd name="connsiteX6" fmla="*/ 1877785 w 2276928"/>
              <a:gd name="connsiteY6" fmla="*/ 2093686 h 3575957"/>
              <a:gd name="connsiteX7" fmla="*/ 2215242 w 2276928"/>
              <a:gd name="connsiteY7" fmla="*/ 319314 h 3575957"/>
              <a:gd name="connsiteX8" fmla="*/ 2247899 w 2276928"/>
              <a:gd name="connsiteY8" fmla="*/ 177800 h 3575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6928" h="3575957">
                <a:moveTo>
                  <a:pt x="48985" y="210457"/>
                </a:moveTo>
                <a:cubicBezTo>
                  <a:pt x="24492" y="111578"/>
                  <a:pt x="0" y="12700"/>
                  <a:pt x="59871" y="330200"/>
                </a:cubicBezTo>
                <a:cubicBezTo>
                  <a:pt x="119742" y="647700"/>
                  <a:pt x="290285" y="1638300"/>
                  <a:pt x="408213" y="2115457"/>
                </a:cubicBezTo>
                <a:cubicBezTo>
                  <a:pt x="526141" y="2592614"/>
                  <a:pt x="649513" y="2950029"/>
                  <a:pt x="767442" y="3193143"/>
                </a:cubicBezTo>
                <a:cubicBezTo>
                  <a:pt x="885371" y="3436257"/>
                  <a:pt x="992414" y="3572329"/>
                  <a:pt x="1115785" y="3574143"/>
                </a:cubicBezTo>
                <a:cubicBezTo>
                  <a:pt x="1239156" y="3575957"/>
                  <a:pt x="1380671" y="3450772"/>
                  <a:pt x="1507671" y="3204029"/>
                </a:cubicBezTo>
                <a:cubicBezTo>
                  <a:pt x="1634671" y="2957286"/>
                  <a:pt x="1759857" y="2574472"/>
                  <a:pt x="1877785" y="2093686"/>
                </a:cubicBezTo>
                <a:cubicBezTo>
                  <a:pt x="1995713" y="1612900"/>
                  <a:pt x="2153556" y="638628"/>
                  <a:pt x="2215242" y="319314"/>
                </a:cubicBezTo>
                <a:cubicBezTo>
                  <a:pt x="2276928" y="0"/>
                  <a:pt x="2262413" y="88900"/>
                  <a:pt x="2247899" y="177800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3643313" y="428625"/>
            <a:ext cx="2143125" cy="3594100"/>
          </a:xfrm>
          <a:custGeom>
            <a:avLst/>
            <a:gdLst>
              <a:gd name="connsiteX0" fmla="*/ 0 w 2143276"/>
              <a:gd name="connsiteY0" fmla="*/ 149980 h 3594704"/>
              <a:gd name="connsiteX1" fmla="*/ 420915 w 2143276"/>
              <a:gd name="connsiteY1" fmla="*/ 2167466 h 3594704"/>
              <a:gd name="connsiteX2" fmla="*/ 711200 w 2143276"/>
              <a:gd name="connsiteY2" fmla="*/ 3256038 h 3594704"/>
              <a:gd name="connsiteX3" fmla="*/ 1059543 w 2143276"/>
              <a:gd name="connsiteY3" fmla="*/ 3589866 h 3594704"/>
              <a:gd name="connsiteX4" fmla="*/ 1407886 w 2143276"/>
              <a:gd name="connsiteY4" fmla="*/ 3227009 h 3594704"/>
              <a:gd name="connsiteX5" fmla="*/ 1712686 w 2143276"/>
              <a:gd name="connsiteY5" fmla="*/ 2138438 h 3594704"/>
              <a:gd name="connsiteX6" fmla="*/ 2075543 w 2143276"/>
              <a:gd name="connsiteY6" fmla="*/ 324152 h 3594704"/>
              <a:gd name="connsiteX7" fmla="*/ 2119086 w 2143276"/>
              <a:gd name="connsiteY7" fmla="*/ 193523 h 35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43276" h="3594704">
                <a:moveTo>
                  <a:pt x="0" y="149980"/>
                </a:moveTo>
                <a:cubicBezTo>
                  <a:pt x="151191" y="899885"/>
                  <a:pt x="302382" y="1649790"/>
                  <a:pt x="420915" y="2167466"/>
                </a:cubicBezTo>
                <a:cubicBezTo>
                  <a:pt x="539448" y="2685142"/>
                  <a:pt x="604762" y="3018971"/>
                  <a:pt x="711200" y="3256038"/>
                </a:cubicBezTo>
                <a:cubicBezTo>
                  <a:pt x="817638" y="3493105"/>
                  <a:pt x="943429" y="3594704"/>
                  <a:pt x="1059543" y="3589866"/>
                </a:cubicBezTo>
                <a:cubicBezTo>
                  <a:pt x="1175657" y="3585028"/>
                  <a:pt x="1299029" y="3468914"/>
                  <a:pt x="1407886" y="3227009"/>
                </a:cubicBezTo>
                <a:cubicBezTo>
                  <a:pt x="1516743" y="2985104"/>
                  <a:pt x="1601410" y="2622248"/>
                  <a:pt x="1712686" y="2138438"/>
                </a:cubicBezTo>
                <a:cubicBezTo>
                  <a:pt x="1823962" y="1654629"/>
                  <a:pt x="2007810" y="648304"/>
                  <a:pt x="2075543" y="324152"/>
                </a:cubicBezTo>
                <a:cubicBezTo>
                  <a:pt x="2143276" y="0"/>
                  <a:pt x="2131181" y="96761"/>
                  <a:pt x="2119086" y="193523"/>
                </a:cubicBezTo>
              </a:path>
            </a:pathLst>
          </a:cu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529" name="TextBox 22"/>
          <p:cNvSpPr txBox="1">
            <a:spLocks noChangeArrowheads="1"/>
          </p:cNvSpPr>
          <p:nvPr/>
        </p:nvSpPr>
        <p:spPr bwMode="auto">
          <a:xfrm>
            <a:off x="4572000" y="321468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7530" name="Rectangle 1"/>
          <p:cNvSpPr>
            <a:spLocks noChangeArrowheads="1"/>
          </p:cNvSpPr>
          <p:nvPr/>
        </p:nvSpPr>
        <p:spPr bwMode="auto">
          <a:xfrm>
            <a:off x="7500938" y="1357313"/>
            <a:ext cx="1500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у = х</a:t>
            </a:r>
            <a:r>
              <a:rPr lang="en-US" sz="2400" b="1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²</a:t>
            </a:r>
            <a:r>
              <a:rPr lang="ru-RU" sz="2400" b="1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>
                <a:solidFill>
                  <a:srgbClr val="00B050"/>
                </a:solidFill>
                <a:ea typeface="Times New Roman" pitchFamily="18" charset="0"/>
                <a:cs typeface="Arial" pitchFamily="34" charset="0"/>
              </a:rPr>
              <a:t>- 1</a:t>
            </a:r>
            <a:endParaRPr lang="en-US">
              <a:solidFill>
                <a:srgbClr val="00B050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531" name="Прямоугольник 25"/>
          <p:cNvSpPr>
            <a:spLocks noChangeArrowheads="1"/>
          </p:cNvSpPr>
          <p:nvPr/>
        </p:nvSpPr>
        <p:spPr bwMode="auto">
          <a:xfrm>
            <a:off x="7848600" y="762000"/>
            <a:ext cx="10652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у = </a:t>
            </a:r>
            <a:r>
              <a:rPr lang="ru-RU" sz="2400" b="1" dirty="0" err="1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х</a:t>
            </a:r>
            <a:r>
              <a:rPr lang="en-US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²</a:t>
            </a:r>
            <a:r>
              <a:rPr lang="ru-RU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</a:t>
            </a:r>
            <a:endParaRPr lang="ru-RU" sz="2400" dirty="0">
              <a:latin typeface="Calibri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5255 " pathEditMode="relative" ptsTypes="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5254 " pathEditMode="relative" ptsTypes="AA">
                                      <p:cBhvr>
                                        <p:cTn id="3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5254 " pathEditMode="relative" ptsTypes="AA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5254 " pathEditMode="relative" ptsTypes="AA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5254 " pathEditMode="relative" ptsTypes="AA"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5232 " pathEditMode="relative" ptsTypes="AA">
                                      <p:cBhvr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5254 " pathEditMode="relative" ptsTypes="AA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750" y="357188"/>
          <a:ext cx="6480000" cy="6217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34710"/>
                <a:gridCol w="38529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1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rot="5400000" flipH="1" flipV="1">
            <a:off x="1643063" y="3571875"/>
            <a:ext cx="6002338" cy="158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785938" y="3643313"/>
            <a:ext cx="5929312" cy="158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40" name="TextBox 6"/>
          <p:cNvSpPr txBox="1">
            <a:spLocks noChangeArrowheads="1"/>
          </p:cNvSpPr>
          <p:nvPr/>
        </p:nvSpPr>
        <p:spPr bwMode="auto">
          <a:xfrm>
            <a:off x="4714875" y="42862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х</a:t>
            </a:r>
          </a:p>
        </p:txBody>
      </p:sp>
      <p:sp>
        <p:nvSpPr>
          <p:cNvPr id="8541" name="TextBox 7"/>
          <p:cNvSpPr txBox="1">
            <a:spLocks noChangeArrowheads="1"/>
          </p:cNvSpPr>
          <p:nvPr/>
        </p:nvSpPr>
        <p:spPr bwMode="auto">
          <a:xfrm>
            <a:off x="7572375" y="3643313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у</a:t>
            </a:r>
          </a:p>
        </p:txBody>
      </p:sp>
      <p:sp>
        <p:nvSpPr>
          <p:cNvPr id="8542" name="TextBox 8"/>
          <p:cNvSpPr txBox="1">
            <a:spLocks noChangeArrowheads="1"/>
          </p:cNvSpPr>
          <p:nvPr/>
        </p:nvSpPr>
        <p:spPr bwMode="auto">
          <a:xfrm>
            <a:off x="4643438" y="357187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0</a:t>
            </a:r>
          </a:p>
        </p:txBody>
      </p:sp>
      <p:sp>
        <p:nvSpPr>
          <p:cNvPr id="8543" name="TextBox 9"/>
          <p:cNvSpPr txBox="1">
            <a:spLocks noChangeArrowheads="1"/>
          </p:cNvSpPr>
          <p:nvPr/>
        </p:nvSpPr>
        <p:spPr bwMode="auto">
          <a:xfrm>
            <a:off x="5000625" y="357187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1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3571875" y="357188"/>
            <a:ext cx="71438" cy="71437"/>
          </a:xfrm>
          <a:prstGeom prst="flowChartConnector">
            <a:avLst/>
          </a:prstGeom>
          <a:solidFill>
            <a:srgbClr val="FF00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929063" y="2143125"/>
            <a:ext cx="71437" cy="71438"/>
          </a:xfrm>
          <a:prstGeom prst="flowChartConnector">
            <a:avLst/>
          </a:prstGeom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286250" y="3214688"/>
            <a:ext cx="71438" cy="71437"/>
          </a:xfrm>
          <a:prstGeom prst="flowChartConnector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643438" y="3571875"/>
            <a:ext cx="71437" cy="71438"/>
          </a:xfrm>
          <a:prstGeom prst="flowChartConnector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5000625" y="3214688"/>
            <a:ext cx="71438" cy="71437"/>
          </a:xfrm>
          <a:prstGeom prst="flowChartConnector">
            <a:avLst/>
          </a:prstGeom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5357813" y="2143125"/>
            <a:ext cx="71437" cy="71438"/>
          </a:xfrm>
          <a:prstGeom prst="flowChartConnector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5715000" y="357188"/>
            <a:ext cx="71438" cy="71437"/>
          </a:xfrm>
          <a:prstGeom prst="flowChartConnector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3571875" y="142875"/>
            <a:ext cx="2276475" cy="3576638"/>
          </a:xfrm>
          <a:custGeom>
            <a:avLst/>
            <a:gdLst>
              <a:gd name="connsiteX0" fmla="*/ 48985 w 2276928"/>
              <a:gd name="connsiteY0" fmla="*/ 210457 h 3575957"/>
              <a:gd name="connsiteX1" fmla="*/ 59871 w 2276928"/>
              <a:gd name="connsiteY1" fmla="*/ 330200 h 3575957"/>
              <a:gd name="connsiteX2" fmla="*/ 408213 w 2276928"/>
              <a:gd name="connsiteY2" fmla="*/ 2115457 h 3575957"/>
              <a:gd name="connsiteX3" fmla="*/ 767442 w 2276928"/>
              <a:gd name="connsiteY3" fmla="*/ 3193143 h 3575957"/>
              <a:gd name="connsiteX4" fmla="*/ 1115785 w 2276928"/>
              <a:gd name="connsiteY4" fmla="*/ 3574143 h 3575957"/>
              <a:gd name="connsiteX5" fmla="*/ 1507671 w 2276928"/>
              <a:gd name="connsiteY5" fmla="*/ 3204029 h 3575957"/>
              <a:gd name="connsiteX6" fmla="*/ 1877785 w 2276928"/>
              <a:gd name="connsiteY6" fmla="*/ 2093686 h 3575957"/>
              <a:gd name="connsiteX7" fmla="*/ 2215242 w 2276928"/>
              <a:gd name="connsiteY7" fmla="*/ 319314 h 3575957"/>
              <a:gd name="connsiteX8" fmla="*/ 2247899 w 2276928"/>
              <a:gd name="connsiteY8" fmla="*/ 177800 h 3575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6928" h="3575957">
                <a:moveTo>
                  <a:pt x="48985" y="210457"/>
                </a:moveTo>
                <a:cubicBezTo>
                  <a:pt x="24492" y="111578"/>
                  <a:pt x="0" y="12700"/>
                  <a:pt x="59871" y="330200"/>
                </a:cubicBezTo>
                <a:cubicBezTo>
                  <a:pt x="119742" y="647700"/>
                  <a:pt x="290285" y="1638300"/>
                  <a:pt x="408213" y="2115457"/>
                </a:cubicBezTo>
                <a:cubicBezTo>
                  <a:pt x="526141" y="2592614"/>
                  <a:pt x="649513" y="2950029"/>
                  <a:pt x="767442" y="3193143"/>
                </a:cubicBezTo>
                <a:cubicBezTo>
                  <a:pt x="885371" y="3436257"/>
                  <a:pt x="992414" y="3572329"/>
                  <a:pt x="1115785" y="3574143"/>
                </a:cubicBezTo>
                <a:cubicBezTo>
                  <a:pt x="1239156" y="3575957"/>
                  <a:pt x="1380671" y="3450772"/>
                  <a:pt x="1507671" y="3204029"/>
                </a:cubicBezTo>
                <a:cubicBezTo>
                  <a:pt x="1634671" y="2957286"/>
                  <a:pt x="1759857" y="2574472"/>
                  <a:pt x="1877785" y="2093686"/>
                </a:cubicBezTo>
                <a:cubicBezTo>
                  <a:pt x="1995713" y="1612900"/>
                  <a:pt x="2153556" y="638628"/>
                  <a:pt x="2215242" y="319314"/>
                </a:cubicBezTo>
                <a:cubicBezTo>
                  <a:pt x="2276928" y="0"/>
                  <a:pt x="2262413" y="88900"/>
                  <a:pt x="2247899" y="177800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4357688" y="1500188"/>
            <a:ext cx="2143125" cy="3594100"/>
          </a:xfrm>
          <a:custGeom>
            <a:avLst/>
            <a:gdLst>
              <a:gd name="connsiteX0" fmla="*/ 0 w 2143276"/>
              <a:gd name="connsiteY0" fmla="*/ 149980 h 3594704"/>
              <a:gd name="connsiteX1" fmla="*/ 420915 w 2143276"/>
              <a:gd name="connsiteY1" fmla="*/ 2167466 h 3594704"/>
              <a:gd name="connsiteX2" fmla="*/ 711200 w 2143276"/>
              <a:gd name="connsiteY2" fmla="*/ 3256038 h 3594704"/>
              <a:gd name="connsiteX3" fmla="*/ 1059543 w 2143276"/>
              <a:gd name="connsiteY3" fmla="*/ 3589866 h 3594704"/>
              <a:gd name="connsiteX4" fmla="*/ 1407886 w 2143276"/>
              <a:gd name="connsiteY4" fmla="*/ 3227009 h 3594704"/>
              <a:gd name="connsiteX5" fmla="*/ 1712686 w 2143276"/>
              <a:gd name="connsiteY5" fmla="*/ 2138438 h 3594704"/>
              <a:gd name="connsiteX6" fmla="*/ 2075543 w 2143276"/>
              <a:gd name="connsiteY6" fmla="*/ 324152 h 3594704"/>
              <a:gd name="connsiteX7" fmla="*/ 2119086 w 2143276"/>
              <a:gd name="connsiteY7" fmla="*/ 193523 h 35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43276" h="3594704">
                <a:moveTo>
                  <a:pt x="0" y="149980"/>
                </a:moveTo>
                <a:cubicBezTo>
                  <a:pt x="151191" y="899885"/>
                  <a:pt x="302382" y="1649790"/>
                  <a:pt x="420915" y="2167466"/>
                </a:cubicBezTo>
                <a:cubicBezTo>
                  <a:pt x="539448" y="2685142"/>
                  <a:pt x="604762" y="3018971"/>
                  <a:pt x="711200" y="3256038"/>
                </a:cubicBezTo>
                <a:cubicBezTo>
                  <a:pt x="817638" y="3493105"/>
                  <a:pt x="943429" y="3594704"/>
                  <a:pt x="1059543" y="3589866"/>
                </a:cubicBezTo>
                <a:cubicBezTo>
                  <a:pt x="1175657" y="3585028"/>
                  <a:pt x="1299029" y="3468914"/>
                  <a:pt x="1407886" y="3227009"/>
                </a:cubicBezTo>
                <a:cubicBezTo>
                  <a:pt x="1516743" y="2985104"/>
                  <a:pt x="1601410" y="2622248"/>
                  <a:pt x="1712686" y="2138438"/>
                </a:cubicBezTo>
                <a:cubicBezTo>
                  <a:pt x="1823962" y="1654629"/>
                  <a:pt x="2007810" y="648304"/>
                  <a:pt x="2075543" y="324152"/>
                </a:cubicBezTo>
                <a:cubicBezTo>
                  <a:pt x="2143276" y="0"/>
                  <a:pt x="2131181" y="96761"/>
                  <a:pt x="2119086" y="193523"/>
                </a:cubicBezTo>
              </a:path>
            </a:pathLst>
          </a:cu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4214813" y="4857750"/>
            <a:ext cx="4286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-4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57813" y="3286125"/>
            <a:ext cx="2857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2</a:t>
            </a:r>
          </a:p>
        </p:txBody>
      </p:sp>
      <p:sp>
        <p:nvSpPr>
          <p:cNvPr id="8555" name="Rectangle 1"/>
          <p:cNvSpPr>
            <a:spLocks noChangeArrowheads="1"/>
          </p:cNvSpPr>
          <p:nvPr/>
        </p:nvSpPr>
        <p:spPr bwMode="auto">
          <a:xfrm>
            <a:off x="7239000" y="762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400" b="1" dirty="0">
                <a:ea typeface="Times New Roman" pitchFamily="18" charset="0"/>
                <a:cs typeface="Arial" pitchFamily="34" charset="0"/>
              </a:rPr>
              <a:t>у = (</a:t>
            </a:r>
            <a:r>
              <a:rPr lang="ru-RU" sz="2400" b="1" dirty="0" err="1">
                <a:ea typeface="Times New Roman" pitchFamily="18" charset="0"/>
                <a:cs typeface="Arial" pitchFamily="34" charset="0"/>
              </a:rPr>
              <a:t>х</a:t>
            </a:r>
            <a:r>
              <a:rPr lang="ru-RU" sz="2400" b="1" dirty="0"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rgbClr val="5F497A"/>
                </a:solidFill>
                <a:ea typeface="Times New Roman" pitchFamily="18" charset="0"/>
                <a:cs typeface="Arial" pitchFamily="34" charset="0"/>
              </a:rPr>
              <a:t>- 2</a:t>
            </a:r>
            <a:r>
              <a:rPr lang="ru-RU" sz="2400" b="1" dirty="0">
                <a:ea typeface="Times New Roman" pitchFamily="18" charset="0"/>
                <a:cs typeface="Arial" pitchFamily="34" charset="0"/>
              </a:rPr>
              <a:t>)</a:t>
            </a:r>
            <a:r>
              <a:rPr lang="en-US" sz="2400" b="1" dirty="0">
                <a:ea typeface="Times New Roman" pitchFamily="18" charset="0"/>
                <a:cs typeface="Arial" pitchFamily="34" charset="0"/>
              </a:rPr>
              <a:t>² </a:t>
            </a:r>
            <a:r>
              <a:rPr lang="ru-RU" sz="2400" b="1" dirty="0">
                <a:solidFill>
                  <a:srgbClr val="5F497A"/>
                </a:solidFill>
                <a:ea typeface="Times New Roman" pitchFamily="18" charset="0"/>
                <a:cs typeface="Arial" pitchFamily="34" charset="0"/>
              </a:rPr>
              <a:t>- 4</a:t>
            </a:r>
            <a:endParaRPr lang="ru-RU" dirty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556" name="Прямоугольник 21"/>
          <p:cNvSpPr>
            <a:spLocks noChangeArrowheads="1"/>
          </p:cNvSpPr>
          <p:nvPr/>
        </p:nvSpPr>
        <p:spPr bwMode="auto">
          <a:xfrm>
            <a:off x="7772400" y="152400"/>
            <a:ext cx="10652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у = </a:t>
            </a:r>
            <a:r>
              <a:rPr lang="ru-RU" sz="2400" b="1" dirty="0" err="1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х</a:t>
            </a:r>
            <a:r>
              <a:rPr lang="en-US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²</a:t>
            </a:r>
            <a:r>
              <a:rPr lang="ru-RU" sz="2400" b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</a:t>
            </a:r>
            <a:endParaRPr lang="ru-RU" sz="2400" dirty="0">
              <a:latin typeface="Calibri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0162 L 0.07934 0.0016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82 -1.48148E-6 L 0.07882 0.220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1.48148E-6 L 0.07951 1.48148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82 4.81481E-6 L 0.07882 0.2099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7882 0 " pathEditMode="relative" ptsTypes="AA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82 -3.33333E-6 L 0.07882 0.2099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7882 0 " pathEditMode="relative" ptsTypes="AA">
                                      <p:cBhvr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82 2.22222E-6 L 0.07882 0.20995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7864 0 " pathEditMode="relative" ptsTypes="AA">
                                      <p:cBhvr>
                                        <p:cTn id="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64 -4.44444E-6 L 0.07864 0.20996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7865 0 " pathEditMode="relative" ptsTypes="AA">
                                      <p:cBhvr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65 -4.44444E-6 L 0.07865 0.19954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7882 0 " pathEditMode="relative" ptsTypes="AA">
                                      <p:cBhvr>
                                        <p:cTn id="8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82 2.22222E-6 L 0.07882 0.20995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  <a:ln w="31680" cap="sq">
            <a:solidFill>
              <a:srgbClr val="FFC000"/>
            </a:solidFill>
            <a:bevel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Алгоритмы построения графика функции </a:t>
            </a:r>
            <a:r>
              <a:rPr lang="en-US" sz="320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y=f(x+l)+m</a:t>
            </a:r>
            <a:r>
              <a:rPr lang="ru-RU" sz="320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: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648200"/>
          </a:xfrm>
          <a:prstGeom prst="rect">
            <a:avLst/>
          </a:prstGeom>
          <a:solidFill>
            <a:srgbClr val="CCFFCC">
              <a:alpha val="37999"/>
            </a:srgbClr>
          </a:solidFill>
          <a:ln w="38160" cap="rnd">
            <a:solidFill>
              <a:srgbClr val="00B050"/>
            </a:solidFill>
            <a:bevel/>
            <a:headEnd/>
            <a:tailEnd/>
          </a:ln>
          <a:effectLst/>
        </p:spPr>
        <p:txBody>
          <a:bodyPr/>
          <a:lstStyle/>
          <a:p>
            <a:pPr marL="341313" indent="-339725" algn="r">
              <a:spcBef>
                <a:spcPts val="500"/>
              </a:spcBef>
              <a:buClrTx/>
              <a:buSzPct val="80000"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Алгоритм 1 </a:t>
            </a:r>
          </a:p>
          <a:p>
            <a:pPr marL="341313" indent="-339725">
              <a:spcBef>
                <a:spcPts val="500"/>
              </a:spcBef>
              <a:buClr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Построить график функции </a:t>
            </a:r>
            <a:r>
              <a:rPr lang="ru-RU" sz="3200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у=</a:t>
            </a:r>
            <a:r>
              <a:rPr lang="en-US" sz="3200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f(x)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1313" indent="-339725">
              <a:spcBef>
                <a:spcPts val="500"/>
              </a:spcBef>
              <a:buClr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Осуществить параллельный перенос графика вдоль оси х на 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влево, если 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l&gt;0</a:t>
            </a:r>
            <a:r>
              <a:rPr lang="en-US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вправо, если 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l&lt;0.</a:t>
            </a:r>
          </a:p>
          <a:p>
            <a:pPr marL="341313" indent="-339725">
              <a:spcBef>
                <a:spcPts val="500"/>
              </a:spcBef>
              <a:buClr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Осуществить параллельный перенос полученного на втором шаге графика вдоль оси у на 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вверх, если 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m&gt;0, 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вниз, если 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m&lt;0</a:t>
            </a: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53200" y="632460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Стр.117 учебника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79388" y="0"/>
            <a:ext cx="8890000" cy="6559550"/>
            <a:chOff x="113" y="0"/>
            <a:chExt cx="5600" cy="4132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13" y="0"/>
              <a:ext cx="5600" cy="4132"/>
              <a:chOff x="113" y="0"/>
              <a:chExt cx="5600" cy="4132"/>
            </a:xfrm>
          </p:grpSpPr>
          <p:grpSp>
            <p:nvGrpSpPr>
              <p:cNvPr id="4" name="Group 3"/>
              <p:cNvGrpSpPr>
                <a:grpSpLocks/>
              </p:cNvGrpSpPr>
              <p:nvPr/>
            </p:nvGrpSpPr>
            <p:grpSpPr bwMode="auto">
              <a:xfrm>
                <a:off x="113" y="164"/>
                <a:ext cx="5423" cy="3968"/>
                <a:chOff x="113" y="164"/>
                <a:chExt cx="5423" cy="3968"/>
              </a:xfrm>
            </p:grpSpPr>
            <p:grpSp>
              <p:nvGrpSpPr>
                <p:cNvPr id="5" name="Group 4"/>
                <p:cNvGrpSpPr>
                  <a:grpSpLocks/>
                </p:cNvGrpSpPr>
                <p:nvPr/>
              </p:nvGrpSpPr>
              <p:grpSpPr bwMode="auto">
                <a:xfrm>
                  <a:off x="113" y="164"/>
                  <a:ext cx="5423" cy="3968"/>
                  <a:chOff x="113" y="164"/>
                  <a:chExt cx="5423" cy="3968"/>
                </a:xfrm>
              </p:grpSpPr>
              <p:grpSp>
                <p:nvGrpSpPr>
                  <p:cNvPr id="6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113" y="164"/>
                    <a:ext cx="5423" cy="3968"/>
                    <a:chOff x="113" y="164"/>
                    <a:chExt cx="5423" cy="3968"/>
                  </a:xfrm>
                </p:grpSpPr>
                <p:pic>
                  <p:nvPicPr>
                    <p:cNvPr id="5126" name="Picture 6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/>
                    <a:srcRect l="4724" t="5121" r="4724" b="23045"/>
                    <a:stretch>
                      <a:fillRect/>
                    </a:stretch>
                  </p:blipFill>
                  <p:spPr bwMode="auto">
                    <a:xfrm>
                      <a:off x="113" y="164"/>
                      <a:ext cx="5423" cy="3968"/>
                    </a:xfrm>
                    <a:prstGeom prst="rect">
                      <a:avLst/>
                    </a:prstGeom>
                    <a:noFill/>
                    <a:ln w="9525" cap="flat">
                      <a:noFill/>
                      <a:round/>
                      <a:headEnd/>
                      <a:tailEnd/>
                    </a:ln>
                    <a:effectLst/>
                  </p:spPr>
                </p:pic>
                <p:sp>
                  <p:nvSpPr>
                    <p:cNvPr id="5127" name="Line 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34" y="210"/>
                      <a:ext cx="0" cy="3853"/>
                    </a:xfrm>
                    <a:prstGeom prst="line">
                      <a:avLst/>
                    </a:prstGeom>
                    <a:noFill/>
                    <a:ln w="38160" cap="sq">
                      <a:solidFill>
                        <a:srgbClr val="000000"/>
                      </a:solidFill>
                      <a:miter lim="800000"/>
                      <a:headEnd type="triangle" w="med" len="med"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28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0" y="2295"/>
                      <a:ext cx="5123" cy="0"/>
                    </a:xfrm>
                    <a:prstGeom prst="line">
                      <a:avLst/>
                    </a:prstGeom>
                    <a:noFill/>
                    <a:ln w="38160" cap="sq">
                      <a:solidFill>
                        <a:srgbClr val="000000"/>
                      </a:solidFill>
                      <a:miter lim="800000"/>
                      <a:headEnd/>
                      <a:tailEnd type="triangl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5129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34" y="2296"/>
                    <a:ext cx="271" cy="250"/>
                  </a:xfrm>
                  <a:prstGeom prst="rect">
                    <a:avLst/>
                  </a:prstGeom>
                  <a:noFill/>
                  <a:ln w="9525" cap="flat">
                    <a:noFill/>
                    <a:round/>
                    <a:headEnd/>
                    <a:tailEnd/>
                  </a:ln>
                  <a:effectLst/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spcBef>
                        <a:spcPts val="1250"/>
                      </a:spcBef>
                      <a:buClrTx/>
                      <a:buFontTx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ru-RU" sz="2000" b="1">
                        <a:solidFill>
                          <a:srgbClr val="000000"/>
                        </a:solidFill>
                      </a:rPr>
                      <a:t>0</a:t>
                    </a:r>
                  </a:p>
                </p:txBody>
              </p:sp>
            </p:grpSp>
            <p:grpSp>
              <p:nvGrpSpPr>
                <p:cNvPr id="7" name="Group 10"/>
                <p:cNvGrpSpPr>
                  <a:grpSpLocks/>
                </p:cNvGrpSpPr>
                <p:nvPr/>
              </p:nvGrpSpPr>
              <p:grpSpPr bwMode="auto">
                <a:xfrm>
                  <a:off x="522" y="2251"/>
                  <a:ext cx="4577" cy="43"/>
                  <a:chOff x="522" y="2251"/>
                  <a:chExt cx="4577" cy="43"/>
                </a:xfrm>
              </p:grpSpPr>
              <p:grpSp>
                <p:nvGrpSpPr>
                  <p:cNvPr id="8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3106" y="2251"/>
                    <a:ext cx="1993" cy="43"/>
                    <a:chOff x="3106" y="2251"/>
                    <a:chExt cx="1993" cy="43"/>
                  </a:xfrm>
                </p:grpSpPr>
                <p:sp>
                  <p:nvSpPr>
                    <p:cNvPr id="5132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06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33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78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34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95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35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67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36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9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37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56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38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28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39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099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9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522" y="2251"/>
                    <a:ext cx="1993" cy="43"/>
                    <a:chOff x="522" y="2251"/>
                    <a:chExt cx="1993" cy="43"/>
                  </a:xfrm>
                </p:grpSpPr>
                <p:sp>
                  <p:nvSpPr>
                    <p:cNvPr id="5141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2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2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9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3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4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82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5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54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6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72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7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4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8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5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5149" name="Text Box 29"/>
              <p:cNvSpPr txBox="1">
                <a:spLocks noChangeArrowheads="1"/>
              </p:cNvSpPr>
              <p:nvPr/>
            </p:nvSpPr>
            <p:spPr bwMode="auto">
              <a:xfrm>
                <a:off x="5442" y="2069"/>
                <a:ext cx="271" cy="25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250"/>
                  </a:spcBef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</a:rPr>
                  <a:t>х</a:t>
                </a:r>
              </a:p>
            </p:txBody>
          </p:sp>
          <p:sp>
            <p:nvSpPr>
              <p:cNvPr id="5150" name="Text Box 30"/>
              <p:cNvSpPr txBox="1">
                <a:spLocks noChangeArrowheads="1"/>
              </p:cNvSpPr>
              <p:nvPr/>
            </p:nvSpPr>
            <p:spPr bwMode="auto">
              <a:xfrm>
                <a:off x="2879" y="0"/>
                <a:ext cx="226" cy="25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250"/>
                  </a:spcBef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</a:rPr>
                  <a:t>у</a:t>
                </a:r>
              </a:p>
            </p:txBody>
          </p:sp>
        </p:grpSp>
        <p:sp>
          <p:nvSpPr>
            <p:cNvPr id="5151" name="Line 31"/>
            <p:cNvSpPr>
              <a:spLocks noChangeShapeType="1"/>
            </p:cNvSpPr>
            <p:nvPr/>
          </p:nvSpPr>
          <p:spPr bwMode="auto">
            <a:xfrm>
              <a:off x="2790" y="356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2" name="Line 32"/>
            <p:cNvSpPr>
              <a:spLocks noChangeShapeType="1"/>
            </p:cNvSpPr>
            <p:nvPr/>
          </p:nvSpPr>
          <p:spPr bwMode="auto">
            <a:xfrm>
              <a:off x="2790" y="388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3" name="Line 33"/>
            <p:cNvSpPr>
              <a:spLocks noChangeShapeType="1"/>
            </p:cNvSpPr>
            <p:nvPr/>
          </p:nvSpPr>
          <p:spPr bwMode="auto">
            <a:xfrm>
              <a:off x="2790" y="324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4" name="Line 34"/>
            <p:cNvSpPr>
              <a:spLocks noChangeShapeType="1"/>
            </p:cNvSpPr>
            <p:nvPr/>
          </p:nvSpPr>
          <p:spPr bwMode="auto">
            <a:xfrm>
              <a:off x="2790" y="2931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5" name="Line 35"/>
            <p:cNvSpPr>
              <a:spLocks noChangeShapeType="1"/>
            </p:cNvSpPr>
            <p:nvPr/>
          </p:nvSpPr>
          <p:spPr bwMode="auto">
            <a:xfrm>
              <a:off x="2790" y="261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6" name="Line 36"/>
            <p:cNvSpPr>
              <a:spLocks noChangeShapeType="1"/>
            </p:cNvSpPr>
            <p:nvPr/>
          </p:nvSpPr>
          <p:spPr bwMode="auto">
            <a:xfrm>
              <a:off x="2790" y="197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7" name="Line 37"/>
            <p:cNvSpPr>
              <a:spLocks noChangeShapeType="1"/>
            </p:cNvSpPr>
            <p:nvPr/>
          </p:nvSpPr>
          <p:spPr bwMode="auto">
            <a:xfrm>
              <a:off x="2790" y="1661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8" name="Line 38"/>
            <p:cNvSpPr>
              <a:spLocks noChangeShapeType="1"/>
            </p:cNvSpPr>
            <p:nvPr/>
          </p:nvSpPr>
          <p:spPr bwMode="auto">
            <a:xfrm>
              <a:off x="2790" y="134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59" name="Line 39"/>
            <p:cNvSpPr>
              <a:spLocks noChangeShapeType="1"/>
            </p:cNvSpPr>
            <p:nvPr/>
          </p:nvSpPr>
          <p:spPr bwMode="auto">
            <a:xfrm>
              <a:off x="2790" y="102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60" name="Line 40"/>
            <p:cNvSpPr>
              <a:spLocks noChangeShapeType="1"/>
            </p:cNvSpPr>
            <p:nvPr/>
          </p:nvSpPr>
          <p:spPr bwMode="auto">
            <a:xfrm>
              <a:off x="2790" y="70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61" name="Line 41"/>
            <p:cNvSpPr>
              <a:spLocks noChangeShapeType="1"/>
            </p:cNvSpPr>
            <p:nvPr/>
          </p:nvSpPr>
          <p:spPr bwMode="auto">
            <a:xfrm>
              <a:off x="2790" y="34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6215063" y="174625"/>
            <a:ext cx="2714625" cy="7921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300" b="1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Построить график </a:t>
            </a:r>
            <a:br>
              <a:rPr lang="ru-RU" sz="2300" b="1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r>
              <a:rPr lang="ru-RU" sz="2300" b="1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функции</a:t>
            </a:r>
          </a:p>
        </p:txBody>
      </p:sp>
      <p:graphicFrame>
        <p:nvGraphicFramePr>
          <p:cNvPr id="5163" name="Object 43"/>
          <p:cNvGraphicFramePr>
            <a:graphicFrameLocks noChangeAspect="1"/>
          </p:cNvGraphicFramePr>
          <p:nvPr/>
        </p:nvGraphicFramePr>
        <p:xfrm>
          <a:off x="6429375" y="928688"/>
          <a:ext cx="2251075" cy="650875"/>
        </p:xfrm>
        <a:graphic>
          <a:graphicData uri="http://schemas.openxmlformats.org/presentationml/2006/ole">
            <p:oleObj spid="_x0000_s6146" r:id="rId5" imgW="952200" imgH="228600" progId="Equation.3">
              <p:embed/>
            </p:oleObj>
          </a:graphicData>
        </a:graphic>
      </p:graphicFrame>
      <p:sp>
        <p:nvSpPr>
          <p:cNvPr id="5164" name="Rectangle 44"/>
          <p:cNvSpPr>
            <a:spLocks noChangeArrowheads="1"/>
          </p:cNvSpPr>
          <p:nvPr/>
        </p:nvSpPr>
        <p:spPr bwMode="auto">
          <a:xfrm>
            <a:off x="4859338" y="3716338"/>
            <a:ext cx="4284662" cy="3082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42900" indent="-341313">
              <a:spcBef>
                <a:spcPts val="675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</a:rPr>
              <a:t>Осуществим построение по</a:t>
            </a:r>
            <a:r>
              <a:rPr lang="en-US" sz="2400">
                <a:solidFill>
                  <a:srgbClr val="000000"/>
                </a:solidFill>
              </a:rPr>
              <a:t> </a:t>
            </a:r>
            <a:r>
              <a:rPr lang="ru-RU" sz="2400">
                <a:solidFill>
                  <a:srgbClr val="000000"/>
                </a:solidFill>
              </a:rPr>
              <a:t>по </a:t>
            </a:r>
            <a:r>
              <a:rPr lang="ru-RU" sz="24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АЛГОРИТМУ 1:</a:t>
            </a:r>
          </a:p>
          <a:p>
            <a:pPr marL="342900" indent="-341313">
              <a:spcBef>
                <a:spcPts val="675"/>
              </a:spcBef>
              <a:buFont typeface="Times New Roman" pitchFamily="18" charset="0"/>
              <a:buAutoNum type="arabicParenR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</a:rPr>
              <a:t>построим </a:t>
            </a:r>
            <a:r>
              <a:rPr lang="en-US" sz="2400">
                <a:solidFill>
                  <a:srgbClr val="000000"/>
                </a:solidFill>
              </a:rPr>
              <a:t>  y=x</a:t>
            </a:r>
            <a:r>
              <a:rPr lang="en-US" sz="2400" baseline="30000">
                <a:solidFill>
                  <a:srgbClr val="000000"/>
                </a:solidFill>
              </a:rPr>
              <a:t>2</a:t>
            </a:r>
          </a:p>
          <a:p>
            <a:pPr marL="342900" indent="-341313">
              <a:spcBef>
                <a:spcPts val="675"/>
              </a:spcBef>
              <a:buFont typeface="Times New Roman" pitchFamily="18" charset="0"/>
              <a:buAutoNum type="arabicParenR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>
                <a:solidFill>
                  <a:srgbClr val="000000"/>
                </a:solidFill>
              </a:rPr>
              <a:t>построим</a:t>
            </a:r>
            <a:r>
              <a:rPr lang="en-US" sz="2400">
                <a:solidFill>
                  <a:srgbClr val="000000"/>
                </a:solidFill>
              </a:rPr>
              <a:t>   y=(x</a:t>
            </a:r>
            <a:r>
              <a:rPr lang="en-US" sz="2400" baseline="30000">
                <a:solidFill>
                  <a:srgbClr val="000000"/>
                </a:solidFill>
              </a:rPr>
              <a:t> </a:t>
            </a:r>
            <a:r>
              <a:rPr lang="ru-RU" sz="2400">
                <a:solidFill>
                  <a:srgbClr val="000000"/>
                </a:solidFill>
              </a:rPr>
              <a:t> +</a:t>
            </a:r>
            <a:r>
              <a:rPr lang="ru-RU" sz="2400" baseline="30000">
                <a:solidFill>
                  <a:srgbClr val="000000"/>
                </a:solidFill>
              </a:rPr>
              <a:t> </a:t>
            </a:r>
            <a:r>
              <a:rPr lang="en-US" sz="2400">
                <a:solidFill>
                  <a:srgbClr val="000000"/>
                </a:solidFill>
              </a:rPr>
              <a:t>2)</a:t>
            </a:r>
            <a:r>
              <a:rPr lang="en-US" sz="2400" baseline="30000">
                <a:solidFill>
                  <a:srgbClr val="000000"/>
                </a:solidFill>
              </a:rPr>
              <a:t>2</a:t>
            </a:r>
          </a:p>
          <a:p>
            <a:pPr marL="342900" indent="-341313">
              <a:spcBef>
                <a:spcPts val="675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400">
                <a:solidFill>
                  <a:srgbClr val="000000"/>
                </a:solidFill>
              </a:rPr>
              <a:t>3) </a:t>
            </a:r>
            <a:r>
              <a:rPr lang="ru-RU" sz="2400">
                <a:solidFill>
                  <a:srgbClr val="000000"/>
                </a:solidFill>
              </a:rPr>
              <a:t>построим</a:t>
            </a:r>
            <a:r>
              <a:rPr lang="en-US">
                <a:solidFill>
                  <a:srgbClr val="FFFFFF"/>
                </a:solidFill>
              </a:rPr>
              <a:t>   </a:t>
            </a:r>
            <a:r>
              <a:rPr lang="en-US" sz="2400">
                <a:solidFill>
                  <a:srgbClr val="000000"/>
                </a:solidFill>
              </a:rPr>
              <a:t>y=(x </a:t>
            </a:r>
            <a:r>
              <a:rPr lang="ru-RU" sz="2400">
                <a:solidFill>
                  <a:srgbClr val="000000"/>
                </a:solidFill>
              </a:rPr>
              <a:t> +</a:t>
            </a:r>
            <a:r>
              <a:rPr lang="en-US" sz="2400">
                <a:solidFill>
                  <a:srgbClr val="000000"/>
                </a:solidFill>
              </a:rPr>
              <a:t> 2)</a:t>
            </a:r>
            <a:r>
              <a:rPr lang="en-US" sz="2400" baseline="30000">
                <a:solidFill>
                  <a:srgbClr val="000000"/>
                </a:solidFill>
              </a:rPr>
              <a:t>2</a:t>
            </a:r>
            <a:r>
              <a:rPr lang="en-US" sz="2400">
                <a:solidFill>
                  <a:srgbClr val="000000"/>
                </a:solidFill>
              </a:rPr>
              <a:t> - 3</a:t>
            </a:r>
          </a:p>
          <a:p>
            <a:pPr marL="342900" indent="-341313">
              <a:spcBef>
                <a:spcPts val="675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en-US" sz="2400">
              <a:solidFill>
                <a:srgbClr val="000000"/>
              </a:solidFill>
            </a:endParaRPr>
          </a:p>
          <a:p>
            <a:pPr marL="342900" indent="-341313">
              <a:spcBef>
                <a:spcPts val="675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5165" name="AutoShape 45"/>
          <p:cNvSpPr>
            <a:spLocks noChangeArrowheads="1"/>
          </p:cNvSpPr>
          <p:nvPr/>
        </p:nvSpPr>
        <p:spPr bwMode="auto">
          <a:xfrm>
            <a:off x="3751263" y="673100"/>
            <a:ext cx="1752600" cy="2984500"/>
          </a:xfrm>
          <a:custGeom>
            <a:avLst/>
            <a:gdLst>
              <a:gd name="G0" fmla="+- 64752 0 0"/>
              <a:gd name="G1" fmla="+- 1 0 0"/>
              <a:gd name="G2" fmla="+- 1 0 0"/>
              <a:gd name="G3" fmla="+- 1 0 0"/>
              <a:gd name="G4" fmla="*/ 1 24577 2"/>
              <a:gd name="G5" fmla="+- 1 0 0"/>
              <a:gd name="G6" fmla="+- 1 0 0"/>
              <a:gd name="T0" fmla="*/ 0 w 1104"/>
              <a:gd name="T1" fmla="*/ 0 h 1880"/>
              <a:gd name="T2" fmla="*/ 2147483647 w 1104"/>
              <a:gd name="T3" fmla="*/ 2147483647 h 1880"/>
              <a:gd name="T4" fmla="*/ 2147483647 w 1104"/>
              <a:gd name="T5" fmla="*/ 2147483647 h 1880"/>
              <a:gd name="T6" fmla="*/ 0 w 1104"/>
              <a:gd name="T7" fmla="*/ 0 h 1880"/>
              <a:gd name="T8" fmla="*/ 1104 w 1104"/>
              <a:gd name="T9" fmla="*/ 1880 h 1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104" h="1880">
                <a:moveTo>
                  <a:pt x="0" y="0"/>
                </a:moveTo>
                <a:cubicBezTo>
                  <a:pt x="148" y="932"/>
                  <a:pt x="296" y="1864"/>
                  <a:pt x="480" y="1872"/>
                </a:cubicBezTo>
                <a:cubicBezTo>
                  <a:pt x="664" y="1880"/>
                  <a:pt x="1000" y="352"/>
                  <a:pt x="1104" y="48"/>
                </a:cubicBezTo>
              </a:path>
            </a:pathLst>
          </a:custGeom>
          <a:noFill/>
          <a:ln w="38160" cap="sq">
            <a:solidFill>
              <a:srgbClr val="E46C0A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66" name="AutoShape 46"/>
          <p:cNvSpPr>
            <a:spLocks noChangeArrowheads="1"/>
          </p:cNvSpPr>
          <p:nvPr/>
        </p:nvSpPr>
        <p:spPr bwMode="auto">
          <a:xfrm>
            <a:off x="2813050" y="673100"/>
            <a:ext cx="1752600" cy="2984500"/>
          </a:xfrm>
          <a:custGeom>
            <a:avLst/>
            <a:gdLst>
              <a:gd name="G0" fmla="+- 64752 0 0"/>
              <a:gd name="G1" fmla="+- 1 0 0"/>
              <a:gd name="G2" fmla="+- 1 0 0"/>
              <a:gd name="G3" fmla="+- 1 0 0"/>
              <a:gd name="G4" fmla="*/ 1 24577 2"/>
              <a:gd name="G5" fmla="+- 1 0 0"/>
              <a:gd name="G6" fmla="+- 1 0 0"/>
              <a:gd name="T0" fmla="*/ 0 w 1104"/>
              <a:gd name="T1" fmla="*/ 0 h 1880"/>
              <a:gd name="T2" fmla="*/ 2147483647 w 1104"/>
              <a:gd name="T3" fmla="*/ 2147483647 h 1880"/>
              <a:gd name="T4" fmla="*/ 2147483647 w 1104"/>
              <a:gd name="T5" fmla="*/ 2147483647 h 1880"/>
              <a:gd name="T6" fmla="*/ 0 w 1104"/>
              <a:gd name="T7" fmla="*/ 0 h 1880"/>
              <a:gd name="T8" fmla="*/ 1104 w 1104"/>
              <a:gd name="T9" fmla="*/ 1880 h 1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104" h="1880">
                <a:moveTo>
                  <a:pt x="0" y="0"/>
                </a:moveTo>
                <a:cubicBezTo>
                  <a:pt x="148" y="932"/>
                  <a:pt x="296" y="1864"/>
                  <a:pt x="480" y="1872"/>
                </a:cubicBezTo>
                <a:cubicBezTo>
                  <a:pt x="664" y="1880"/>
                  <a:pt x="1000" y="352"/>
                  <a:pt x="1104" y="48"/>
                </a:cubicBezTo>
              </a:path>
            </a:pathLst>
          </a:custGeom>
          <a:noFill/>
          <a:ln w="38160" cap="sq">
            <a:solidFill>
              <a:srgbClr val="E46C0A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67" name="AutoShape 47"/>
          <p:cNvSpPr>
            <a:spLocks noChangeArrowheads="1"/>
          </p:cNvSpPr>
          <p:nvPr/>
        </p:nvSpPr>
        <p:spPr bwMode="auto">
          <a:xfrm>
            <a:off x="2813050" y="2160588"/>
            <a:ext cx="1752600" cy="2984500"/>
          </a:xfrm>
          <a:custGeom>
            <a:avLst/>
            <a:gdLst>
              <a:gd name="G0" fmla="+- 64752 0 0"/>
              <a:gd name="G1" fmla="+- 1 0 0"/>
              <a:gd name="G2" fmla="+- 1 0 0"/>
              <a:gd name="G3" fmla="+- 1 0 0"/>
              <a:gd name="G4" fmla="*/ 1 24577 2"/>
              <a:gd name="G5" fmla="+- 1 0 0"/>
              <a:gd name="G6" fmla="+- 1 0 0"/>
              <a:gd name="T0" fmla="*/ 0 w 1104"/>
              <a:gd name="T1" fmla="*/ 0 h 1880"/>
              <a:gd name="T2" fmla="*/ 2147483647 w 1104"/>
              <a:gd name="T3" fmla="*/ 2147483647 h 1880"/>
              <a:gd name="T4" fmla="*/ 2147483647 w 1104"/>
              <a:gd name="T5" fmla="*/ 2147483647 h 1880"/>
              <a:gd name="T6" fmla="*/ 0 w 1104"/>
              <a:gd name="T7" fmla="*/ 0 h 1880"/>
              <a:gd name="T8" fmla="*/ 1104 w 1104"/>
              <a:gd name="T9" fmla="*/ 1880 h 1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104" h="1880">
                <a:moveTo>
                  <a:pt x="0" y="0"/>
                </a:moveTo>
                <a:cubicBezTo>
                  <a:pt x="148" y="932"/>
                  <a:pt x="296" y="1864"/>
                  <a:pt x="480" y="1872"/>
                </a:cubicBezTo>
                <a:cubicBezTo>
                  <a:pt x="664" y="1880"/>
                  <a:pt x="1000" y="352"/>
                  <a:pt x="1104" y="48"/>
                </a:cubicBezTo>
              </a:path>
            </a:pathLst>
          </a:custGeom>
          <a:noFill/>
          <a:ln w="38160" cap="sq">
            <a:solidFill>
              <a:srgbClr val="99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68" name="Line 48"/>
          <p:cNvSpPr>
            <a:spLocks noChangeShapeType="1"/>
          </p:cNvSpPr>
          <p:nvPr/>
        </p:nvSpPr>
        <p:spPr bwMode="auto">
          <a:xfrm flipH="1">
            <a:off x="3562350" y="3644900"/>
            <a:ext cx="979488" cy="1588"/>
          </a:xfrm>
          <a:prstGeom prst="line">
            <a:avLst/>
          </a:prstGeom>
          <a:noFill/>
          <a:ln w="38160" cap="sq">
            <a:solidFill>
              <a:srgbClr val="9BBB59"/>
            </a:solidFill>
            <a:miter lim="800000"/>
            <a:headEnd/>
            <a:tailEnd type="triangle" w="med" len="med"/>
          </a:ln>
          <a:effectLst>
            <a:outerShdw dist="75597" dir="1064680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169" name="Line 49"/>
          <p:cNvSpPr>
            <a:spLocks noChangeShapeType="1"/>
          </p:cNvSpPr>
          <p:nvPr/>
        </p:nvSpPr>
        <p:spPr bwMode="auto">
          <a:xfrm>
            <a:off x="3563938" y="3644900"/>
            <a:ext cx="1587" cy="1512888"/>
          </a:xfrm>
          <a:prstGeom prst="line">
            <a:avLst/>
          </a:prstGeom>
          <a:noFill/>
          <a:ln w="38160" cap="sq">
            <a:solidFill>
              <a:srgbClr val="9BBB59"/>
            </a:solidFill>
            <a:miter lim="800000"/>
            <a:headEnd/>
            <a:tailEnd type="triangle" w="med" len="med"/>
          </a:ln>
          <a:effectLst>
            <a:outerShdw dist="75597" dir="1064680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170" name="Rectangle 50"/>
          <p:cNvSpPr>
            <a:spLocks noChangeArrowheads="1"/>
          </p:cNvSpPr>
          <p:nvPr/>
        </p:nvSpPr>
        <p:spPr bwMode="auto">
          <a:xfrm>
            <a:off x="5302250" y="1412875"/>
            <a:ext cx="762000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</a:rPr>
              <a:t>y=x</a:t>
            </a:r>
            <a:r>
              <a:rPr lang="en-US" sz="2400" baseline="30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5171" name="Rectangle 51"/>
          <p:cNvSpPr>
            <a:spLocks noChangeArrowheads="1"/>
          </p:cNvSpPr>
          <p:nvPr/>
        </p:nvSpPr>
        <p:spPr bwMode="auto">
          <a:xfrm>
            <a:off x="1141413" y="1052513"/>
            <a:ext cx="2168525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42900" indent="-341313">
              <a:spcBef>
                <a:spcPts val="675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en-US" sz="2400">
                <a:solidFill>
                  <a:srgbClr val="000000"/>
                </a:solidFill>
              </a:rPr>
              <a:t>y=(x </a:t>
            </a:r>
            <a:r>
              <a:rPr lang="ru-RU" sz="2400">
                <a:solidFill>
                  <a:srgbClr val="000000"/>
                </a:solidFill>
              </a:rPr>
              <a:t>+</a:t>
            </a:r>
            <a:r>
              <a:rPr lang="en-US" sz="2400">
                <a:solidFill>
                  <a:srgbClr val="000000"/>
                </a:solidFill>
              </a:rPr>
              <a:t> 2)</a:t>
            </a:r>
            <a:r>
              <a:rPr lang="en-US" sz="2400" baseline="30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5172" name="Rectangle 52"/>
          <p:cNvSpPr>
            <a:spLocks noChangeArrowheads="1"/>
          </p:cNvSpPr>
          <p:nvPr/>
        </p:nvSpPr>
        <p:spPr bwMode="auto">
          <a:xfrm>
            <a:off x="1265238" y="4365625"/>
            <a:ext cx="1839912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</a:rPr>
              <a:t>y=(x </a:t>
            </a:r>
            <a:r>
              <a:rPr lang="ru-RU" sz="2400">
                <a:solidFill>
                  <a:srgbClr val="000000"/>
                </a:solidFill>
              </a:rPr>
              <a:t>+</a:t>
            </a:r>
            <a:r>
              <a:rPr lang="en-US" sz="2400">
                <a:solidFill>
                  <a:srgbClr val="000000"/>
                </a:solidFill>
              </a:rPr>
              <a:t>2)</a:t>
            </a:r>
            <a:r>
              <a:rPr lang="en-US" sz="2400" baseline="30000">
                <a:solidFill>
                  <a:srgbClr val="000000"/>
                </a:solidFill>
              </a:rPr>
              <a:t>2</a:t>
            </a:r>
            <a:r>
              <a:rPr lang="en-US" sz="2400">
                <a:solidFill>
                  <a:srgbClr val="000000"/>
                </a:solidFill>
              </a:rPr>
              <a:t> - 3</a:t>
            </a:r>
          </a:p>
        </p:txBody>
      </p:sp>
      <p:sp>
        <p:nvSpPr>
          <p:cNvPr id="5173" name="Text Box 53"/>
          <p:cNvSpPr txBox="1">
            <a:spLocks noChangeArrowheads="1"/>
          </p:cNvSpPr>
          <p:nvPr/>
        </p:nvSpPr>
        <p:spPr bwMode="auto">
          <a:xfrm>
            <a:off x="4140200" y="5013325"/>
            <a:ext cx="503238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-</a:t>
            </a:r>
            <a:r>
              <a:rPr lang="en-US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5174" name="Text Box 54"/>
          <p:cNvSpPr txBox="1">
            <a:spLocks noChangeArrowheads="1"/>
          </p:cNvSpPr>
          <p:nvPr/>
        </p:nvSpPr>
        <p:spPr bwMode="auto">
          <a:xfrm>
            <a:off x="3198813" y="3644900"/>
            <a:ext cx="503237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-</a:t>
            </a:r>
            <a:r>
              <a:rPr lang="en-US">
                <a:solidFill>
                  <a:srgbClr val="000000"/>
                </a:solidFill>
              </a:rPr>
              <a:t>2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"/>
                                        <p:tgtEl>
                                          <p:spTgt spid="5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5"/>
                            </p:stCondLst>
                            <p:childTnLst>
                              <p:par>
                                <p:cTn id="12" presetID="31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5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5"/>
                            </p:stCondLst>
                            <p:childTnLst>
                              <p:par>
                                <p:cTn id="19" presetID="27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1" dur="22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77,80,-64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0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2" dur="22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77,80,-64)"/>
                                          </p:val>
                                        </p:tav>
                                        <p:tav tm="50000">
                                          <p:val>
                                            <p:strVal val="rgb(-1,0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23" dur="22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8" dur="500"/>
                                        <p:tgtEl>
                                          <p:spTgt spid="5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37" dur="500"/>
                                        <p:tgtEl>
                                          <p:spTgt spid="5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2" dur="500"/>
                                        <p:tgtEl>
                                          <p:spTgt spid="5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7" dur="500"/>
                                        <p:tgtEl>
                                          <p:spTgt spid="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52" dur="500"/>
                                        <p:tgtEl>
                                          <p:spTgt spid="5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57" dur="500"/>
                                        <p:tgtEl>
                                          <p:spTgt spid="5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62" dur="500"/>
                                        <p:tgtEl>
                                          <p:spTgt spid="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65" grpId="0" animBg="1"/>
      <p:bldP spid="5165" grpId="1" animBg="1"/>
      <p:bldP spid="5166" grpId="0" animBg="1"/>
      <p:bldP spid="5166" grpId="1" animBg="1"/>
      <p:bldP spid="5167" grpId="0" animBg="1"/>
      <p:bldP spid="5168" grpId="0" animBg="1"/>
      <p:bldP spid="516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571500" y="1571625"/>
            <a:ext cx="8001000" cy="4465638"/>
          </a:xfrm>
          <a:prstGeom prst="rect">
            <a:avLst/>
          </a:prstGeom>
          <a:solidFill>
            <a:srgbClr val="CCFFCC">
              <a:alpha val="37999"/>
            </a:srgbClr>
          </a:solidFill>
          <a:ln w="38160" cap="rnd">
            <a:solidFill>
              <a:srgbClr val="00B050"/>
            </a:solidFill>
            <a:bevel/>
            <a:headEnd/>
            <a:tailEnd/>
          </a:ln>
          <a:effectLst/>
        </p:spPr>
        <p:txBody>
          <a:bodyPr/>
          <a:lstStyle/>
          <a:p>
            <a:pPr marL="341313" indent="-339725">
              <a:lnSpc>
                <a:spcPct val="80000"/>
              </a:lnSpc>
              <a:spcBef>
                <a:spcPts val="500"/>
              </a:spcBef>
              <a:buClrTx/>
              <a:buSzPct val="80000"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3200" b="1" u="sng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  <a:p>
            <a:pPr marL="341313" indent="-339725" algn="r">
              <a:spcBef>
                <a:spcPts val="500"/>
              </a:spcBef>
              <a:buClrTx/>
              <a:buSzPct val="80000"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Алгоритм 2</a:t>
            </a:r>
          </a:p>
          <a:p>
            <a:pPr marL="341313" indent="-339725">
              <a:spcBef>
                <a:spcPts val="500"/>
              </a:spcBef>
              <a:buClr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1.Перейти </a:t>
            </a:r>
            <a:r>
              <a:rPr lang="ru-RU" sz="3200" u="sng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 новой 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системе координат, проведя (пунктиром)вспомогательные прямые </a:t>
            </a: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х = -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, у = 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(т.е. выбрав началом новой системы точку </a:t>
            </a:r>
            <a:r>
              <a:rPr lang="ru-RU" sz="3200" b="1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(-</a:t>
            </a:r>
            <a:r>
              <a:rPr lang="en-US" sz="3200" b="1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l;m)</a:t>
            </a:r>
            <a:r>
              <a:rPr lang="ru-RU" sz="3200" b="1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1313" indent="-339725">
              <a:spcBef>
                <a:spcPts val="500"/>
              </a:spcBef>
              <a:buClr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Привязать график функции  </a:t>
            </a:r>
            <a:r>
              <a:rPr lang="en-US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y=f(x)</a:t>
            </a:r>
            <a:r>
              <a:rPr lang="ru-RU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к новой системе координат.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FFFF00"/>
          </a:solidFill>
          <a:ln w="31680" cap="sq">
            <a:solidFill>
              <a:srgbClr val="FFC000"/>
            </a:solidFill>
            <a:bevel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Алгоритмы построения графика функции </a:t>
            </a:r>
            <a:r>
              <a:rPr lang="en-US" sz="320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y=f(x+l)+m</a:t>
            </a:r>
            <a:r>
              <a:rPr lang="ru-RU" sz="320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53200" y="62484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Стр.118 учебника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85750" y="285750"/>
            <a:ext cx="8501063" cy="6000750"/>
          </a:xfrm>
          <a:prstGeom prst="rect">
            <a:avLst/>
          </a:prstGeom>
          <a:solidFill>
            <a:srgbClr val="FFFFFF"/>
          </a:solidFill>
          <a:ln w="25560" cap="sq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5434013" y="857250"/>
            <a:ext cx="3709987" cy="5715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Построить график функции:</a:t>
            </a:r>
            <a:r>
              <a:rPr lang="ru-RU" sz="4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656388" y="2357438"/>
            <a:ext cx="2164673" cy="46384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dirty="0">
                <a:solidFill>
                  <a:srgbClr val="000000"/>
                </a:solidFill>
              </a:rPr>
              <a:t>у = (</a:t>
            </a:r>
            <a:r>
              <a:rPr lang="ru-RU" sz="2400" b="1" i="1" dirty="0" err="1">
                <a:solidFill>
                  <a:srgbClr val="000000"/>
                </a:solidFill>
              </a:rPr>
              <a:t>х</a:t>
            </a:r>
            <a:r>
              <a:rPr lang="ru-RU" sz="2400" b="1" i="1" dirty="0">
                <a:solidFill>
                  <a:srgbClr val="000000"/>
                </a:solidFill>
              </a:rPr>
              <a:t> + 3)</a:t>
            </a:r>
            <a:r>
              <a:rPr lang="ru-RU" sz="2400" b="1" i="1" baseline="30000" dirty="0">
                <a:solidFill>
                  <a:srgbClr val="000000"/>
                </a:solidFill>
              </a:rPr>
              <a:t>2</a:t>
            </a:r>
            <a:r>
              <a:rPr lang="ru-RU" sz="2400" b="1" i="1" dirty="0">
                <a:solidFill>
                  <a:srgbClr val="000000"/>
                </a:solidFill>
              </a:rPr>
              <a:t> - 2. 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928688"/>
            <a:ext cx="5005387" cy="485053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50963" y="188913"/>
            <a:ext cx="7793037" cy="1462087"/>
          </a:xfrm>
        </p:spPr>
        <p:txBody>
          <a:bodyPr/>
          <a:lstStyle/>
          <a:p>
            <a:r>
              <a:rPr lang="ru-RU"/>
              <a:t>Цель урока: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2060575"/>
            <a:ext cx="7772400" cy="4114800"/>
          </a:xfrm>
        </p:spPr>
        <p:txBody>
          <a:bodyPr/>
          <a:lstStyle/>
          <a:p>
            <a:r>
              <a:rPr lang="ru-RU" dirty="0"/>
              <a:t>Познакомиться с преобразованиями графиков.</a:t>
            </a:r>
          </a:p>
          <a:p>
            <a:r>
              <a:rPr lang="ru-RU" dirty="0"/>
              <a:t>Научиться записывать формулы задающие функции.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50825" y="0"/>
            <a:ext cx="8890000" cy="6559550"/>
            <a:chOff x="158" y="0"/>
            <a:chExt cx="5600" cy="4132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58" y="0"/>
              <a:ext cx="5600" cy="4132"/>
              <a:chOff x="158" y="0"/>
              <a:chExt cx="5600" cy="4132"/>
            </a:xfrm>
          </p:grpSpPr>
          <p:grpSp>
            <p:nvGrpSpPr>
              <p:cNvPr id="4" name="Group 3"/>
              <p:cNvGrpSpPr>
                <a:grpSpLocks/>
              </p:cNvGrpSpPr>
              <p:nvPr/>
            </p:nvGrpSpPr>
            <p:grpSpPr bwMode="auto">
              <a:xfrm>
                <a:off x="158" y="164"/>
                <a:ext cx="5423" cy="3968"/>
                <a:chOff x="158" y="164"/>
                <a:chExt cx="5423" cy="3968"/>
              </a:xfrm>
            </p:grpSpPr>
            <p:grpSp>
              <p:nvGrpSpPr>
                <p:cNvPr id="5" name="Group 4"/>
                <p:cNvGrpSpPr>
                  <a:grpSpLocks/>
                </p:cNvGrpSpPr>
                <p:nvPr/>
              </p:nvGrpSpPr>
              <p:grpSpPr bwMode="auto">
                <a:xfrm>
                  <a:off x="158" y="164"/>
                  <a:ext cx="5423" cy="3968"/>
                  <a:chOff x="158" y="164"/>
                  <a:chExt cx="5423" cy="3968"/>
                </a:xfrm>
              </p:grpSpPr>
              <p:grpSp>
                <p:nvGrpSpPr>
                  <p:cNvPr id="6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158" y="164"/>
                    <a:ext cx="5423" cy="3968"/>
                    <a:chOff x="158" y="164"/>
                    <a:chExt cx="5423" cy="3968"/>
                  </a:xfrm>
                </p:grpSpPr>
                <p:pic>
                  <p:nvPicPr>
                    <p:cNvPr id="8198" name="Picture 6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/>
                    <a:srcRect l="4724" t="5121" r="4724" b="23045"/>
                    <a:stretch>
                      <a:fillRect/>
                    </a:stretch>
                  </p:blipFill>
                  <p:spPr bwMode="auto">
                    <a:xfrm>
                      <a:off x="158" y="164"/>
                      <a:ext cx="5423" cy="3968"/>
                    </a:xfrm>
                    <a:prstGeom prst="rect">
                      <a:avLst/>
                    </a:prstGeom>
                    <a:noFill/>
                    <a:ln w="9525" cap="flat">
                      <a:noFill/>
                      <a:round/>
                      <a:headEnd/>
                      <a:tailEnd/>
                    </a:ln>
                    <a:effectLst/>
                  </p:spPr>
                </p:pic>
                <p:sp>
                  <p:nvSpPr>
                    <p:cNvPr id="8199" name="Line 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9" y="210"/>
                      <a:ext cx="0" cy="3853"/>
                    </a:xfrm>
                    <a:prstGeom prst="line">
                      <a:avLst/>
                    </a:prstGeom>
                    <a:noFill/>
                    <a:ln w="38160" cap="sq">
                      <a:solidFill>
                        <a:srgbClr val="000000"/>
                      </a:solidFill>
                      <a:miter lim="800000"/>
                      <a:headEnd type="triangle" w="med" len="med"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00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5" y="2295"/>
                      <a:ext cx="5123" cy="0"/>
                    </a:xfrm>
                    <a:prstGeom prst="line">
                      <a:avLst/>
                    </a:prstGeom>
                    <a:noFill/>
                    <a:ln w="38160" cap="sq">
                      <a:solidFill>
                        <a:srgbClr val="000000"/>
                      </a:solidFill>
                      <a:miter lim="800000"/>
                      <a:headEnd/>
                      <a:tailEnd type="triangl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8201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79" y="2296"/>
                    <a:ext cx="271" cy="250"/>
                  </a:xfrm>
                  <a:prstGeom prst="rect">
                    <a:avLst/>
                  </a:prstGeom>
                  <a:noFill/>
                  <a:ln w="9525" cap="flat">
                    <a:noFill/>
                    <a:round/>
                    <a:headEnd/>
                    <a:tailEnd/>
                  </a:ln>
                  <a:effectLst/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spcBef>
                        <a:spcPts val="1250"/>
                      </a:spcBef>
                      <a:buClrTx/>
                      <a:buFontTx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ru-RU" sz="2000" b="1">
                        <a:solidFill>
                          <a:srgbClr val="000000"/>
                        </a:solidFill>
                      </a:rPr>
                      <a:t>0</a:t>
                    </a:r>
                  </a:p>
                </p:txBody>
              </p:sp>
            </p:grpSp>
            <p:grpSp>
              <p:nvGrpSpPr>
                <p:cNvPr id="7" name="Group 10"/>
                <p:cNvGrpSpPr>
                  <a:grpSpLocks/>
                </p:cNvGrpSpPr>
                <p:nvPr/>
              </p:nvGrpSpPr>
              <p:grpSpPr bwMode="auto">
                <a:xfrm>
                  <a:off x="567" y="2251"/>
                  <a:ext cx="4578" cy="43"/>
                  <a:chOff x="567" y="2251"/>
                  <a:chExt cx="4578" cy="43"/>
                </a:xfrm>
              </p:grpSpPr>
              <p:grpSp>
                <p:nvGrpSpPr>
                  <p:cNvPr id="8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3151" y="2251"/>
                    <a:ext cx="1993" cy="43"/>
                    <a:chOff x="3151" y="2251"/>
                    <a:chExt cx="1993" cy="43"/>
                  </a:xfrm>
                </p:grpSpPr>
                <p:sp>
                  <p:nvSpPr>
                    <p:cNvPr id="8204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51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05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2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06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40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07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2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08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8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09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01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10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7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11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45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9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567" y="2251"/>
                    <a:ext cx="1993" cy="43"/>
                    <a:chOff x="567" y="2251"/>
                    <a:chExt cx="1993" cy="43"/>
                  </a:xfrm>
                </p:grpSpPr>
                <p:sp>
                  <p:nvSpPr>
                    <p:cNvPr id="8213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67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14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8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15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6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16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28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17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99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18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7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19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89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20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60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8221" name="Text Box 29"/>
              <p:cNvSpPr txBox="1">
                <a:spLocks noChangeArrowheads="1"/>
              </p:cNvSpPr>
              <p:nvPr/>
            </p:nvSpPr>
            <p:spPr bwMode="auto">
              <a:xfrm>
                <a:off x="5487" y="2069"/>
                <a:ext cx="271" cy="25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250"/>
                  </a:spcBef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</a:rPr>
                  <a:t>х</a:t>
                </a:r>
              </a:p>
            </p:txBody>
          </p:sp>
          <p:sp>
            <p:nvSpPr>
              <p:cNvPr id="8222" name="Text Box 30"/>
              <p:cNvSpPr txBox="1">
                <a:spLocks noChangeArrowheads="1"/>
              </p:cNvSpPr>
              <p:nvPr/>
            </p:nvSpPr>
            <p:spPr bwMode="auto">
              <a:xfrm>
                <a:off x="2924" y="0"/>
                <a:ext cx="226" cy="25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250"/>
                  </a:spcBef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</a:rPr>
                  <a:t>у</a:t>
                </a:r>
              </a:p>
            </p:txBody>
          </p:sp>
        </p:grpSp>
        <p:sp>
          <p:nvSpPr>
            <p:cNvPr id="8223" name="Line 31"/>
            <p:cNvSpPr>
              <a:spLocks noChangeShapeType="1"/>
            </p:cNvSpPr>
            <p:nvPr/>
          </p:nvSpPr>
          <p:spPr bwMode="auto">
            <a:xfrm>
              <a:off x="2835" y="356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4" name="Line 32"/>
            <p:cNvSpPr>
              <a:spLocks noChangeShapeType="1"/>
            </p:cNvSpPr>
            <p:nvPr/>
          </p:nvSpPr>
          <p:spPr bwMode="auto">
            <a:xfrm>
              <a:off x="2835" y="388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5" name="Line 33"/>
            <p:cNvSpPr>
              <a:spLocks noChangeShapeType="1"/>
            </p:cNvSpPr>
            <p:nvPr/>
          </p:nvSpPr>
          <p:spPr bwMode="auto">
            <a:xfrm>
              <a:off x="2835" y="324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6" name="Line 34"/>
            <p:cNvSpPr>
              <a:spLocks noChangeShapeType="1"/>
            </p:cNvSpPr>
            <p:nvPr/>
          </p:nvSpPr>
          <p:spPr bwMode="auto">
            <a:xfrm>
              <a:off x="2835" y="2931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7" name="Line 35"/>
            <p:cNvSpPr>
              <a:spLocks noChangeShapeType="1"/>
            </p:cNvSpPr>
            <p:nvPr/>
          </p:nvSpPr>
          <p:spPr bwMode="auto">
            <a:xfrm>
              <a:off x="2835" y="261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8" name="Line 36"/>
            <p:cNvSpPr>
              <a:spLocks noChangeShapeType="1"/>
            </p:cNvSpPr>
            <p:nvPr/>
          </p:nvSpPr>
          <p:spPr bwMode="auto">
            <a:xfrm>
              <a:off x="2835" y="197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9" name="Line 37"/>
            <p:cNvSpPr>
              <a:spLocks noChangeShapeType="1"/>
            </p:cNvSpPr>
            <p:nvPr/>
          </p:nvSpPr>
          <p:spPr bwMode="auto">
            <a:xfrm>
              <a:off x="2835" y="1661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0" name="Line 38"/>
            <p:cNvSpPr>
              <a:spLocks noChangeShapeType="1"/>
            </p:cNvSpPr>
            <p:nvPr/>
          </p:nvSpPr>
          <p:spPr bwMode="auto">
            <a:xfrm>
              <a:off x="2835" y="134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1" name="Line 39"/>
            <p:cNvSpPr>
              <a:spLocks noChangeShapeType="1"/>
            </p:cNvSpPr>
            <p:nvPr/>
          </p:nvSpPr>
          <p:spPr bwMode="auto">
            <a:xfrm>
              <a:off x="2835" y="102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2" name="Line 40"/>
            <p:cNvSpPr>
              <a:spLocks noChangeShapeType="1"/>
            </p:cNvSpPr>
            <p:nvPr/>
          </p:nvSpPr>
          <p:spPr bwMode="auto">
            <a:xfrm>
              <a:off x="2835" y="70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3" name="Line 41"/>
            <p:cNvSpPr>
              <a:spLocks noChangeShapeType="1"/>
            </p:cNvSpPr>
            <p:nvPr/>
          </p:nvSpPr>
          <p:spPr bwMode="auto">
            <a:xfrm>
              <a:off x="2835" y="34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8234" name="Object 42"/>
          <p:cNvGraphicFramePr>
            <a:graphicFrameLocks noChangeAspect="1"/>
          </p:cNvGraphicFramePr>
          <p:nvPr/>
        </p:nvGraphicFramePr>
        <p:xfrm>
          <a:off x="231775" y="549275"/>
          <a:ext cx="2509838" cy="1047750"/>
        </p:xfrm>
        <a:graphic>
          <a:graphicData uri="http://schemas.openxmlformats.org/presentationml/2006/ole">
            <p:oleObj spid="_x0000_s7170" r:id="rId5" imgW="876240" imgH="304560" progId="Equation.3">
              <p:embed/>
            </p:oleObj>
          </a:graphicData>
        </a:graphic>
      </p:graphicFrame>
      <p:sp>
        <p:nvSpPr>
          <p:cNvPr id="8235" name="AutoShape 43"/>
          <p:cNvSpPr>
            <a:spLocks noChangeArrowheads="1"/>
          </p:cNvSpPr>
          <p:nvPr/>
        </p:nvSpPr>
        <p:spPr bwMode="auto">
          <a:xfrm>
            <a:off x="5080000" y="3124200"/>
            <a:ext cx="4064000" cy="1504950"/>
          </a:xfrm>
          <a:custGeom>
            <a:avLst/>
            <a:gdLst>
              <a:gd name="G0" fmla="+- 101 0 0"/>
              <a:gd name="G1" fmla="+- 1 0 0"/>
              <a:gd name="G2" fmla="+- 1 0 0"/>
              <a:gd name="G3" fmla="+- 1 0 0"/>
              <a:gd name="G4" fmla="+- 1 0 0"/>
              <a:gd name="G5" fmla="+- 8 0 0"/>
              <a:gd name="G6" fmla="+- 1 0 0"/>
              <a:gd name="G7" fmla="+- 4 0 0"/>
              <a:gd name="G8" fmla="+- 27122 0 0"/>
              <a:gd name="G9" fmla="+- 1 0 0"/>
              <a:gd name="T0" fmla="*/ 0 w 2560"/>
              <a:gd name="T1" fmla="*/ 2147483647 h 948"/>
              <a:gd name="T2" fmla="*/ 715724300 w 2560"/>
              <a:gd name="T3" fmla="*/ 1562496869 h 948"/>
              <a:gd name="T4" fmla="*/ 2147483647 w 2560"/>
              <a:gd name="T5" fmla="*/ 730845323 h 948"/>
              <a:gd name="T6" fmla="*/ 2147483647 w 2560"/>
              <a:gd name="T7" fmla="*/ 0 h 948"/>
              <a:gd name="T8" fmla="*/ 0 w 2560"/>
              <a:gd name="T9" fmla="*/ 0 h 948"/>
              <a:gd name="T10" fmla="*/ 2560 w 2560"/>
              <a:gd name="T11" fmla="*/ 948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560" h="948">
                <a:moveTo>
                  <a:pt x="0" y="948"/>
                </a:moveTo>
                <a:cubicBezTo>
                  <a:pt x="47" y="894"/>
                  <a:pt x="93" y="730"/>
                  <a:pt x="284" y="620"/>
                </a:cubicBezTo>
                <a:cubicBezTo>
                  <a:pt x="475" y="510"/>
                  <a:pt x="769" y="393"/>
                  <a:pt x="1148" y="290"/>
                </a:cubicBezTo>
                <a:cubicBezTo>
                  <a:pt x="1527" y="187"/>
                  <a:pt x="2266" y="60"/>
                  <a:pt x="2560" y="0"/>
                </a:cubicBezTo>
              </a:path>
            </a:pathLst>
          </a:custGeom>
          <a:noFill/>
          <a:ln w="38160" cap="sq">
            <a:solidFill>
              <a:srgbClr val="C0504D"/>
            </a:solidFill>
            <a:miter lim="800000"/>
            <a:headEnd/>
            <a:tailEnd/>
          </a:ln>
          <a:effectLst>
            <a:outerShdw dist="75597" dir="1064680" algn="ctr" rotWithShape="0">
              <a:srgbClr val="000000">
                <a:alpha val="35036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611188" y="115888"/>
            <a:ext cx="3797300" cy="8112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>
                <a:solidFill>
                  <a:srgbClr val="000000"/>
                </a:solidFill>
              </a:rPr>
              <a:t>Построить график функции </a:t>
            </a:r>
          </a:p>
        </p:txBody>
      </p:sp>
      <p:sp>
        <p:nvSpPr>
          <p:cNvPr id="8237" name="Rectangle 45"/>
          <p:cNvSpPr>
            <a:spLocks noChangeArrowheads="1"/>
          </p:cNvSpPr>
          <p:nvPr/>
        </p:nvSpPr>
        <p:spPr bwMode="auto">
          <a:xfrm>
            <a:off x="304800" y="5029200"/>
            <a:ext cx="3962400" cy="15573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6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solidFill>
                  <a:srgbClr val="000000"/>
                </a:solidFill>
              </a:rPr>
              <a:t>По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алгоритму 2</a:t>
            </a:r>
            <a:r>
              <a:rPr lang="ru-RU" sz="2400" dirty="0">
                <a:solidFill>
                  <a:srgbClr val="000000"/>
                </a:solidFill>
              </a:rPr>
              <a:t>: перейдем к вспомогательной системе координат с началом в точке (1;-2)</a:t>
            </a:r>
          </a:p>
        </p:txBody>
      </p:sp>
      <p:sp>
        <p:nvSpPr>
          <p:cNvPr id="8238" name="Line 46"/>
          <p:cNvSpPr>
            <a:spLocks noChangeShapeType="1"/>
          </p:cNvSpPr>
          <p:nvPr/>
        </p:nvSpPr>
        <p:spPr bwMode="auto">
          <a:xfrm flipV="1">
            <a:off x="4567238" y="403225"/>
            <a:ext cx="1587" cy="6051550"/>
          </a:xfrm>
          <a:prstGeom prst="line">
            <a:avLst/>
          </a:prstGeom>
          <a:noFill/>
          <a:ln w="28440" cap="sq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39" name="Line 47"/>
          <p:cNvSpPr>
            <a:spLocks noChangeShapeType="1"/>
          </p:cNvSpPr>
          <p:nvPr/>
        </p:nvSpPr>
        <p:spPr bwMode="auto">
          <a:xfrm>
            <a:off x="539750" y="3644900"/>
            <a:ext cx="8064500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40" name="Text Box 48"/>
          <p:cNvSpPr txBox="1">
            <a:spLocks noChangeArrowheads="1"/>
          </p:cNvSpPr>
          <p:nvPr/>
        </p:nvSpPr>
        <p:spPr bwMode="auto">
          <a:xfrm>
            <a:off x="5003800" y="188913"/>
            <a:ext cx="503238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y’</a:t>
            </a:r>
          </a:p>
        </p:txBody>
      </p:sp>
      <p:sp>
        <p:nvSpPr>
          <p:cNvPr id="8241" name="Text Box 49"/>
          <p:cNvSpPr txBox="1">
            <a:spLocks noChangeArrowheads="1"/>
          </p:cNvSpPr>
          <p:nvPr/>
        </p:nvSpPr>
        <p:spPr bwMode="auto">
          <a:xfrm>
            <a:off x="8172450" y="4652963"/>
            <a:ext cx="503238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x’</a:t>
            </a:r>
          </a:p>
        </p:txBody>
      </p:sp>
      <p:sp>
        <p:nvSpPr>
          <p:cNvPr id="8242" name="Text Box 50"/>
          <p:cNvSpPr txBox="1">
            <a:spLocks noChangeArrowheads="1"/>
          </p:cNvSpPr>
          <p:nvPr/>
        </p:nvSpPr>
        <p:spPr bwMode="auto">
          <a:xfrm>
            <a:off x="4114800" y="4341813"/>
            <a:ext cx="503238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00000"/>
                </a:solidFill>
              </a:rPr>
              <a:t>-</a:t>
            </a:r>
            <a:r>
              <a:rPr lang="en-US" sz="2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8243" name="Oval 51"/>
          <p:cNvSpPr>
            <a:spLocks noChangeArrowheads="1"/>
          </p:cNvSpPr>
          <p:nvPr/>
        </p:nvSpPr>
        <p:spPr bwMode="auto">
          <a:xfrm>
            <a:off x="4992688" y="4627563"/>
            <a:ext cx="71437" cy="71437"/>
          </a:xfrm>
          <a:prstGeom prst="ellipse">
            <a:avLst/>
          </a:prstGeom>
          <a:solidFill>
            <a:srgbClr val="EEECE1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44" name="Text Box 52"/>
          <p:cNvSpPr txBox="1">
            <a:spLocks noChangeArrowheads="1"/>
          </p:cNvSpPr>
          <p:nvPr/>
        </p:nvSpPr>
        <p:spPr bwMode="auto">
          <a:xfrm>
            <a:off x="4859338" y="3668713"/>
            <a:ext cx="503237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00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8245" name="Rectangle 53"/>
          <p:cNvSpPr>
            <a:spLocks noChangeArrowheads="1"/>
          </p:cNvSpPr>
          <p:nvPr/>
        </p:nvSpPr>
        <p:spPr bwMode="auto">
          <a:xfrm>
            <a:off x="500063" y="1643063"/>
            <a:ext cx="1285875" cy="6429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алгоритм 2</a:t>
            </a: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rot="5400000">
            <a:off x="2857500" y="3009900"/>
            <a:ext cx="4343400" cy="1588"/>
          </a:xfrm>
          <a:prstGeom prst="line">
            <a:avLst/>
          </a:prstGeom>
          <a:ln w="38100"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5400000" flipH="1" flipV="1">
            <a:off x="4877594" y="685006"/>
            <a:ext cx="304800" cy="1588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endCxn id="8241" idx="0"/>
          </p:cNvCxnSpPr>
          <p:nvPr/>
        </p:nvCxnSpPr>
        <p:spPr>
          <a:xfrm>
            <a:off x="4038600" y="4648200"/>
            <a:ext cx="4385469" cy="4763"/>
          </a:xfrm>
          <a:prstGeom prst="straightConnector1">
            <a:avLst/>
          </a:prstGeom>
          <a:ln w="28575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AutoShape 43"/>
          <p:cNvSpPr>
            <a:spLocks noChangeArrowheads="1"/>
          </p:cNvSpPr>
          <p:nvPr/>
        </p:nvSpPr>
        <p:spPr bwMode="auto">
          <a:xfrm>
            <a:off x="4572000" y="2133600"/>
            <a:ext cx="4064000" cy="1504950"/>
          </a:xfrm>
          <a:custGeom>
            <a:avLst/>
            <a:gdLst>
              <a:gd name="G0" fmla="+- 101 0 0"/>
              <a:gd name="G1" fmla="+- 1 0 0"/>
              <a:gd name="G2" fmla="+- 1 0 0"/>
              <a:gd name="G3" fmla="+- 1 0 0"/>
              <a:gd name="G4" fmla="+- 1 0 0"/>
              <a:gd name="G5" fmla="+- 8 0 0"/>
              <a:gd name="G6" fmla="+- 1 0 0"/>
              <a:gd name="G7" fmla="+- 4 0 0"/>
              <a:gd name="G8" fmla="+- 27122 0 0"/>
              <a:gd name="G9" fmla="+- 1 0 0"/>
              <a:gd name="T0" fmla="*/ 0 w 2560"/>
              <a:gd name="T1" fmla="*/ 2147483647 h 948"/>
              <a:gd name="T2" fmla="*/ 715724300 w 2560"/>
              <a:gd name="T3" fmla="*/ 1562496869 h 948"/>
              <a:gd name="T4" fmla="*/ 2147483647 w 2560"/>
              <a:gd name="T5" fmla="*/ 730845323 h 948"/>
              <a:gd name="T6" fmla="*/ 2147483647 w 2560"/>
              <a:gd name="T7" fmla="*/ 0 h 948"/>
              <a:gd name="T8" fmla="*/ 0 w 2560"/>
              <a:gd name="T9" fmla="*/ 0 h 948"/>
              <a:gd name="T10" fmla="*/ 2560 w 2560"/>
              <a:gd name="T11" fmla="*/ 948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560" h="948">
                <a:moveTo>
                  <a:pt x="0" y="948"/>
                </a:moveTo>
                <a:cubicBezTo>
                  <a:pt x="47" y="894"/>
                  <a:pt x="93" y="730"/>
                  <a:pt x="284" y="620"/>
                </a:cubicBezTo>
                <a:cubicBezTo>
                  <a:pt x="475" y="510"/>
                  <a:pt x="769" y="393"/>
                  <a:pt x="1148" y="290"/>
                </a:cubicBezTo>
                <a:cubicBezTo>
                  <a:pt x="1527" y="187"/>
                  <a:pt x="2266" y="60"/>
                  <a:pt x="2560" y="0"/>
                </a:cubicBezTo>
              </a:path>
            </a:pathLst>
          </a:custGeom>
          <a:noFill/>
          <a:ln w="38160" cap="sq">
            <a:solidFill>
              <a:srgbClr val="C0504D"/>
            </a:solidFill>
            <a:miter lim="800000"/>
            <a:headEnd/>
            <a:tailEnd/>
          </a:ln>
          <a:effectLst>
            <a:outerShdw dist="75597" dir="1064680" algn="ctr" rotWithShape="0">
              <a:srgbClr val="000000">
                <a:alpha val="35036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x-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x-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500" fill="hold"/>
                                        <p:tgtEl>
                                          <p:spTgt spid="8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8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8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x-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8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9" dur="5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0" dur="5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 -7 0 L 0.04774 0">
                                      <p:cBhvr additive="repl">
                                        <p:cTn id="39" dur="2000" fill="hold"/>
                                        <p:tgtEl>
                                          <p:spTgt spid="8238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2" dur="500"/>
                                        <p:tgtEl>
                                          <p:spTgt spid="8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0" presetClass="path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 -6 L 0 0.14699">
                                      <p:cBhvr additive="repl">
                                        <p:cTn id="44" dur="2000" fill="hold"/>
                                        <p:tgtEl>
                                          <p:spTgt spid="8239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7" dur="500"/>
                                        <p:tgtEl>
                                          <p:spTgt spid="8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51" dur="500"/>
                                        <p:tgtEl>
                                          <p:spTgt spid="8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35" grpId="0" animBg="1"/>
      <p:bldP spid="8238" grpId="0" animBg="1"/>
      <p:bldP spid="8239" grpId="0" animBg="1"/>
      <p:bldP spid="8243" grpId="0" animBg="1"/>
      <p:bldP spid="6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50825" y="0"/>
            <a:ext cx="8890000" cy="6559550"/>
            <a:chOff x="158" y="0"/>
            <a:chExt cx="5600" cy="4132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58" y="0"/>
              <a:ext cx="5600" cy="4132"/>
              <a:chOff x="158" y="0"/>
              <a:chExt cx="5600" cy="4132"/>
            </a:xfrm>
          </p:grpSpPr>
          <p:grpSp>
            <p:nvGrpSpPr>
              <p:cNvPr id="4" name="Group 3"/>
              <p:cNvGrpSpPr>
                <a:grpSpLocks/>
              </p:cNvGrpSpPr>
              <p:nvPr/>
            </p:nvGrpSpPr>
            <p:grpSpPr bwMode="auto">
              <a:xfrm>
                <a:off x="158" y="164"/>
                <a:ext cx="5423" cy="3968"/>
                <a:chOff x="158" y="164"/>
                <a:chExt cx="5423" cy="3968"/>
              </a:xfrm>
            </p:grpSpPr>
            <p:grpSp>
              <p:nvGrpSpPr>
                <p:cNvPr id="5" name="Group 4"/>
                <p:cNvGrpSpPr>
                  <a:grpSpLocks/>
                </p:cNvGrpSpPr>
                <p:nvPr/>
              </p:nvGrpSpPr>
              <p:grpSpPr bwMode="auto">
                <a:xfrm>
                  <a:off x="158" y="164"/>
                  <a:ext cx="5423" cy="3968"/>
                  <a:chOff x="158" y="164"/>
                  <a:chExt cx="5423" cy="3968"/>
                </a:xfrm>
              </p:grpSpPr>
              <p:grpSp>
                <p:nvGrpSpPr>
                  <p:cNvPr id="6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158" y="164"/>
                    <a:ext cx="5423" cy="3968"/>
                    <a:chOff x="158" y="164"/>
                    <a:chExt cx="5423" cy="3968"/>
                  </a:xfrm>
                </p:grpSpPr>
                <p:pic>
                  <p:nvPicPr>
                    <p:cNvPr id="9222" name="Picture 6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/>
                    <a:srcRect l="4724" t="5121" r="4724" b="23045"/>
                    <a:stretch>
                      <a:fillRect/>
                    </a:stretch>
                  </p:blipFill>
                  <p:spPr bwMode="auto">
                    <a:xfrm>
                      <a:off x="158" y="164"/>
                      <a:ext cx="5423" cy="3968"/>
                    </a:xfrm>
                    <a:prstGeom prst="rect">
                      <a:avLst/>
                    </a:prstGeom>
                    <a:noFill/>
                    <a:ln w="9525" cap="flat">
                      <a:noFill/>
                      <a:round/>
                      <a:headEnd/>
                      <a:tailEnd/>
                    </a:ln>
                    <a:effectLst/>
                  </p:spPr>
                </p:pic>
                <p:sp>
                  <p:nvSpPr>
                    <p:cNvPr id="9223" name="Line 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9" y="210"/>
                      <a:ext cx="0" cy="3853"/>
                    </a:xfrm>
                    <a:prstGeom prst="line">
                      <a:avLst/>
                    </a:prstGeom>
                    <a:noFill/>
                    <a:ln w="38160" cap="sq">
                      <a:solidFill>
                        <a:srgbClr val="000000"/>
                      </a:solidFill>
                      <a:miter lim="800000"/>
                      <a:headEnd type="triangle" w="med" len="med"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24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5" y="2295"/>
                      <a:ext cx="5123" cy="0"/>
                    </a:xfrm>
                    <a:prstGeom prst="line">
                      <a:avLst/>
                    </a:prstGeom>
                    <a:noFill/>
                    <a:ln w="38160" cap="sq">
                      <a:solidFill>
                        <a:srgbClr val="000000"/>
                      </a:solidFill>
                      <a:miter lim="800000"/>
                      <a:headEnd/>
                      <a:tailEnd type="triangl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9225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79" y="2296"/>
                    <a:ext cx="271" cy="250"/>
                  </a:xfrm>
                  <a:prstGeom prst="rect">
                    <a:avLst/>
                  </a:prstGeom>
                  <a:noFill/>
                  <a:ln w="9525" cap="flat">
                    <a:noFill/>
                    <a:round/>
                    <a:headEnd/>
                    <a:tailEnd/>
                  </a:ln>
                  <a:effectLst/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spcBef>
                        <a:spcPts val="1250"/>
                      </a:spcBef>
                      <a:buClrTx/>
                      <a:buFontTx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ru-RU" sz="2000" b="1">
                        <a:solidFill>
                          <a:srgbClr val="000000"/>
                        </a:solidFill>
                      </a:rPr>
                      <a:t>0</a:t>
                    </a:r>
                  </a:p>
                </p:txBody>
              </p:sp>
            </p:grpSp>
            <p:grpSp>
              <p:nvGrpSpPr>
                <p:cNvPr id="7" name="Group 10"/>
                <p:cNvGrpSpPr>
                  <a:grpSpLocks/>
                </p:cNvGrpSpPr>
                <p:nvPr/>
              </p:nvGrpSpPr>
              <p:grpSpPr bwMode="auto">
                <a:xfrm>
                  <a:off x="567" y="2251"/>
                  <a:ext cx="4578" cy="43"/>
                  <a:chOff x="567" y="2251"/>
                  <a:chExt cx="4578" cy="43"/>
                </a:xfrm>
              </p:grpSpPr>
              <p:grpSp>
                <p:nvGrpSpPr>
                  <p:cNvPr id="8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3151" y="2251"/>
                    <a:ext cx="1993" cy="43"/>
                    <a:chOff x="3151" y="2251"/>
                    <a:chExt cx="1993" cy="43"/>
                  </a:xfrm>
                </p:grpSpPr>
                <p:sp>
                  <p:nvSpPr>
                    <p:cNvPr id="9228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51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29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2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30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40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31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2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32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8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33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01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34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7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35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45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9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567" y="2251"/>
                    <a:ext cx="1993" cy="43"/>
                    <a:chOff x="567" y="2251"/>
                    <a:chExt cx="1993" cy="43"/>
                  </a:xfrm>
                </p:grpSpPr>
                <p:sp>
                  <p:nvSpPr>
                    <p:cNvPr id="9237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67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38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8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39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6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40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28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41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99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42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7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43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89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44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60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9245" name="Text Box 29"/>
              <p:cNvSpPr txBox="1">
                <a:spLocks noChangeArrowheads="1"/>
              </p:cNvSpPr>
              <p:nvPr/>
            </p:nvSpPr>
            <p:spPr bwMode="auto">
              <a:xfrm>
                <a:off x="5487" y="2069"/>
                <a:ext cx="271" cy="25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250"/>
                  </a:spcBef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</a:rPr>
                  <a:t>х</a:t>
                </a:r>
              </a:p>
            </p:txBody>
          </p:sp>
          <p:sp>
            <p:nvSpPr>
              <p:cNvPr id="9246" name="Text Box 30"/>
              <p:cNvSpPr txBox="1">
                <a:spLocks noChangeArrowheads="1"/>
              </p:cNvSpPr>
              <p:nvPr/>
            </p:nvSpPr>
            <p:spPr bwMode="auto">
              <a:xfrm>
                <a:off x="2924" y="0"/>
                <a:ext cx="226" cy="25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250"/>
                  </a:spcBef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</a:rPr>
                  <a:t>у</a:t>
                </a:r>
              </a:p>
            </p:txBody>
          </p:sp>
        </p:grpSp>
        <p:sp>
          <p:nvSpPr>
            <p:cNvPr id="9247" name="Line 31"/>
            <p:cNvSpPr>
              <a:spLocks noChangeShapeType="1"/>
            </p:cNvSpPr>
            <p:nvPr/>
          </p:nvSpPr>
          <p:spPr bwMode="auto">
            <a:xfrm>
              <a:off x="2835" y="356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48" name="Line 32"/>
            <p:cNvSpPr>
              <a:spLocks noChangeShapeType="1"/>
            </p:cNvSpPr>
            <p:nvPr/>
          </p:nvSpPr>
          <p:spPr bwMode="auto">
            <a:xfrm>
              <a:off x="2835" y="388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49" name="Line 33"/>
            <p:cNvSpPr>
              <a:spLocks noChangeShapeType="1"/>
            </p:cNvSpPr>
            <p:nvPr/>
          </p:nvSpPr>
          <p:spPr bwMode="auto">
            <a:xfrm>
              <a:off x="2835" y="324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50" name="Line 34"/>
            <p:cNvSpPr>
              <a:spLocks noChangeShapeType="1"/>
            </p:cNvSpPr>
            <p:nvPr/>
          </p:nvSpPr>
          <p:spPr bwMode="auto">
            <a:xfrm>
              <a:off x="2835" y="2931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51" name="Line 35"/>
            <p:cNvSpPr>
              <a:spLocks noChangeShapeType="1"/>
            </p:cNvSpPr>
            <p:nvPr/>
          </p:nvSpPr>
          <p:spPr bwMode="auto">
            <a:xfrm>
              <a:off x="2835" y="261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52" name="Line 36"/>
            <p:cNvSpPr>
              <a:spLocks noChangeShapeType="1"/>
            </p:cNvSpPr>
            <p:nvPr/>
          </p:nvSpPr>
          <p:spPr bwMode="auto">
            <a:xfrm>
              <a:off x="2835" y="197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53" name="Line 37"/>
            <p:cNvSpPr>
              <a:spLocks noChangeShapeType="1"/>
            </p:cNvSpPr>
            <p:nvPr/>
          </p:nvSpPr>
          <p:spPr bwMode="auto">
            <a:xfrm>
              <a:off x="2835" y="1661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54" name="Line 38"/>
            <p:cNvSpPr>
              <a:spLocks noChangeShapeType="1"/>
            </p:cNvSpPr>
            <p:nvPr/>
          </p:nvSpPr>
          <p:spPr bwMode="auto">
            <a:xfrm>
              <a:off x="2835" y="134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55" name="Line 39"/>
            <p:cNvSpPr>
              <a:spLocks noChangeShapeType="1"/>
            </p:cNvSpPr>
            <p:nvPr/>
          </p:nvSpPr>
          <p:spPr bwMode="auto">
            <a:xfrm>
              <a:off x="2835" y="102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56" name="Line 40"/>
            <p:cNvSpPr>
              <a:spLocks noChangeShapeType="1"/>
            </p:cNvSpPr>
            <p:nvPr/>
          </p:nvSpPr>
          <p:spPr bwMode="auto">
            <a:xfrm>
              <a:off x="2835" y="70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57" name="Line 41"/>
            <p:cNvSpPr>
              <a:spLocks noChangeShapeType="1"/>
            </p:cNvSpPr>
            <p:nvPr/>
          </p:nvSpPr>
          <p:spPr bwMode="auto">
            <a:xfrm>
              <a:off x="2835" y="34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58" name="Rectangle 42"/>
          <p:cNvSpPr>
            <a:spLocks noChangeArrowheads="1"/>
          </p:cNvSpPr>
          <p:nvPr/>
        </p:nvSpPr>
        <p:spPr bwMode="auto">
          <a:xfrm>
            <a:off x="4876800" y="4953000"/>
            <a:ext cx="3962400" cy="157184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6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solidFill>
                  <a:srgbClr val="000000"/>
                </a:solidFill>
              </a:rPr>
              <a:t>По </a:t>
            </a:r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алгоритму 2</a:t>
            </a:r>
            <a:r>
              <a:rPr lang="ru-RU" sz="2400" dirty="0">
                <a:solidFill>
                  <a:srgbClr val="000000"/>
                </a:solidFill>
              </a:rPr>
              <a:t>: перейдем к вспомогательной системе координат с началом в точке </a:t>
            </a:r>
            <a:r>
              <a:rPr lang="ru-RU" sz="2400" dirty="0">
                <a:solidFill>
                  <a:srgbClr val="C0504D"/>
                </a:solidFill>
              </a:rPr>
              <a:t>(-3;2)</a:t>
            </a:r>
          </a:p>
        </p:txBody>
      </p:sp>
      <p:sp>
        <p:nvSpPr>
          <p:cNvPr id="9259" name="Line 43"/>
          <p:cNvSpPr>
            <a:spLocks noChangeShapeType="1"/>
          </p:cNvSpPr>
          <p:nvPr/>
        </p:nvSpPr>
        <p:spPr bwMode="auto">
          <a:xfrm>
            <a:off x="684213" y="3644900"/>
            <a:ext cx="7991475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60" name="Line 44"/>
          <p:cNvSpPr>
            <a:spLocks noChangeShapeType="1"/>
          </p:cNvSpPr>
          <p:nvPr/>
        </p:nvSpPr>
        <p:spPr bwMode="auto">
          <a:xfrm flipV="1">
            <a:off x="4572000" y="403225"/>
            <a:ext cx="1588" cy="6007100"/>
          </a:xfrm>
          <a:prstGeom prst="line">
            <a:avLst/>
          </a:prstGeom>
          <a:noFill/>
          <a:ln w="19080" cap="sq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61" name="Text Box 45"/>
          <p:cNvSpPr txBox="1">
            <a:spLocks noChangeArrowheads="1"/>
          </p:cNvSpPr>
          <p:nvPr/>
        </p:nvSpPr>
        <p:spPr bwMode="auto">
          <a:xfrm>
            <a:off x="3125788" y="3587750"/>
            <a:ext cx="503237" cy="39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00000"/>
                </a:solidFill>
              </a:rPr>
              <a:t>-</a:t>
            </a:r>
            <a:r>
              <a:rPr lang="en-US" sz="200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9262" name="Text Box 46"/>
          <p:cNvSpPr txBox="1">
            <a:spLocks noChangeArrowheads="1"/>
          </p:cNvSpPr>
          <p:nvPr/>
        </p:nvSpPr>
        <p:spPr bwMode="auto">
          <a:xfrm>
            <a:off x="4173538" y="2568575"/>
            <a:ext cx="503237" cy="39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00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9263" name="AutoShape 47"/>
          <p:cNvSpPr>
            <a:spLocks noChangeArrowheads="1"/>
          </p:cNvSpPr>
          <p:nvPr/>
        </p:nvSpPr>
        <p:spPr bwMode="auto">
          <a:xfrm>
            <a:off x="3276600" y="620713"/>
            <a:ext cx="2006600" cy="1895475"/>
          </a:xfrm>
          <a:custGeom>
            <a:avLst/>
            <a:gdLst>
              <a:gd name="G0" fmla="+- 65424 0 0"/>
              <a:gd name="G1" fmla="+- 600 0 0"/>
              <a:gd name="G2" fmla="+- 1 0 0"/>
              <a:gd name="G3" fmla="+- 1 0 0"/>
              <a:gd name="G4" fmla="+- 1 0 0"/>
              <a:gd name="G5" fmla="+- 8 0 0"/>
              <a:gd name="G6" fmla="+- 1 0 0"/>
              <a:gd name="G7" fmla="+- 4 0 0"/>
              <a:gd name="G8" fmla="+- 1 0 0"/>
              <a:gd name="G9" fmla="+- 1 0 0"/>
              <a:gd name="T0" fmla="*/ 0 w 1264"/>
              <a:gd name="T1" fmla="*/ 0 h 1194"/>
              <a:gd name="T2" fmla="*/ 2147483647 w 1264"/>
              <a:gd name="T3" fmla="*/ 2147483647 h 1194"/>
              <a:gd name="T4" fmla="*/ 2147483647 w 1264"/>
              <a:gd name="T5" fmla="*/ 2147483647 h 1194"/>
              <a:gd name="T6" fmla="*/ 2147483647 w 1264"/>
              <a:gd name="T7" fmla="*/ 2147483647 h 1194"/>
              <a:gd name="T8" fmla="*/ 0 w 1264"/>
              <a:gd name="T9" fmla="*/ 0 h 1194"/>
              <a:gd name="T10" fmla="*/ 1264 w 1264"/>
              <a:gd name="T11" fmla="*/ 1194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1264" h="1194">
                <a:moveTo>
                  <a:pt x="0" y="0"/>
                </a:moveTo>
                <a:cubicBezTo>
                  <a:pt x="19" y="131"/>
                  <a:pt x="3" y="600"/>
                  <a:pt x="107" y="788"/>
                </a:cubicBezTo>
                <a:cubicBezTo>
                  <a:pt x="211" y="976"/>
                  <a:pt x="431" y="1062"/>
                  <a:pt x="624" y="1128"/>
                </a:cubicBezTo>
                <a:cubicBezTo>
                  <a:pt x="817" y="1194"/>
                  <a:pt x="1131" y="1172"/>
                  <a:pt x="1264" y="1184"/>
                </a:cubicBezTo>
              </a:path>
            </a:pathLst>
          </a:custGeom>
          <a:noFill/>
          <a:ln w="38160" cap="sq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64" name="AutoShape 48"/>
          <p:cNvSpPr>
            <a:spLocks noChangeArrowheads="1"/>
          </p:cNvSpPr>
          <p:nvPr/>
        </p:nvSpPr>
        <p:spPr bwMode="auto">
          <a:xfrm>
            <a:off x="1028700" y="2693988"/>
            <a:ext cx="2070100" cy="1785937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8 0 0"/>
              <a:gd name="G6" fmla="+- 1 0 0"/>
              <a:gd name="G7" fmla="+- 4 0 0"/>
              <a:gd name="G8" fmla="+- 1 0 0"/>
              <a:gd name="G9" fmla="+- 1 0 0"/>
              <a:gd name="T0" fmla="*/ 2147483647 w 1304"/>
              <a:gd name="T1" fmla="*/ 2147483647 h 1125"/>
              <a:gd name="T2" fmla="*/ 2147483647 w 1304"/>
              <a:gd name="T3" fmla="*/ 2147483647 h 1125"/>
              <a:gd name="T4" fmla="*/ 2147483647 w 1304"/>
              <a:gd name="T5" fmla="*/ 2147483647 h 1125"/>
              <a:gd name="T6" fmla="*/ 0 w 1304"/>
              <a:gd name="T7" fmla="*/ 2147483647 h 1125"/>
              <a:gd name="T8" fmla="*/ 0 w 1304"/>
              <a:gd name="T9" fmla="*/ 0 h 1125"/>
              <a:gd name="T10" fmla="*/ 1304 w 1304"/>
              <a:gd name="T11" fmla="*/ 1125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1304" h="1125">
                <a:moveTo>
                  <a:pt x="1304" y="1125"/>
                </a:moveTo>
                <a:cubicBezTo>
                  <a:pt x="1281" y="1005"/>
                  <a:pt x="1275" y="591"/>
                  <a:pt x="1167" y="415"/>
                </a:cubicBezTo>
                <a:cubicBezTo>
                  <a:pt x="1059" y="239"/>
                  <a:pt x="850" y="136"/>
                  <a:pt x="655" y="68"/>
                </a:cubicBezTo>
                <a:cubicBezTo>
                  <a:pt x="460" y="0"/>
                  <a:pt x="136" y="18"/>
                  <a:pt x="0" y="5"/>
                </a:cubicBezTo>
              </a:path>
            </a:pathLst>
          </a:custGeom>
          <a:noFill/>
          <a:ln w="38160" cap="sq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65" name="Text Box 49"/>
          <p:cNvSpPr txBox="1">
            <a:spLocks noChangeArrowheads="1"/>
          </p:cNvSpPr>
          <p:nvPr/>
        </p:nvSpPr>
        <p:spPr bwMode="auto">
          <a:xfrm>
            <a:off x="3348038" y="260350"/>
            <a:ext cx="503237" cy="39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000">
                <a:solidFill>
                  <a:srgbClr val="000000"/>
                </a:solidFill>
              </a:rPr>
              <a:t>y’</a:t>
            </a:r>
          </a:p>
        </p:txBody>
      </p:sp>
      <p:sp>
        <p:nvSpPr>
          <p:cNvPr id="9266" name="Text Box 50"/>
          <p:cNvSpPr txBox="1">
            <a:spLocks noChangeArrowheads="1"/>
          </p:cNvSpPr>
          <p:nvPr/>
        </p:nvSpPr>
        <p:spPr bwMode="auto">
          <a:xfrm>
            <a:off x="8101013" y="2636838"/>
            <a:ext cx="503237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000">
                <a:solidFill>
                  <a:srgbClr val="000000"/>
                </a:solidFill>
              </a:rPr>
              <a:t>x’</a:t>
            </a:r>
          </a:p>
        </p:txBody>
      </p:sp>
      <p:sp>
        <p:nvSpPr>
          <p:cNvPr id="9267" name="Text Box 51"/>
          <p:cNvSpPr txBox="1">
            <a:spLocks noChangeArrowheads="1"/>
          </p:cNvSpPr>
          <p:nvPr/>
        </p:nvSpPr>
        <p:spPr bwMode="auto">
          <a:xfrm>
            <a:off x="4716463" y="280988"/>
            <a:ext cx="4067175" cy="8223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Построить график функции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</a:rPr>
              <a:t>: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</a:t>
            </a:r>
          </a:p>
        </p:txBody>
      </p:sp>
      <p:grpSp>
        <p:nvGrpSpPr>
          <p:cNvPr id="10" name="Group 52"/>
          <p:cNvGrpSpPr>
            <a:grpSpLocks/>
          </p:cNvGrpSpPr>
          <p:nvPr/>
        </p:nvGrpSpPr>
        <p:grpSpPr bwMode="auto">
          <a:xfrm>
            <a:off x="6429375" y="1071563"/>
            <a:ext cx="1712913" cy="747712"/>
            <a:chOff x="4050" y="675"/>
            <a:chExt cx="1079" cy="471"/>
          </a:xfrm>
        </p:grpSpPr>
        <p:graphicFrame>
          <p:nvGraphicFramePr>
            <p:cNvPr id="9269" name="Object 53"/>
            <p:cNvGraphicFramePr>
              <a:graphicFrameLocks noChangeAspect="1"/>
            </p:cNvGraphicFramePr>
            <p:nvPr/>
          </p:nvGraphicFramePr>
          <p:xfrm>
            <a:off x="4050" y="675"/>
            <a:ext cx="1079" cy="471"/>
          </p:xfrm>
          <a:graphic>
            <a:graphicData uri="http://schemas.openxmlformats.org/presentationml/2006/ole">
              <p:oleObj spid="_x0000_s8194" r:id="rId5" imgW="1307880" imgH="571320" progId="Equation.3">
                <p:embed/>
              </p:oleObj>
            </a:graphicData>
          </a:graphic>
        </p:graphicFrame>
        <p:sp>
          <p:nvSpPr>
            <p:cNvPr id="9270" name="Text Box 54"/>
            <p:cNvSpPr txBox="1">
              <a:spLocks noChangeArrowheads="1"/>
            </p:cNvSpPr>
            <p:nvPr/>
          </p:nvSpPr>
          <p:spPr bwMode="auto">
            <a:xfrm>
              <a:off x="4050" y="675"/>
              <a:ext cx="1079" cy="47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cxnSp>
        <p:nvCxnSpPr>
          <p:cNvPr id="58" name="Прямая со стрелкой 57"/>
          <p:cNvCxnSpPr/>
          <p:nvPr/>
        </p:nvCxnSpPr>
        <p:spPr>
          <a:xfrm rot="5400000" flipH="1" flipV="1">
            <a:off x="609600" y="3124200"/>
            <a:ext cx="5181600" cy="1588"/>
          </a:xfrm>
          <a:prstGeom prst="straightConnector1">
            <a:avLst/>
          </a:prstGeom>
          <a:ln w="28575">
            <a:solidFill>
              <a:srgbClr val="0070C0"/>
            </a:solidFill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685800" y="2590800"/>
            <a:ext cx="7696200" cy="1588"/>
          </a:xfrm>
          <a:prstGeom prst="straightConnector1">
            <a:avLst/>
          </a:prstGeom>
          <a:ln w="28575">
            <a:solidFill>
              <a:srgbClr val="0070C0"/>
            </a:solidFill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9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 -6 L -0.14965 -2.22222 -6">
                                      <p:cBhvr additive="repl">
                                        <p:cTn id="14" dur="2000" fill="hold"/>
                                        <p:tgtEl>
                                          <p:spTgt spid="9260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7" dur="500"/>
                                        <p:tgtEl>
                                          <p:spTgt spid="9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 -6 -1.48148 -6 L -4.44444 -6 -0.14699">
                                      <p:cBhvr additive="repl">
                                        <p:cTn id="21" dur="2000" fill="hold"/>
                                        <p:tgtEl>
                                          <p:spTgt spid="9259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4" dur="500"/>
                                        <p:tgtEl>
                                          <p:spTgt spid="9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37" dur="500"/>
                                        <p:tgtEl>
                                          <p:spTgt spid="9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41" dur="500"/>
                                        <p:tgtEl>
                                          <p:spTgt spid="9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59" grpId="0" animBg="1"/>
      <p:bldP spid="9260" grpId="0" animBg="1"/>
      <p:bldP spid="9263" grpId="0" animBg="1"/>
      <p:bldP spid="926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50825" y="0"/>
            <a:ext cx="8890000" cy="6559550"/>
            <a:chOff x="158" y="0"/>
            <a:chExt cx="5600" cy="4132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58" y="0"/>
              <a:ext cx="5600" cy="4132"/>
              <a:chOff x="158" y="0"/>
              <a:chExt cx="5600" cy="4132"/>
            </a:xfrm>
          </p:grpSpPr>
          <p:grpSp>
            <p:nvGrpSpPr>
              <p:cNvPr id="4" name="Group 3"/>
              <p:cNvGrpSpPr>
                <a:grpSpLocks/>
              </p:cNvGrpSpPr>
              <p:nvPr/>
            </p:nvGrpSpPr>
            <p:grpSpPr bwMode="auto">
              <a:xfrm>
                <a:off x="158" y="164"/>
                <a:ext cx="5423" cy="3968"/>
                <a:chOff x="158" y="164"/>
                <a:chExt cx="5423" cy="3968"/>
              </a:xfrm>
            </p:grpSpPr>
            <p:grpSp>
              <p:nvGrpSpPr>
                <p:cNvPr id="5" name="Group 4"/>
                <p:cNvGrpSpPr>
                  <a:grpSpLocks/>
                </p:cNvGrpSpPr>
                <p:nvPr/>
              </p:nvGrpSpPr>
              <p:grpSpPr bwMode="auto">
                <a:xfrm>
                  <a:off x="158" y="164"/>
                  <a:ext cx="5423" cy="3968"/>
                  <a:chOff x="158" y="164"/>
                  <a:chExt cx="5423" cy="3968"/>
                </a:xfrm>
              </p:grpSpPr>
              <p:grpSp>
                <p:nvGrpSpPr>
                  <p:cNvPr id="6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158" y="164"/>
                    <a:ext cx="5423" cy="3968"/>
                    <a:chOff x="158" y="164"/>
                    <a:chExt cx="5423" cy="3968"/>
                  </a:xfrm>
                </p:grpSpPr>
                <p:pic>
                  <p:nvPicPr>
                    <p:cNvPr id="10246" name="Picture 6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/>
                    <a:srcRect l="4724" t="5121" r="4724" b="23045"/>
                    <a:stretch>
                      <a:fillRect/>
                    </a:stretch>
                  </p:blipFill>
                  <p:spPr bwMode="auto">
                    <a:xfrm>
                      <a:off x="158" y="164"/>
                      <a:ext cx="5423" cy="3968"/>
                    </a:xfrm>
                    <a:prstGeom prst="rect">
                      <a:avLst/>
                    </a:prstGeom>
                    <a:noFill/>
                    <a:ln w="9525" cap="flat">
                      <a:noFill/>
                      <a:round/>
                      <a:headEnd/>
                      <a:tailEnd/>
                    </a:ln>
                    <a:effectLst/>
                  </p:spPr>
                </p:pic>
                <p:sp>
                  <p:nvSpPr>
                    <p:cNvPr id="10247" name="Line 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9" y="210"/>
                      <a:ext cx="0" cy="3853"/>
                    </a:xfrm>
                    <a:prstGeom prst="line">
                      <a:avLst/>
                    </a:prstGeom>
                    <a:noFill/>
                    <a:ln w="38160" cap="sq">
                      <a:solidFill>
                        <a:srgbClr val="000000"/>
                      </a:solidFill>
                      <a:miter lim="800000"/>
                      <a:headEnd type="triangle" w="med" len="med"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48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5" y="2295"/>
                      <a:ext cx="5123" cy="0"/>
                    </a:xfrm>
                    <a:prstGeom prst="line">
                      <a:avLst/>
                    </a:prstGeom>
                    <a:noFill/>
                    <a:ln w="38160" cap="sq">
                      <a:solidFill>
                        <a:srgbClr val="000000"/>
                      </a:solidFill>
                      <a:miter lim="800000"/>
                      <a:headEnd/>
                      <a:tailEnd type="triangl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249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79" y="2296"/>
                    <a:ext cx="271" cy="250"/>
                  </a:xfrm>
                  <a:prstGeom prst="rect">
                    <a:avLst/>
                  </a:prstGeom>
                  <a:noFill/>
                  <a:ln w="9525" cap="flat">
                    <a:noFill/>
                    <a:round/>
                    <a:headEnd/>
                    <a:tailEnd/>
                  </a:ln>
                  <a:effectLst/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spcBef>
                        <a:spcPts val="1250"/>
                      </a:spcBef>
                      <a:buClrTx/>
                      <a:buFontTx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ru-RU" sz="2000" b="1">
                        <a:solidFill>
                          <a:srgbClr val="000000"/>
                        </a:solidFill>
                      </a:rPr>
                      <a:t>0</a:t>
                    </a:r>
                  </a:p>
                </p:txBody>
              </p:sp>
            </p:grpSp>
            <p:grpSp>
              <p:nvGrpSpPr>
                <p:cNvPr id="7" name="Group 10"/>
                <p:cNvGrpSpPr>
                  <a:grpSpLocks/>
                </p:cNvGrpSpPr>
                <p:nvPr/>
              </p:nvGrpSpPr>
              <p:grpSpPr bwMode="auto">
                <a:xfrm>
                  <a:off x="567" y="2251"/>
                  <a:ext cx="4578" cy="43"/>
                  <a:chOff x="567" y="2251"/>
                  <a:chExt cx="4578" cy="43"/>
                </a:xfrm>
              </p:grpSpPr>
              <p:grpSp>
                <p:nvGrpSpPr>
                  <p:cNvPr id="8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3151" y="2251"/>
                    <a:ext cx="1993" cy="43"/>
                    <a:chOff x="3151" y="2251"/>
                    <a:chExt cx="1993" cy="43"/>
                  </a:xfrm>
                </p:grpSpPr>
                <p:sp>
                  <p:nvSpPr>
                    <p:cNvPr id="10252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51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53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2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54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40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55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2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56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8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57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01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58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7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59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45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9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567" y="2251"/>
                    <a:ext cx="1993" cy="43"/>
                    <a:chOff x="567" y="2251"/>
                    <a:chExt cx="1993" cy="43"/>
                  </a:xfrm>
                </p:grpSpPr>
                <p:sp>
                  <p:nvSpPr>
                    <p:cNvPr id="10261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67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62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8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63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6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64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28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65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99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66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7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67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89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68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60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10269" name="Text Box 29"/>
              <p:cNvSpPr txBox="1">
                <a:spLocks noChangeArrowheads="1"/>
              </p:cNvSpPr>
              <p:nvPr/>
            </p:nvSpPr>
            <p:spPr bwMode="auto">
              <a:xfrm>
                <a:off x="5487" y="2069"/>
                <a:ext cx="271" cy="25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250"/>
                  </a:spcBef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</a:rPr>
                  <a:t>х</a:t>
                </a:r>
              </a:p>
            </p:txBody>
          </p:sp>
          <p:sp>
            <p:nvSpPr>
              <p:cNvPr id="10270" name="Text Box 30"/>
              <p:cNvSpPr txBox="1">
                <a:spLocks noChangeArrowheads="1"/>
              </p:cNvSpPr>
              <p:nvPr/>
            </p:nvSpPr>
            <p:spPr bwMode="auto">
              <a:xfrm>
                <a:off x="2924" y="0"/>
                <a:ext cx="226" cy="25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250"/>
                  </a:spcBef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 dirty="0">
                    <a:solidFill>
                      <a:srgbClr val="000000"/>
                    </a:solidFill>
                  </a:rPr>
                  <a:t>у</a:t>
                </a:r>
              </a:p>
            </p:txBody>
          </p:sp>
        </p:grpSp>
        <p:sp>
          <p:nvSpPr>
            <p:cNvPr id="10271" name="Line 31"/>
            <p:cNvSpPr>
              <a:spLocks noChangeShapeType="1"/>
            </p:cNvSpPr>
            <p:nvPr/>
          </p:nvSpPr>
          <p:spPr bwMode="auto">
            <a:xfrm>
              <a:off x="2835" y="356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72" name="Line 32"/>
            <p:cNvSpPr>
              <a:spLocks noChangeShapeType="1"/>
            </p:cNvSpPr>
            <p:nvPr/>
          </p:nvSpPr>
          <p:spPr bwMode="auto">
            <a:xfrm>
              <a:off x="2835" y="388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73" name="Line 33"/>
            <p:cNvSpPr>
              <a:spLocks noChangeShapeType="1"/>
            </p:cNvSpPr>
            <p:nvPr/>
          </p:nvSpPr>
          <p:spPr bwMode="auto">
            <a:xfrm>
              <a:off x="2835" y="324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74" name="Line 34"/>
            <p:cNvSpPr>
              <a:spLocks noChangeShapeType="1"/>
            </p:cNvSpPr>
            <p:nvPr/>
          </p:nvSpPr>
          <p:spPr bwMode="auto">
            <a:xfrm>
              <a:off x="2835" y="2931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75" name="Line 35"/>
            <p:cNvSpPr>
              <a:spLocks noChangeShapeType="1"/>
            </p:cNvSpPr>
            <p:nvPr/>
          </p:nvSpPr>
          <p:spPr bwMode="auto">
            <a:xfrm>
              <a:off x="2835" y="261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76" name="Line 36"/>
            <p:cNvSpPr>
              <a:spLocks noChangeShapeType="1"/>
            </p:cNvSpPr>
            <p:nvPr/>
          </p:nvSpPr>
          <p:spPr bwMode="auto">
            <a:xfrm>
              <a:off x="2835" y="197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77" name="Line 37"/>
            <p:cNvSpPr>
              <a:spLocks noChangeShapeType="1"/>
            </p:cNvSpPr>
            <p:nvPr/>
          </p:nvSpPr>
          <p:spPr bwMode="auto">
            <a:xfrm>
              <a:off x="2835" y="1661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78" name="Line 38"/>
            <p:cNvSpPr>
              <a:spLocks noChangeShapeType="1"/>
            </p:cNvSpPr>
            <p:nvPr/>
          </p:nvSpPr>
          <p:spPr bwMode="auto">
            <a:xfrm>
              <a:off x="2835" y="134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79" name="Line 39"/>
            <p:cNvSpPr>
              <a:spLocks noChangeShapeType="1"/>
            </p:cNvSpPr>
            <p:nvPr/>
          </p:nvSpPr>
          <p:spPr bwMode="auto">
            <a:xfrm>
              <a:off x="2835" y="102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80" name="Line 40"/>
            <p:cNvSpPr>
              <a:spLocks noChangeShapeType="1"/>
            </p:cNvSpPr>
            <p:nvPr/>
          </p:nvSpPr>
          <p:spPr bwMode="auto">
            <a:xfrm>
              <a:off x="2835" y="70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81" name="Line 41"/>
            <p:cNvSpPr>
              <a:spLocks noChangeShapeType="1"/>
            </p:cNvSpPr>
            <p:nvPr/>
          </p:nvSpPr>
          <p:spPr bwMode="auto">
            <a:xfrm>
              <a:off x="2835" y="34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82" name="Rectangle 42"/>
          <p:cNvSpPr>
            <a:spLocks noChangeArrowheads="1"/>
          </p:cNvSpPr>
          <p:nvPr/>
        </p:nvSpPr>
        <p:spPr bwMode="auto">
          <a:xfrm>
            <a:off x="4267200" y="5486400"/>
            <a:ext cx="4876800" cy="101784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6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>
                <a:solidFill>
                  <a:srgbClr val="000000"/>
                </a:solidFill>
              </a:rPr>
              <a:t>По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алгоритму 2</a:t>
            </a:r>
            <a:r>
              <a:rPr lang="ru-RU" sz="2000" dirty="0">
                <a:solidFill>
                  <a:srgbClr val="000000"/>
                </a:solidFill>
              </a:rPr>
              <a:t>: перейдем к вспомогательной системе координат с началом в точке </a:t>
            </a:r>
            <a:r>
              <a:rPr lang="ru-RU" sz="2000" dirty="0">
                <a:solidFill>
                  <a:srgbClr val="C0504D"/>
                </a:solidFill>
              </a:rPr>
              <a:t>(-4;-3)</a:t>
            </a:r>
          </a:p>
        </p:txBody>
      </p:sp>
      <p:sp>
        <p:nvSpPr>
          <p:cNvPr id="10283" name="Text Box 43"/>
          <p:cNvSpPr txBox="1">
            <a:spLocks noChangeArrowheads="1"/>
          </p:cNvSpPr>
          <p:nvPr/>
        </p:nvSpPr>
        <p:spPr bwMode="auto">
          <a:xfrm>
            <a:off x="5143500" y="120650"/>
            <a:ext cx="3709988" cy="9461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Построить график функции: </a:t>
            </a:r>
          </a:p>
        </p:txBody>
      </p:sp>
      <p:grpSp>
        <p:nvGrpSpPr>
          <p:cNvPr id="10" name="Group 44"/>
          <p:cNvGrpSpPr>
            <a:grpSpLocks/>
          </p:cNvGrpSpPr>
          <p:nvPr/>
        </p:nvGrpSpPr>
        <p:grpSpPr bwMode="auto">
          <a:xfrm>
            <a:off x="5786439" y="914401"/>
            <a:ext cx="2763838" cy="1154113"/>
            <a:chOff x="3645" y="576"/>
            <a:chExt cx="1741" cy="727"/>
          </a:xfrm>
        </p:grpSpPr>
        <p:graphicFrame>
          <p:nvGraphicFramePr>
            <p:cNvPr id="10285" name="Object 45"/>
            <p:cNvGraphicFramePr>
              <a:graphicFrameLocks noChangeAspect="1"/>
            </p:cNvGraphicFramePr>
            <p:nvPr/>
          </p:nvGraphicFramePr>
          <p:xfrm>
            <a:off x="3648" y="576"/>
            <a:ext cx="1738" cy="448"/>
          </p:xfrm>
          <a:graphic>
            <a:graphicData uri="http://schemas.openxmlformats.org/presentationml/2006/ole">
              <p:oleObj spid="_x0000_s9218" r:id="rId5" imgW="838080" imgH="215640" progId="Equation.3">
                <p:embed/>
              </p:oleObj>
            </a:graphicData>
          </a:graphic>
        </p:graphicFrame>
        <p:sp>
          <p:nvSpPr>
            <p:cNvPr id="10286" name="Text Box 46"/>
            <p:cNvSpPr txBox="1">
              <a:spLocks noChangeArrowheads="1"/>
            </p:cNvSpPr>
            <p:nvPr/>
          </p:nvSpPr>
          <p:spPr bwMode="auto">
            <a:xfrm>
              <a:off x="3645" y="855"/>
              <a:ext cx="1738" cy="448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87" name="Line 47"/>
          <p:cNvSpPr>
            <a:spLocks noChangeShapeType="1"/>
          </p:cNvSpPr>
          <p:nvPr/>
        </p:nvSpPr>
        <p:spPr bwMode="auto">
          <a:xfrm flipV="1">
            <a:off x="4572000" y="403225"/>
            <a:ext cx="1588" cy="6007100"/>
          </a:xfrm>
          <a:prstGeom prst="line">
            <a:avLst/>
          </a:prstGeom>
          <a:noFill/>
          <a:ln w="19080" cap="sq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88" name="Line 48"/>
          <p:cNvSpPr>
            <a:spLocks noChangeShapeType="1"/>
          </p:cNvSpPr>
          <p:nvPr/>
        </p:nvSpPr>
        <p:spPr bwMode="auto">
          <a:xfrm>
            <a:off x="684213" y="3644900"/>
            <a:ext cx="7991475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92" name="Text Box 52"/>
          <p:cNvSpPr txBox="1">
            <a:spLocks noChangeArrowheads="1"/>
          </p:cNvSpPr>
          <p:nvPr/>
        </p:nvSpPr>
        <p:spPr bwMode="auto">
          <a:xfrm>
            <a:off x="2700338" y="3644900"/>
            <a:ext cx="503237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-</a:t>
            </a:r>
            <a:r>
              <a:rPr lang="en-US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10293" name="Text Box 53"/>
          <p:cNvSpPr txBox="1">
            <a:spLocks noChangeArrowheads="1"/>
          </p:cNvSpPr>
          <p:nvPr/>
        </p:nvSpPr>
        <p:spPr bwMode="auto">
          <a:xfrm>
            <a:off x="4133850" y="4875213"/>
            <a:ext cx="503238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-</a:t>
            </a:r>
            <a:r>
              <a:rPr lang="en-US">
                <a:solidFill>
                  <a:srgbClr val="000000"/>
                </a:solidFill>
              </a:rPr>
              <a:t>3</a:t>
            </a:r>
          </a:p>
        </p:txBody>
      </p:sp>
      <p:cxnSp>
        <p:nvCxnSpPr>
          <p:cNvPr id="57" name="Прямая со стрелкой 56"/>
          <p:cNvCxnSpPr/>
          <p:nvPr/>
        </p:nvCxnSpPr>
        <p:spPr>
          <a:xfrm rot="5400000" flipH="1" flipV="1">
            <a:off x="76200" y="3505200"/>
            <a:ext cx="5334000" cy="1588"/>
          </a:xfrm>
          <a:prstGeom prst="straightConnector1">
            <a:avLst/>
          </a:prstGeom>
          <a:ln w="28575">
            <a:prstDash val="lg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685800" y="5181600"/>
            <a:ext cx="6400800" cy="1588"/>
          </a:xfrm>
          <a:prstGeom prst="straightConnector1">
            <a:avLst/>
          </a:prstGeom>
          <a:ln w="28575"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5400000" flipH="1" flipV="1">
            <a:off x="2590800" y="3276600"/>
            <a:ext cx="2057400" cy="1752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16200000" flipV="1">
            <a:off x="685800" y="3124200"/>
            <a:ext cx="2286000" cy="18288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 -7 L -0.20469 0.00324">
                                      <p:cBhvr additive="repl">
                                        <p:cTn id="13" dur="2000" fill="hold"/>
                                        <p:tgtEl>
                                          <p:spTgt spid="10287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0" presetClass="path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 -6 -1.48148 -6 L -4.44444 -6 0.2206">
                                      <p:cBhvr additive="repl">
                                        <p:cTn id="16" dur="2000" fill="hold"/>
                                        <p:tgtEl>
                                          <p:spTgt spid="10288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7" grpId="0" animBg="1"/>
      <p:bldP spid="1028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2334" y="304800"/>
            <a:ext cx="8019457" cy="6019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4384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Спасибо за урок</a:t>
            </a:r>
            <a:endParaRPr lang="ru-RU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267" name="Picture 3" descr="C:\Users\семья\Desktop\смотреть документы здесь!\Настя\Desktop\мама. рабочийс стол\мама\рисунк презент\Анимашки\Разные\аним_ученик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3581400"/>
            <a:ext cx="4267200" cy="28336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60E6A7A0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609600" y="0"/>
            <a:ext cx="807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3"/>
          <p:cNvSpPr>
            <a:spLocks noChangeArrowheads="1"/>
          </p:cNvSpPr>
          <p:nvPr/>
        </p:nvSpPr>
        <p:spPr bwMode="auto">
          <a:xfrm>
            <a:off x="0" y="2047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6" name="Rectangle 4"/>
          <p:cNvSpPr>
            <a:spLocks noChangeArrowheads="1"/>
          </p:cNvSpPr>
          <p:nvPr/>
        </p:nvSpPr>
        <p:spPr bwMode="auto">
          <a:xfrm>
            <a:off x="0" y="2052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7" name="Rectangle 5"/>
          <p:cNvSpPr>
            <a:spLocks noChangeArrowheads="1"/>
          </p:cNvSpPr>
          <p:nvPr/>
        </p:nvSpPr>
        <p:spPr bwMode="auto">
          <a:xfrm>
            <a:off x="0" y="2052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8" name="Rectangle 6"/>
          <p:cNvSpPr>
            <a:spLocks noChangeArrowheads="1"/>
          </p:cNvSpPr>
          <p:nvPr/>
        </p:nvSpPr>
        <p:spPr bwMode="auto">
          <a:xfrm>
            <a:off x="0" y="2052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9159" name="Object 7"/>
          <p:cNvGraphicFramePr>
            <a:graphicFrameLocks noChangeAspect="1"/>
          </p:cNvGraphicFramePr>
          <p:nvPr/>
        </p:nvGraphicFramePr>
        <p:xfrm>
          <a:off x="3203575" y="4125913"/>
          <a:ext cx="2808288" cy="2732087"/>
        </p:xfrm>
        <a:graphic>
          <a:graphicData uri="http://schemas.openxmlformats.org/presentationml/2006/ole">
            <p:oleObj spid="_x0000_s1026" name="GraphC" r:id="rId3" imgW="2828925" imgH="2752725" progId="">
              <p:embed/>
            </p:oleObj>
          </a:graphicData>
        </a:graphic>
      </p:graphicFrame>
      <p:sp>
        <p:nvSpPr>
          <p:cNvPr id="2059" name="Rectangle 8"/>
          <p:cNvSpPr>
            <a:spLocks noChangeArrowheads="1"/>
          </p:cNvSpPr>
          <p:nvPr/>
        </p:nvSpPr>
        <p:spPr bwMode="auto">
          <a:xfrm>
            <a:off x="0" y="2047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9161" name="Object 9"/>
          <p:cNvGraphicFramePr>
            <a:graphicFrameLocks noChangeAspect="1"/>
          </p:cNvGraphicFramePr>
          <p:nvPr/>
        </p:nvGraphicFramePr>
        <p:xfrm>
          <a:off x="3132138" y="1268413"/>
          <a:ext cx="2905125" cy="2762250"/>
        </p:xfrm>
        <a:graphic>
          <a:graphicData uri="http://schemas.openxmlformats.org/presentationml/2006/ole">
            <p:oleObj spid="_x0000_s1027" name="GraphC" r:id="rId4" imgW="2905125" imgH="2762250" progId="">
              <p:embed/>
            </p:oleObj>
          </a:graphicData>
        </a:graphic>
      </p:graphicFrame>
      <p:sp>
        <p:nvSpPr>
          <p:cNvPr id="2060" name="Rectangle 10"/>
          <p:cNvSpPr>
            <a:spLocks noChangeArrowheads="1"/>
          </p:cNvSpPr>
          <p:nvPr/>
        </p:nvSpPr>
        <p:spPr bwMode="auto">
          <a:xfrm>
            <a:off x="0" y="1457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9163" name="Object 11"/>
          <p:cNvGraphicFramePr>
            <a:graphicFrameLocks noChangeAspect="1"/>
          </p:cNvGraphicFramePr>
          <p:nvPr/>
        </p:nvGraphicFramePr>
        <p:xfrm>
          <a:off x="0" y="2205038"/>
          <a:ext cx="2800350" cy="3943350"/>
        </p:xfrm>
        <a:graphic>
          <a:graphicData uri="http://schemas.openxmlformats.org/presentationml/2006/ole">
            <p:oleObj spid="_x0000_s1028" name="GraphC" r:id="rId5" imgW="2800350" imgH="3943350" progId="">
              <p:embed/>
            </p:oleObj>
          </a:graphicData>
        </a:graphic>
      </p:graphicFrame>
      <p:sp>
        <p:nvSpPr>
          <p:cNvPr id="2061" name="Rectangle 12"/>
          <p:cNvSpPr>
            <a:spLocks noChangeArrowheads="1"/>
          </p:cNvSpPr>
          <p:nvPr/>
        </p:nvSpPr>
        <p:spPr bwMode="auto">
          <a:xfrm>
            <a:off x="0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2" name="Rectangle 13"/>
          <p:cNvSpPr>
            <a:spLocks noChangeArrowheads="1"/>
          </p:cNvSpPr>
          <p:nvPr/>
        </p:nvSpPr>
        <p:spPr bwMode="auto">
          <a:xfrm>
            <a:off x="0" y="1462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9166" name="Object 14"/>
          <p:cNvGraphicFramePr>
            <a:graphicFrameLocks noChangeAspect="1"/>
          </p:cNvGraphicFramePr>
          <p:nvPr/>
        </p:nvGraphicFramePr>
        <p:xfrm>
          <a:off x="6391275" y="2133600"/>
          <a:ext cx="2752725" cy="3933825"/>
        </p:xfrm>
        <a:graphic>
          <a:graphicData uri="http://schemas.openxmlformats.org/presentationml/2006/ole">
            <p:oleObj spid="_x0000_s1029" name="GraphC" r:id="rId6" imgW="2752725" imgH="3933825" progId="">
              <p:embed/>
            </p:oleObj>
          </a:graphicData>
        </a:graphic>
      </p:graphicFrame>
      <p:sp>
        <p:nvSpPr>
          <p:cNvPr id="49167" name="Freeform 15"/>
          <p:cNvSpPr>
            <a:spLocks/>
          </p:cNvSpPr>
          <p:nvPr/>
        </p:nvSpPr>
        <p:spPr bwMode="auto">
          <a:xfrm>
            <a:off x="7019925" y="3068638"/>
            <a:ext cx="1390650" cy="2628900"/>
          </a:xfrm>
          <a:custGeom>
            <a:avLst/>
            <a:gdLst>
              <a:gd name="T0" fmla="*/ 229838227 w 2190"/>
              <a:gd name="T1" fmla="*/ 0 h 4140"/>
              <a:gd name="T2" fmla="*/ 810482206 w 2190"/>
              <a:gd name="T3" fmla="*/ 217741477 h 4140"/>
              <a:gd name="T4" fmla="*/ 12096750 w 2190"/>
              <a:gd name="T5" fmla="*/ 725804975 h 4140"/>
              <a:gd name="T6" fmla="*/ 883062674 w 2190"/>
              <a:gd name="T7" fmla="*/ 1669351347 h 4140"/>
              <a:gd name="T8" fmla="*/ 0 60000 65536"/>
              <a:gd name="T9" fmla="*/ 0 60000 65536"/>
              <a:gd name="T10" fmla="*/ 0 60000 65536"/>
              <a:gd name="T11" fmla="*/ 0 60000 65536"/>
              <a:gd name="T12" fmla="*/ 0 w 2190"/>
              <a:gd name="T13" fmla="*/ 0 h 4140"/>
              <a:gd name="T14" fmla="*/ 2190 w 2190"/>
              <a:gd name="T15" fmla="*/ 4140 h 41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90" h="4140">
                <a:moveTo>
                  <a:pt x="570" y="0"/>
                </a:moveTo>
                <a:cubicBezTo>
                  <a:pt x="1335" y="120"/>
                  <a:pt x="2100" y="240"/>
                  <a:pt x="2010" y="540"/>
                </a:cubicBezTo>
                <a:cubicBezTo>
                  <a:pt x="1920" y="840"/>
                  <a:pt x="0" y="1200"/>
                  <a:pt x="30" y="1800"/>
                </a:cubicBezTo>
                <a:cubicBezTo>
                  <a:pt x="60" y="2400"/>
                  <a:pt x="1830" y="3750"/>
                  <a:pt x="2190" y="4140"/>
                </a:cubicBezTo>
              </a:path>
            </a:pathLst>
          </a:custGeom>
          <a:noFill/>
          <a:ln w="38100">
            <a:solidFill>
              <a:srgbClr val="9933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68" name="Text Box 16"/>
          <p:cNvSpPr txBox="1">
            <a:spLocks noChangeArrowheads="1"/>
          </p:cNvSpPr>
          <p:nvPr/>
        </p:nvSpPr>
        <p:spPr bwMode="auto">
          <a:xfrm>
            <a:off x="304800" y="1524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№1.Какие  из  данных  графиков  являются  </a:t>
            </a:r>
          </a:p>
          <a:p>
            <a:pPr algn="ctr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графиками  каких-либо  функций?</a:t>
            </a:r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 rot="2176904">
            <a:off x="2916238" y="5516563"/>
            <a:ext cx="3313112" cy="24288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 rot="2176904">
            <a:off x="6156325" y="3860800"/>
            <a:ext cx="3313113" cy="2428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9171" name="Rectangle 19"/>
          <p:cNvSpPr>
            <a:spLocks noChangeArrowheads="1"/>
          </p:cNvSpPr>
          <p:nvPr/>
        </p:nvSpPr>
        <p:spPr bwMode="auto">
          <a:xfrm rot="8670828">
            <a:off x="3059113" y="5445125"/>
            <a:ext cx="3313112" cy="2428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9172" name="Rectangle 20"/>
          <p:cNvSpPr>
            <a:spLocks noChangeArrowheads="1"/>
          </p:cNvSpPr>
          <p:nvPr/>
        </p:nvSpPr>
        <p:spPr bwMode="auto">
          <a:xfrm rot="8670828">
            <a:off x="6084888" y="3933825"/>
            <a:ext cx="3313112" cy="2428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91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91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7" grpId="0" animBg="1"/>
      <p:bldP spid="49169" grpId="0" animBg="1"/>
      <p:bldP spid="49170" grpId="0" animBg="1"/>
      <p:bldP spid="49171" grpId="0" animBg="1"/>
      <p:bldP spid="4917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79388" y="4076700"/>
            <a:ext cx="8785225" cy="720725"/>
          </a:xfrm>
          <a:prstGeom prst="rect">
            <a:avLst/>
          </a:prstGeom>
          <a:solidFill>
            <a:srgbClr val="D6FCF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i="1">
                <a:latin typeface="Georgia" pitchFamily="18" charset="0"/>
              </a:rPr>
              <a:t>Линейные  функции.</a:t>
            </a:r>
          </a:p>
        </p:txBody>
      </p:sp>
      <p:sp>
        <p:nvSpPr>
          <p:cNvPr id="3086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6372225" y="1284288"/>
          <a:ext cx="2447925" cy="650875"/>
        </p:xfrm>
        <a:graphic>
          <a:graphicData uri="http://schemas.openxmlformats.org/presentationml/2006/ole">
            <p:oleObj spid="_x0000_s2050" name="Формула" r:id="rId3" imgW="748975" imgH="203112" progId="Equation.3">
              <p:embed/>
            </p:oleObj>
          </a:graphicData>
        </a:graphic>
      </p:graphicFrame>
      <p:sp>
        <p:nvSpPr>
          <p:cNvPr id="3087" name="Rectangle 11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2195513" y="1268413"/>
          <a:ext cx="1727200" cy="614362"/>
        </p:xfrm>
        <a:graphic>
          <a:graphicData uri="http://schemas.openxmlformats.org/presentationml/2006/ole">
            <p:oleObj spid="_x0000_s2051" name="Формула" r:id="rId4" imgW="558558" imgH="203112" progId="Equation.3">
              <p:embed/>
            </p:oleObj>
          </a:graphicData>
        </a:graphic>
      </p:graphicFrame>
      <p:sp>
        <p:nvSpPr>
          <p:cNvPr id="3088" name="Rectangle 13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80" name="Object 12"/>
          <p:cNvGraphicFramePr>
            <a:graphicFrameLocks noChangeAspect="1"/>
          </p:cNvGraphicFramePr>
          <p:nvPr/>
        </p:nvGraphicFramePr>
        <p:xfrm>
          <a:off x="4787900" y="1916113"/>
          <a:ext cx="2362200" cy="690562"/>
        </p:xfrm>
        <a:graphic>
          <a:graphicData uri="http://schemas.openxmlformats.org/presentationml/2006/ole">
            <p:oleObj spid="_x0000_s2052" name="Формула" r:id="rId5" imgW="749160" imgH="215640" progId="Equation.3">
              <p:embed/>
            </p:oleObj>
          </a:graphicData>
        </a:graphic>
      </p:graphicFrame>
      <p:sp>
        <p:nvSpPr>
          <p:cNvPr id="3089" name="Rectangle 15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82" name="Object 14"/>
          <p:cNvGraphicFramePr>
            <a:graphicFrameLocks noChangeAspect="1"/>
          </p:cNvGraphicFramePr>
          <p:nvPr/>
        </p:nvGraphicFramePr>
        <p:xfrm>
          <a:off x="539750" y="1489075"/>
          <a:ext cx="1223963" cy="1166813"/>
        </p:xfrm>
        <a:graphic>
          <a:graphicData uri="http://schemas.openxmlformats.org/presentationml/2006/ole">
            <p:oleObj spid="_x0000_s2053" name="Формула" r:id="rId6" imgW="406048" imgH="393359" progId="Equation.3">
              <p:embed/>
            </p:oleObj>
          </a:graphicData>
        </a:graphic>
      </p:graphicFrame>
      <p:sp>
        <p:nvSpPr>
          <p:cNvPr id="3090" name="Rectangle 1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84" name="Object 16"/>
          <p:cNvGraphicFramePr>
            <a:graphicFrameLocks noChangeAspect="1"/>
          </p:cNvGraphicFramePr>
          <p:nvPr/>
        </p:nvGraphicFramePr>
        <p:xfrm>
          <a:off x="7451725" y="1854200"/>
          <a:ext cx="1512888" cy="1292225"/>
        </p:xfrm>
        <a:graphic>
          <a:graphicData uri="http://schemas.openxmlformats.org/presentationml/2006/ole">
            <p:oleObj spid="_x0000_s2054" name="Формула" r:id="rId7" imgW="457002" imgH="393529" progId="Equation.3">
              <p:embed/>
            </p:oleObj>
          </a:graphicData>
        </a:graphic>
      </p:graphicFrame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86" name="Object 18"/>
          <p:cNvGraphicFramePr>
            <a:graphicFrameLocks noChangeAspect="1"/>
          </p:cNvGraphicFramePr>
          <p:nvPr/>
        </p:nvGraphicFramePr>
        <p:xfrm>
          <a:off x="2700338" y="2205038"/>
          <a:ext cx="1728787" cy="754062"/>
        </p:xfrm>
        <a:graphic>
          <a:graphicData uri="http://schemas.openxmlformats.org/presentationml/2006/ole">
            <p:oleObj spid="_x0000_s2055" name="Формула" r:id="rId8" imgW="520700" imgH="228600" progId="Equation.3">
              <p:embed/>
            </p:oleObj>
          </a:graphicData>
        </a:graphic>
      </p:graphicFrame>
      <p:graphicFrame>
        <p:nvGraphicFramePr>
          <p:cNvPr id="7188" name="Object 20"/>
          <p:cNvGraphicFramePr>
            <a:graphicFrameLocks noChangeAspect="1"/>
          </p:cNvGraphicFramePr>
          <p:nvPr/>
        </p:nvGraphicFramePr>
        <p:xfrm>
          <a:off x="5219700" y="2852738"/>
          <a:ext cx="2089150" cy="644525"/>
        </p:xfrm>
        <a:graphic>
          <a:graphicData uri="http://schemas.openxmlformats.org/presentationml/2006/ole">
            <p:oleObj spid="_x0000_s2056" name="Формула" r:id="rId9" imgW="647419" imgH="203112" progId="Equation.3">
              <p:embed/>
            </p:oleObj>
          </a:graphicData>
        </a:graphic>
      </p:graphicFrame>
      <p:sp>
        <p:nvSpPr>
          <p:cNvPr id="3092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93" name="Rectangle 2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92" name="Object 24"/>
          <p:cNvGraphicFramePr>
            <a:graphicFrameLocks noChangeAspect="1"/>
          </p:cNvGraphicFramePr>
          <p:nvPr/>
        </p:nvGraphicFramePr>
        <p:xfrm>
          <a:off x="2268538" y="3206750"/>
          <a:ext cx="2735262" cy="736600"/>
        </p:xfrm>
        <a:graphic>
          <a:graphicData uri="http://schemas.openxmlformats.org/presentationml/2006/ole">
            <p:oleObj spid="_x0000_s2057" name="Формула" r:id="rId10" imgW="850900" imgH="228600" progId="Equation.3">
              <p:embed/>
            </p:oleObj>
          </a:graphicData>
        </a:graphic>
      </p:graphicFrame>
      <p:sp>
        <p:nvSpPr>
          <p:cNvPr id="3094" name="Rectangle 2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94" name="Object 26"/>
          <p:cNvGraphicFramePr>
            <a:graphicFrameLocks noChangeAspect="1"/>
          </p:cNvGraphicFramePr>
          <p:nvPr/>
        </p:nvGraphicFramePr>
        <p:xfrm>
          <a:off x="323850" y="2781300"/>
          <a:ext cx="1574800" cy="757238"/>
        </p:xfrm>
        <a:graphic>
          <a:graphicData uri="http://schemas.openxmlformats.org/presentationml/2006/ole">
            <p:oleObj spid="_x0000_s2058" name="Формула" r:id="rId11" imgW="495085" imgH="241195" progId="Equation.3">
              <p:embed/>
            </p:oleObj>
          </a:graphicData>
        </a:graphic>
      </p:graphicFrame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3492500" y="4724400"/>
            <a:ext cx="2257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y</a:t>
            </a: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= ах + </a:t>
            </a:r>
            <a:r>
              <a:rPr lang="en-US" sz="4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b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3096" name="Rectangle 30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97" name="Object 29"/>
          <p:cNvGraphicFramePr>
            <a:graphicFrameLocks noChangeAspect="1"/>
          </p:cNvGraphicFramePr>
          <p:nvPr/>
        </p:nvGraphicFramePr>
        <p:xfrm>
          <a:off x="5940425" y="3455988"/>
          <a:ext cx="2160588" cy="657225"/>
        </p:xfrm>
        <a:graphic>
          <a:graphicData uri="http://schemas.openxmlformats.org/presentationml/2006/ole">
            <p:oleObj spid="_x0000_s2059" name="Формула" r:id="rId12" imgW="660113" imgH="203112" progId="Equation.3">
              <p:embed/>
            </p:oleObj>
          </a:graphicData>
        </a:graphic>
      </p:graphicFrame>
      <p:sp>
        <p:nvSpPr>
          <p:cNvPr id="7199" name="AutoShape 31"/>
          <p:cNvSpPr>
            <a:spLocks noChangeArrowheads="1"/>
          </p:cNvSpPr>
          <p:nvPr/>
        </p:nvSpPr>
        <p:spPr bwMode="auto">
          <a:xfrm>
            <a:off x="2743200" y="5410200"/>
            <a:ext cx="3657600" cy="1219200"/>
          </a:xfrm>
          <a:prstGeom prst="smileyFace">
            <a:avLst>
              <a:gd name="adj" fmla="val 4653"/>
            </a:avLst>
          </a:prstGeom>
          <a:solidFill>
            <a:srgbClr val="D6FCF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Верно!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7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0.03588 C 0.06597 0.16551 0.13351 0.29537 0.13351 0.41134 C 0.13351 0.52732 0.1309 0.69769 -0.00156 0.73125 C -0.13403 0.76528 -0.55122 0.63496 -0.66146 0.61366 " pathEditMode="relative" rAng="0" ptsTypes="aaaA">
                                      <p:cBhvr>
                                        <p:cTn id="70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" y="3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C -0.19514 -0.2118 -0.39011 -0.42338 -0.50677 -0.40463 C -0.62344 -0.38588 -0.70469 -0.02824 -0.7 0.1132 C -0.69531 0.25463 -0.60018 0.42246 -0.47847 0.44445 C -0.35677 0.46644 -0.07552 0.28727 0.03055 0.24584 " pathEditMode="relative" rAng="0" ptsTypes="aaaaa">
                                      <p:cBhvr>
                                        <p:cTn id="74" dur="20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7" y="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0.01366 C -0.00747 -0.05069 -0.01754 -0.11481 -0.0408 -0.15509 C -0.06406 -0.19537 -0.08194 -0.21435 -0.1375 -0.22847 C -0.19306 -0.24259 -0.30451 -0.24652 -0.37413 -0.23958 C -0.44375 -0.23264 -0.51441 -0.21481 -0.55573 -0.18634 C -0.59705 -0.15787 -0.61875 -0.11227 -0.6224 -0.06852 C -0.62604 -0.02477 -0.59236 0.03033 -0.57743 0.07593 C -0.5625 0.12153 -0.53385 0.13866 -0.53247 0.20486 C -0.53108 0.27084 -0.56302 0.42894 -0.5691 0.47338 " pathEditMode="relative" rAng="0" ptsTypes="aaaaaaaaA">
                                      <p:cBhvr>
                                        <p:cTn id="78" dur="2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7037E-7 C 0.06597 -0.01528 0.12882 -0.025 0.17326 -0.03102 C 0.21771 -0.03704 0.22795 -0.04005 0.26719 -0.03634 C 0.30642 -0.03264 0.37309 -0.03287 0.40833 -0.0088 C 0.44358 0.01528 0.46667 0.05509 0.4783 0.1088 C 0.48993 0.1625 0.48941 0.26157 0.4783 0.31343 C 0.46719 0.36528 0.39844 0.35787 0.41163 0.41991 C 0.42483 0.48194 0.52691 0.63032 0.55712 0.68565 " pathEditMode="relative" rAng="0" ptsTypes="aaaaaaaa">
                                      <p:cBhvr>
                                        <p:cTn id="82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" y="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8 -0.00926 C -0.01146 -0.12222 -0.0316 -0.23518 -0.07743 -0.27037 C -0.12326 -0.30555 -0.19774 -0.22893 -0.26632 -0.22037 C -0.3349 -0.2118 -0.43177 -0.24791 -0.48854 -0.21852 C -0.54531 -0.18912 -0.55642 -0.14004 -0.6066 -0.04444 C -0.65677 0.05116 -0.75712 0.28426 -0.78993 0.35556 C -0.82274 0.42686 -0.81337 0.4051 -0.80382 0.38334 " pathEditMode="relative" rAng="0" ptsTypes="aaaaaaA">
                                      <p:cBhvr>
                                        <p:cTn id="86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" y="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79388" y="4076700"/>
            <a:ext cx="8785225" cy="720725"/>
          </a:xfrm>
          <a:prstGeom prst="rect">
            <a:avLst/>
          </a:prstGeom>
          <a:solidFill>
            <a:srgbClr val="F9FD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i="1">
                <a:latin typeface="Georgia" pitchFamily="18" charset="0"/>
              </a:rPr>
              <a:t>Функции  прямой  пропорциональности.</a:t>
            </a:r>
          </a:p>
        </p:txBody>
      </p:sp>
      <p:sp>
        <p:nvSpPr>
          <p:cNvPr id="4108" name="Rectangle 4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9" name="Rectangle 6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3" name="Object 7"/>
          <p:cNvGraphicFramePr>
            <a:graphicFrameLocks noChangeAspect="1"/>
          </p:cNvGraphicFramePr>
          <p:nvPr/>
        </p:nvGraphicFramePr>
        <p:xfrm>
          <a:off x="2195513" y="1268413"/>
          <a:ext cx="1727200" cy="614362"/>
        </p:xfrm>
        <a:graphic>
          <a:graphicData uri="http://schemas.openxmlformats.org/presentationml/2006/ole">
            <p:oleObj spid="_x0000_s3074" name="Формула" r:id="rId3" imgW="558558" imgH="203112" progId="Equation.3">
              <p:embed/>
            </p:oleObj>
          </a:graphicData>
        </a:graphic>
      </p:graphicFrame>
      <p:sp>
        <p:nvSpPr>
          <p:cNvPr id="4110" name="Rectangle 8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099" name="Object 9"/>
          <p:cNvGraphicFramePr>
            <a:graphicFrameLocks noChangeAspect="1"/>
          </p:cNvGraphicFramePr>
          <p:nvPr/>
        </p:nvGraphicFramePr>
        <p:xfrm>
          <a:off x="4787900" y="1916113"/>
          <a:ext cx="2362200" cy="690562"/>
        </p:xfrm>
        <a:graphic>
          <a:graphicData uri="http://schemas.openxmlformats.org/presentationml/2006/ole">
            <p:oleObj spid="_x0000_s3075" name="Формула" r:id="rId4" imgW="749160" imgH="215640" progId="Equation.3">
              <p:embed/>
            </p:oleObj>
          </a:graphicData>
        </a:graphic>
      </p:graphicFrame>
      <p:sp>
        <p:nvSpPr>
          <p:cNvPr id="4111" name="Rectangle 10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00" name="Object 11"/>
          <p:cNvGraphicFramePr>
            <a:graphicFrameLocks noChangeAspect="1"/>
          </p:cNvGraphicFramePr>
          <p:nvPr/>
        </p:nvGraphicFramePr>
        <p:xfrm>
          <a:off x="539750" y="1489075"/>
          <a:ext cx="1223963" cy="1166813"/>
        </p:xfrm>
        <a:graphic>
          <a:graphicData uri="http://schemas.openxmlformats.org/presentationml/2006/ole">
            <p:oleObj spid="_x0000_s3076" name="Формула" r:id="rId5" imgW="406048" imgH="393359" progId="Equation.3">
              <p:embed/>
            </p:oleObj>
          </a:graphicData>
        </a:graphic>
      </p:graphicFrame>
      <p:sp>
        <p:nvSpPr>
          <p:cNvPr id="4112" name="Rectangle 12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9" name="Object 13"/>
          <p:cNvGraphicFramePr>
            <a:graphicFrameLocks noChangeAspect="1"/>
          </p:cNvGraphicFramePr>
          <p:nvPr/>
        </p:nvGraphicFramePr>
        <p:xfrm>
          <a:off x="7451725" y="1854200"/>
          <a:ext cx="1512888" cy="1292225"/>
        </p:xfrm>
        <a:graphic>
          <a:graphicData uri="http://schemas.openxmlformats.org/presentationml/2006/ole">
            <p:oleObj spid="_x0000_s3077" name="Формула" r:id="rId6" imgW="457002" imgH="393529" progId="Equation.3">
              <p:embed/>
            </p:oleObj>
          </a:graphicData>
        </a:graphic>
      </p:graphicFrame>
      <p:sp>
        <p:nvSpPr>
          <p:cNvPr id="4113" name="Rectangle 1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02" name="Object 15"/>
          <p:cNvGraphicFramePr>
            <a:graphicFrameLocks noChangeAspect="1"/>
          </p:cNvGraphicFramePr>
          <p:nvPr/>
        </p:nvGraphicFramePr>
        <p:xfrm>
          <a:off x="2700338" y="2205038"/>
          <a:ext cx="1728787" cy="754062"/>
        </p:xfrm>
        <a:graphic>
          <a:graphicData uri="http://schemas.openxmlformats.org/presentationml/2006/ole">
            <p:oleObj spid="_x0000_s3078" name="Формула" r:id="rId7" imgW="520700" imgH="228600" progId="Equation.3">
              <p:embed/>
            </p:oleObj>
          </a:graphicData>
        </a:graphic>
      </p:graphicFrame>
      <p:graphicFrame>
        <p:nvGraphicFramePr>
          <p:cNvPr id="9232" name="Object 16"/>
          <p:cNvGraphicFramePr>
            <a:graphicFrameLocks noChangeAspect="1"/>
          </p:cNvGraphicFramePr>
          <p:nvPr/>
        </p:nvGraphicFramePr>
        <p:xfrm>
          <a:off x="5219700" y="2852738"/>
          <a:ext cx="2089150" cy="644525"/>
        </p:xfrm>
        <a:graphic>
          <a:graphicData uri="http://schemas.openxmlformats.org/presentationml/2006/ole">
            <p:oleObj spid="_x0000_s3079" name="Формула" r:id="rId8" imgW="647419" imgH="203112" progId="Equation.3">
              <p:embed/>
            </p:oleObj>
          </a:graphicData>
        </a:graphic>
      </p:graphicFrame>
      <p:sp>
        <p:nvSpPr>
          <p:cNvPr id="4114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04" name="Object 20"/>
          <p:cNvGraphicFramePr>
            <a:graphicFrameLocks noChangeAspect="1"/>
          </p:cNvGraphicFramePr>
          <p:nvPr/>
        </p:nvGraphicFramePr>
        <p:xfrm>
          <a:off x="2268538" y="3206750"/>
          <a:ext cx="2735262" cy="736600"/>
        </p:xfrm>
        <a:graphic>
          <a:graphicData uri="http://schemas.openxmlformats.org/presentationml/2006/ole">
            <p:oleObj spid="_x0000_s3080" name="Формула" r:id="rId9" imgW="850900" imgH="228600" progId="Equation.3">
              <p:embed/>
            </p:oleObj>
          </a:graphicData>
        </a:graphic>
      </p:graphicFrame>
      <p:sp>
        <p:nvSpPr>
          <p:cNvPr id="4116" name="Rectangle 21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05" name="Object 22"/>
          <p:cNvGraphicFramePr>
            <a:graphicFrameLocks noChangeAspect="1"/>
          </p:cNvGraphicFramePr>
          <p:nvPr/>
        </p:nvGraphicFramePr>
        <p:xfrm>
          <a:off x="323850" y="2781300"/>
          <a:ext cx="1574800" cy="757238"/>
        </p:xfrm>
        <a:graphic>
          <a:graphicData uri="http://schemas.openxmlformats.org/presentationml/2006/ole">
            <p:oleObj spid="_x0000_s3081" name="Формула" r:id="rId10" imgW="495085" imgH="241195" progId="Equation.3">
              <p:embed/>
            </p:oleObj>
          </a:graphicData>
        </a:graphic>
      </p:graphicFrame>
      <p:sp>
        <p:nvSpPr>
          <p:cNvPr id="4117" name="Rectangle 24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3924300" y="4724400"/>
            <a:ext cx="1460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996633"/>
                </a:solidFill>
                <a:latin typeface="Times New Roman" pitchFamily="18" charset="0"/>
              </a:rPr>
              <a:t>у = </a:t>
            </a:r>
            <a:r>
              <a:rPr lang="en-US" sz="4000" b="1" i="1">
                <a:solidFill>
                  <a:srgbClr val="996633"/>
                </a:solidFill>
                <a:latin typeface="Times New Roman" pitchFamily="18" charset="0"/>
              </a:rPr>
              <a:t>kx</a:t>
            </a:r>
            <a:endParaRPr lang="ru-RU" sz="4000" b="1" i="1">
              <a:solidFill>
                <a:srgbClr val="996633"/>
              </a:solidFill>
              <a:latin typeface="Times New Roman" pitchFamily="18" charset="0"/>
            </a:endParaRPr>
          </a:p>
        </p:txBody>
      </p:sp>
      <p:sp>
        <p:nvSpPr>
          <p:cNvPr id="9243" name="AutoShape 27"/>
          <p:cNvSpPr>
            <a:spLocks noChangeArrowheads="1"/>
          </p:cNvSpPr>
          <p:nvPr/>
        </p:nvSpPr>
        <p:spPr bwMode="auto">
          <a:xfrm>
            <a:off x="2667000" y="5486400"/>
            <a:ext cx="3352800" cy="1219200"/>
          </a:xfrm>
          <a:prstGeom prst="smileyFace">
            <a:avLst>
              <a:gd name="adj" fmla="val 4653"/>
            </a:avLst>
          </a:prstGeom>
          <a:solidFill>
            <a:srgbClr val="F9FDD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 dirty="0">
                <a:solidFill>
                  <a:srgbClr val="996633"/>
                </a:solidFill>
                <a:latin typeface="Georgia" pitchFamily="18" charset="0"/>
              </a:rPr>
              <a:t>Правильно!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11 -0.00949 C 0.16111 -0.01667 0.26094 -0.02361 0.33125 0.02384 C 0.40156 0.0713 0.46042 0.18171 0.48298 0.275 C 0.50555 0.36829 0.52517 0.51227 0.46632 0.5838 C 0.40746 0.65532 0.23993 0.70278 0.12969 0.70393 C 0.01944 0.70509 -0.13872 0.61204 -0.19531 0.59051 C -0.25191 0.56898 -0.20729 0.57824 -0.21042 0.575 " pathEditMode="relative" rAng="0" ptsTypes="aaaaaaa">
                                      <p:cBhvr>
                                        <p:cTn id="20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" y="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96296E-6 C -0.09792 -0.09097 -0.19583 -0.18194 -0.27326 -0.1912 C -0.35069 -0.20046 -0.41528 -0.13217 -0.46493 -0.05555 C -0.51458 0.02107 -0.59358 0.17315 -0.5717 0.26898 C -0.54983 0.36482 -0.44306 0.50718 -0.33333 0.51991 C -0.22361 0.53264 -0.00087 0.38218 0.08663 0.34584 " pathEditMode="relative" rAng="0" ptsTypes="aaaaaa">
                                      <p:cBhvr>
                                        <p:cTn id="24" dur="2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33333E-6 C -0.04896 -0.05046 -0.09774 -0.10069 -0.16997 -0.0956 C -0.24219 -0.09051 -0.40174 -0.03426 -0.43333 0.03125 C -0.46493 0.09676 -0.42379 0.24028 -0.3599 0.29792 C -0.29601 0.35556 -0.12049 0.34931 -0.05 0.37778 C 0.02049 0.40625 0.05121 0.44561 0.06337 0.46898 C 0.07552 0.49236 0.03472 0.5088 0.0224 0.5176 C 0.01007 0.52639 -0.00399 0.52107 -0.01094 0.52199 " pathEditMode="relative" rAng="0" ptsTypes="aaaaaaaa">
                                      <p:cBhvr>
                                        <p:cTn id="28" dur="2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42" grpId="0"/>
      <p:bldP spid="92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79388" y="4076700"/>
            <a:ext cx="8785225" cy="720725"/>
          </a:xfrm>
          <a:prstGeom prst="rect">
            <a:avLst/>
          </a:prstGeom>
          <a:solidFill>
            <a:srgbClr val="FEE2F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i="1">
                <a:latin typeface="Georgia" pitchFamily="18" charset="0"/>
              </a:rPr>
              <a:t>Функции  обратной  пропорциональности.</a:t>
            </a:r>
          </a:p>
        </p:txBody>
      </p:sp>
      <p:sp>
        <p:nvSpPr>
          <p:cNvPr id="5129" name="Rectangle 4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0" name="Rectangle 5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1" name="Rectangle 7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22" name="Object 8"/>
          <p:cNvGraphicFramePr>
            <a:graphicFrameLocks noChangeAspect="1"/>
          </p:cNvGraphicFramePr>
          <p:nvPr/>
        </p:nvGraphicFramePr>
        <p:xfrm>
          <a:off x="4787900" y="1916113"/>
          <a:ext cx="2362200" cy="690562"/>
        </p:xfrm>
        <a:graphic>
          <a:graphicData uri="http://schemas.openxmlformats.org/presentationml/2006/ole">
            <p:oleObj spid="_x0000_s4098" name="Формула" r:id="rId3" imgW="749160" imgH="215640" progId="Equation.3">
              <p:embed/>
            </p:oleObj>
          </a:graphicData>
        </a:graphic>
      </p:graphicFrame>
      <p:sp>
        <p:nvSpPr>
          <p:cNvPr id="5132" name="Rectangle 9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539750" y="1489075"/>
          <a:ext cx="1223963" cy="1166813"/>
        </p:xfrm>
        <a:graphic>
          <a:graphicData uri="http://schemas.openxmlformats.org/presentationml/2006/ole">
            <p:oleObj spid="_x0000_s4099" name="Формула" r:id="rId4" imgW="406048" imgH="393359" progId="Equation.3">
              <p:embed/>
            </p:oleObj>
          </a:graphicData>
        </a:graphic>
      </p:graphicFrame>
      <p:sp>
        <p:nvSpPr>
          <p:cNvPr id="5133" name="Rectangle 11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4" name="Rectangle 1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24" name="Object 14"/>
          <p:cNvGraphicFramePr>
            <a:graphicFrameLocks noChangeAspect="1"/>
          </p:cNvGraphicFramePr>
          <p:nvPr/>
        </p:nvGraphicFramePr>
        <p:xfrm>
          <a:off x="2700338" y="2205038"/>
          <a:ext cx="1728787" cy="754062"/>
        </p:xfrm>
        <a:graphic>
          <a:graphicData uri="http://schemas.openxmlformats.org/presentationml/2006/ole">
            <p:oleObj spid="_x0000_s4100" name="Формула" r:id="rId5" imgW="520700" imgH="228600" progId="Equation.3">
              <p:embed/>
            </p:oleObj>
          </a:graphicData>
        </a:graphic>
      </p:graphicFrame>
      <p:sp>
        <p:nvSpPr>
          <p:cNvPr id="5135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6" name="Rectangle 18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25" name="Object 19"/>
          <p:cNvGraphicFramePr>
            <a:graphicFrameLocks noChangeAspect="1"/>
          </p:cNvGraphicFramePr>
          <p:nvPr/>
        </p:nvGraphicFramePr>
        <p:xfrm>
          <a:off x="2268538" y="3206750"/>
          <a:ext cx="2735262" cy="736600"/>
        </p:xfrm>
        <a:graphic>
          <a:graphicData uri="http://schemas.openxmlformats.org/presentationml/2006/ole">
            <p:oleObj spid="_x0000_s4101" name="Формула" r:id="rId6" imgW="850900" imgH="228600" progId="Equation.3">
              <p:embed/>
            </p:oleObj>
          </a:graphicData>
        </a:graphic>
      </p:graphicFrame>
      <p:sp>
        <p:nvSpPr>
          <p:cNvPr id="5137" name="Rectangle 20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26" name="Object 21"/>
          <p:cNvGraphicFramePr>
            <a:graphicFrameLocks noChangeAspect="1"/>
          </p:cNvGraphicFramePr>
          <p:nvPr/>
        </p:nvGraphicFramePr>
        <p:xfrm>
          <a:off x="323850" y="2781300"/>
          <a:ext cx="1574800" cy="757238"/>
        </p:xfrm>
        <a:graphic>
          <a:graphicData uri="http://schemas.openxmlformats.org/presentationml/2006/ole">
            <p:oleObj spid="_x0000_s4102" name="Формула" r:id="rId7" imgW="495085" imgH="241195" progId="Equation.3">
              <p:embed/>
            </p:oleObj>
          </a:graphicData>
        </a:graphic>
      </p:graphicFrame>
      <p:sp>
        <p:nvSpPr>
          <p:cNvPr id="5138" name="Rectangle 22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3779838" y="4797425"/>
            <a:ext cx="2016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CC0000"/>
                </a:solidFill>
                <a:latin typeface="Times New Roman" pitchFamily="18" charset="0"/>
              </a:rPr>
              <a:t>у = </a:t>
            </a:r>
            <a:r>
              <a:rPr lang="en-US" sz="4000" b="1" i="1">
                <a:solidFill>
                  <a:srgbClr val="CC0000"/>
                </a:solidFill>
                <a:latin typeface="Times New Roman" pitchFamily="18" charset="0"/>
              </a:rPr>
              <a:t>k</a:t>
            </a:r>
            <a:r>
              <a:rPr lang="ru-RU" sz="4000" b="1" i="1">
                <a:solidFill>
                  <a:srgbClr val="CC0000"/>
                </a:solidFill>
                <a:latin typeface="Times New Roman" pitchFamily="18" charset="0"/>
              </a:rPr>
              <a:t>/</a:t>
            </a:r>
            <a:r>
              <a:rPr lang="en-US" sz="4000" b="1" i="1">
                <a:solidFill>
                  <a:srgbClr val="CC0000"/>
                </a:solidFill>
                <a:latin typeface="Times New Roman" pitchFamily="18" charset="0"/>
              </a:rPr>
              <a:t>x</a:t>
            </a:r>
            <a:endParaRPr lang="ru-RU" sz="4000" b="1" i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10264" name="AutoShape 24"/>
          <p:cNvSpPr>
            <a:spLocks noChangeArrowheads="1"/>
          </p:cNvSpPr>
          <p:nvPr/>
        </p:nvSpPr>
        <p:spPr bwMode="auto">
          <a:xfrm>
            <a:off x="2971800" y="5486400"/>
            <a:ext cx="3429000" cy="1162050"/>
          </a:xfrm>
          <a:prstGeom prst="smileyFace">
            <a:avLst>
              <a:gd name="adj" fmla="val 4653"/>
            </a:avLst>
          </a:prstGeom>
          <a:solidFill>
            <a:srgbClr val="FEE2F4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CC0000"/>
                </a:solidFill>
                <a:latin typeface="Georgia" pitchFamily="18" charset="0"/>
              </a:rPr>
              <a:t>И все!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76 0.00903 C 0.04705 -0.0118 0.15486 -0.09143 0.23073 -0.11551 C 0.3066 -0.13958 0.39253 -0.14421 0.4658 -0.13541 C 0.53871 -0.12662 0.63663 -0.10347 0.6691 -0.06203 C 0.70156 -0.0206 0.70903 0.06343 0.66076 0.1132 C 0.6125 0.1632 0.4783 0.22084 0.37916 0.23797 C 0.28003 0.2551 0.13489 0.18473 0.0658 0.21574 C -0.0033 0.24676 -0.0257 0.37871 -0.03594 0.42454 C -0.04618 0.47037 -0.0125 0.48079 0.00416 0.49121 C 0.02083 0.50162 0.05156 0.48773 0.06406 0.48681 " pathEditMode="relative" rAng="0" ptsTypes="aaaaaaaaaa">
                                      <p:cBhvr>
                                        <p:cTn id="20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1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  <p:bldP spid="10263" grpId="0"/>
      <p:bldP spid="102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79388" y="4076700"/>
            <a:ext cx="8785225" cy="720725"/>
          </a:xfrm>
          <a:prstGeom prst="rect">
            <a:avLst/>
          </a:prstGeom>
          <a:solidFill>
            <a:srgbClr val="D5FFD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i="1">
                <a:latin typeface="Georgia" pitchFamily="18" charset="0"/>
              </a:rPr>
              <a:t>Квадратичные  функции.</a:t>
            </a:r>
          </a:p>
        </p:txBody>
      </p:sp>
      <p:sp>
        <p:nvSpPr>
          <p:cNvPr id="6152" name="Rectangle 4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3" name="Rectangle 5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4" name="Rectangle 6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71" name="Object 7"/>
          <p:cNvGraphicFramePr>
            <a:graphicFrameLocks noChangeAspect="1"/>
          </p:cNvGraphicFramePr>
          <p:nvPr/>
        </p:nvGraphicFramePr>
        <p:xfrm>
          <a:off x="4787900" y="1916113"/>
          <a:ext cx="2362200" cy="690562"/>
        </p:xfrm>
        <a:graphic>
          <a:graphicData uri="http://schemas.openxmlformats.org/presentationml/2006/ole">
            <p:oleObj spid="_x0000_s5122" name="Формула" r:id="rId3" imgW="749160" imgH="215640" progId="Equation.3">
              <p:embed/>
            </p:oleObj>
          </a:graphicData>
        </a:graphic>
      </p:graphicFrame>
      <p:sp>
        <p:nvSpPr>
          <p:cNvPr id="6155" name="Rectangle 8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6" name="Rectangle 10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7" name="Rectangle 1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76" name="Object 12"/>
          <p:cNvGraphicFramePr>
            <a:graphicFrameLocks noChangeAspect="1"/>
          </p:cNvGraphicFramePr>
          <p:nvPr/>
        </p:nvGraphicFramePr>
        <p:xfrm>
          <a:off x="2700338" y="2205038"/>
          <a:ext cx="1728787" cy="754062"/>
        </p:xfrm>
        <a:graphic>
          <a:graphicData uri="http://schemas.openxmlformats.org/presentationml/2006/ole">
            <p:oleObj spid="_x0000_s5123" name="Формула" r:id="rId4" imgW="520700" imgH="228600" progId="Equation.3">
              <p:embed/>
            </p:oleObj>
          </a:graphicData>
        </a:graphic>
      </p:graphicFrame>
      <p:sp>
        <p:nvSpPr>
          <p:cNvPr id="6158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48" name="Object 16"/>
          <p:cNvGraphicFramePr>
            <a:graphicFrameLocks noChangeAspect="1"/>
          </p:cNvGraphicFramePr>
          <p:nvPr/>
        </p:nvGraphicFramePr>
        <p:xfrm>
          <a:off x="2268538" y="3206750"/>
          <a:ext cx="2735262" cy="736600"/>
        </p:xfrm>
        <a:graphic>
          <a:graphicData uri="http://schemas.openxmlformats.org/presentationml/2006/ole">
            <p:oleObj spid="_x0000_s5124" name="Формула" r:id="rId5" imgW="850900" imgH="228600" progId="Equation.3">
              <p:embed/>
            </p:oleObj>
          </a:graphicData>
        </a:graphic>
      </p:graphicFrame>
      <p:sp>
        <p:nvSpPr>
          <p:cNvPr id="6160" name="Rectangle 1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49" name="Object 18"/>
          <p:cNvGraphicFramePr>
            <a:graphicFrameLocks noChangeAspect="1"/>
          </p:cNvGraphicFramePr>
          <p:nvPr/>
        </p:nvGraphicFramePr>
        <p:xfrm>
          <a:off x="323850" y="2781300"/>
          <a:ext cx="1574800" cy="757238"/>
        </p:xfrm>
        <a:graphic>
          <a:graphicData uri="http://schemas.openxmlformats.org/presentationml/2006/ole">
            <p:oleObj spid="_x0000_s5125" name="Формула" r:id="rId6" imgW="495085" imgH="241195" progId="Equation.3">
              <p:embed/>
            </p:oleObj>
          </a:graphicData>
        </a:graphic>
      </p:graphicFrame>
      <p:sp>
        <p:nvSpPr>
          <p:cNvPr id="6161" name="Rectangle 1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85" name="AutoShape 21"/>
          <p:cNvSpPr>
            <a:spLocks noChangeArrowheads="1"/>
          </p:cNvSpPr>
          <p:nvPr/>
        </p:nvSpPr>
        <p:spPr bwMode="auto">
          <a:xfrm>
            <a:off x="2743200" y="5486400"/>
            <a:ext cx="3733800" cy="1162050"/>
          </a:xfrm>
          <a:prstGeom prst="smileyFace">
            <a:avLst>
              <a:gd name="adj" fmla="val 4653"/>
            </a:avLst>
          </a:prstGeom>
          <a:solidFill>
            <a:srgbClr val="D5FFD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008000"/>
                </a:solidFill>
                <a:latin typeface="Georgia" pitchFamily="18" charset="0"/>
              </a:rPr>
              <a:t>Молодцы!</a:t>
            </a:r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2987675" y="4724400"/>
            <a:ext cx="3324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008000"/>
                </a:solidFill>
                <a:latin typeface="Times New Roman" pitchFamily="18" charset="0"/>
              </a:rPr>
              <a:t>у = ах</a:t>
            </a:r>
            <a:r>
              <a:rPr lang="ru-RU" sz="4000" b="1" i="1" baseline="30000">
                <a:solidFill>
                  <a:srgbClr val="008000"/>
                </a:solidFill>
                <a:latin typeface="Times New Roman" pitchFamily="18" charset="0"/>
              </a:rPr>
              <a:t>2</a:t>
            </a:r>
            <a:r>
              <a:rPr lang="ru-RU" sz="4000" b="1" i="1">
                <a:solidFill>
                  <a:srgbClr val="008000"/>
                </a:solidFill>
                <a:latin typeface="Times New Roman" pitchFamily="18" charset="0"/>
              </a:rPr>
              <a:t> + </a:t>
            </a:r>
            <a:r>
              <a:rPr lang="en-US" sz="4000" b="1" i="1">
                <a:solidFill>
                  <a:srgbClr val="008000"/>
                </a:solidFill>
                <a:latin typeface="Times New Roman" pitchFamily="18" charset="0"/>
              </a:rPr>
              <a:t>bx +c</a:t>
            </a:r>
            <a:endParaRPr lang="ru-RU" sz="4000" b="1" i="1">
              <a:solidFill>
                <a:srgbClr val="008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7 C 0.0743 -0.04514 0.14861 -0.09028 0.22152 -0.1044 C 0.29461 -0.11852 0.38593 -0.11945 0.43836 -0.08426 C 0.4908 -0.04908 0.51892 0.02523 0.53663 0.10671 C 0.55434 0.18819 0.56823 0.32546 0.54496 0.40463 C 0.5217 0.48356 0.49305 0.54653 0.3967 0.58241 C 0.30034 0.61829 0.07777 0.6375 -0.03334 0.62014 C -0.14445 0.60278 -0.20729 0.54028 -0.26997 0.47778 " pathEditMode="relative" ptsTypes="aaaaaaaA">
                                      <p:cBhvr>
                                        <p:cTn id="20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3.7037E-7 C -0.03802 -0.0294 -0.07552 -0.05857 -0.11858 -0.07569 C -0.16163 -0.09282 -0.20434 -0.10972 -0.25834 -0.10232 C -0.31268 -0.09491 -0.39097 -0.07245 -0.4434 -0.03125 C -0.49584 0.00995 -0.55018 0.0838 -0.57344 0.14444 C -0.5967 0.20509 -0.59896 0.28079 -0.58334 0.33333 C -0.56771 0.38588 -0.54254 0.42986 -0.48004 0.45995 C -0.41788 0.48935 -0.30851 0.5125 -0.20851 0.51296 C -0.10851 0.51389 0.05191 0.47407 0.12048 0.46343 " pathEditMode="relative" rAng="0" ptsTypes="aaaaaaaaa">
                                      <p:cBhvr>
                                        <p:cTn id="24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" y="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  <p:bldP spid="11285" grpId="0" animBg="1"/>
      <p:bldP spid="1128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23850" y="1989138"/>
            <a:ext cx="2089150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у = а 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323850" y="2781300"/>
            <a:ext cx="2089150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 i="1">
                <a:solidFill>
                  <a:srgbClr val="FF0000"/>
                </a:solidFill>
                <a:latin typeface="Times New Roman" pitchFamily="18" charset="0"/>
              </a:rPr>
              <a:t>y</a:t>
            </a:r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 = </a:t>
            </a:r>
            <a:r>
              <a:rPr lang="en-US" sz="3600" b="1" i="1">
                <a:solidFill>
                  <a:srgbClr val="FF0000"/>
                </a:solidFill>
                <a:latin typeface="Times New Roman" pitchFamily="18" charset="0"/>
              </a:rPr>
              <a:t>kx</a:t>
            </a:r>
            <a:endParaRPr lang="ru-RU" sz="36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323850" y="3573463"/>
            <a:ext cx="2089150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 i="1">
                <a:solidFill>
                  <a:srgbClr val="FF0000"/>
                </a:solidFill>
                <a:latin typeface="Times New Roman" pitchFamily="18" charset="0"/>
              </a:rPr>
              <a:t>y = kx + m</a:t>
            </a:r>
            <a:endParaRPr lang="ru-RU" sz="36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323850" y="4365625"/>
            <a:ext cx="2089150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 i="1">
                <a:solidFill>
                  <a:srgbClr val="FF0000"/>
                </a:solidFill>
                <a:latin typeface="Times New Roman" pitchFamily="18" charset="0"/>
              </a:rPr>
              <a:t>y = x</a:t>
            </a:r>
            <a:r>
              <a:rPr lang="en-US" sz="3600" b="1" i="1" baseline="30000">
                <a:solidFill>
                  <a:srgbClr val="FF0000"/>
                </a:solidFill>
                <a:latin typeface="Times New Roman" pitchFamily="18" charset="0"/>
              </a:rPr>
              <a:t>2</a:t>
            </a:r>
            <a:endParaRPr lang="ru-RU" sz="36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323850" y="5157788"/>
            <a:ext cx="2089150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 i="1">
                <a:solidFill>
                  <a:srgbClr val="FF0000"/>
                </a:solidFill>
                <a:latin typeface="Times New Roman" pitchFamily="18" charset="0"/>
              </a:rPr>
              <a:t>y = 1/x</a:t>
            </a:r>
            <a:endParaRPr lang="ru-RU" sz="3600" b="1" i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4859338" y="2852738"/>
            <a:ext cx="4032250" cy="576262"/>
          </a:xfrm>
          <a:prstGeom prst="rect">
            <a:avLst/>
          </a:prstGeom>
          <a:solidFill>
            <a:srgbClr val="FEE2F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0000FF"/>
                </a:solidFill>
                <a:latin typeface="Times New Roman" pitchFamily="18" charset="0"/>
              </a:rPr>
              <a:t>Прямая, параллельная оси О</a:t>
            </a:r>
            <a:r>
              <a:rPr lang="ru-RU" sz="2400" b="1" i="1" baseline="-25000">
                <a:solidFill>
                  <a:srgbClr val="0000FF"/>
                </a:solidFill>
                <a:latin typeface="Times New Roman" pitchFamily="18" charset="0"/>
              </a:rPr>
              <a:t>х</a:t>
            </a:r>
            <a:endParaRPr lang="ru-RU" sz="2400" b="1" i="1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4859338" y="3860800"/>
            <a:ext cx="4032250" cy="576263"/>
          </a:xfrm>
          <a:prstGeom prst="rect">
            <a:avLst/>
          </a:prstGeom>
          <a:solidFill>
            <a:srgbClr val="FEE2F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i="1">
                <a:solidFill>
                  <a:srgbClr val="0000FF"/>
                </a:solidFill>
                <a:latin typeface="Times New Roman" pitchFamily="18" charset="0"/>
              </a:rPr>
              <a:t>Парабола</a:t>
            </a:r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4859338" y="1916113"/>
            <a:ext cx="4032250" cy="576262"/>
          </a:xfrm>
          <a:prstGeom prst="rect">
            <a:avLst/>
          </a:prstGeom>
          <a:solidFill>
            <a:srgbClr val="FEE2F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i="1">
                <a:solidFill>
                  <a:srgbClr val="0000FF"/>
                </a:solidFill>
                <a:latin typeface="Times New Roman" pitchFamily="18" charset="0"/>
              </a:rPr>
              <a:t>Гипербола</a:t>
            </a:r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4859338" y="4797425"/>
            <a:ext cx="4032250" cy="576263"/>
          </a:xfrm>
          <a:prstGeom prst="rect">
            <a:avLst/>
          </a:prstGeom>
          <a:solidFill>
            <a:srgbClr val="FEE2F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00FF"/>
                </a:solidFill>
                <a:latin typeface="Times New Roman" pitchFamily="18" charset="0"/>
              </a:rPr>
              <a:t>Прямая, проходящая через </a:t>
            </a:r>
          </a:p>
          <a:p>
            <a:pPr algn="ctr"/>
            <a:r>
              <a:rPr lang="ru-RU" b="1" i="1">
                <a:solidFill>
                  <a:srgbClr val="0000FF"/>
                </a:solidFill>
                <a:latin typeface="Times New Roman" pitchFamily="18" charset="0"/>
              </a:rPr>
              <a:t>начало координат</a:t>
            </a:r>
          </a:p>
        </p:txBody>
      </p:sp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4859338" y="5734050"/>
            <a:ext cx="4032250" cy="576263"/>
          </a:xfrm>
          <a:prstGeom prst="rect">
            <a:avLst/>
          </a:prstGeom>
          <a:solidFill>
            <a:srgbClr val="FEE2F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i="1">
                <a:solidFill>
                  <a:srgbClr val="0000FF"/>
                </a:solidFill>
                <a:latin typeface="Times New Roman" pitchFamily="18" charset="0"/>
              </a:rPr>
              <a:t>Прямая</a:t>
            </a:r>
          </a:p>
        </p:txBody>
      </p:sp>
      <p:sp>
        <p:nvSpPr>
          <p:cNvPr id="30748" name="Freeform 28"/>
          <p:cNvSpPr>
            <a:spLocks/>
          </p:cNvSpPr>
          <p:nvPr/>
        </p:nvSpPr>
        <p:spPr bwMode="auto">
          <a:xfrm>
            <a:off x="2411413" y="2349500"/>
            <a:ext cx="2359025" cy="850900"/>
          </a:xfrm>
          <a:custGeom>
            <a:avLst/>
            <a:gdLst>
              <a:gd name="T0" fmla="*/ 0 w 1486"/>
              <a:gd name="T1" fmla="*/ 0 h 536"/>
              <a:gd name="T2" fmla="*/ 2147483647 w 1486"/>
              <a:gd name="T3" fmla="*/ 1350803532 h 536"/>
              <a:gd name="T4" fmla="*/ 0 60000 65536"/>
              <a:gd name="T5" fmla="*/ 0 60000 65536"/>
              <a:gd name="T6" fmla="*/ 0 w 1486"/>
              <a:gd name="T7" fmla="*/ 0 h 536"/>
              <a:gd name="T8" fmla="*/ 1486 w 1486"/>
              <a:gd name="T9" fmla="*/ 536 h 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86" h="536">
                <a:moveTo>
                  <a:pt x="0" y="0"/>
                </a:moveTo>
                <a:lnTo>
                  <a:pt x="1486" y="536"/>
                </a:lnTo>
              </a:path>
            </a:pathLst>
          </a:cu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49" name="Freeform 29"/>
          <p:cNvSpPr>
            <a:spLocks/>
          </p:cNvSpPr>
          <p:nvPr/>
        </p:nvSpPr>
        <p:spPr bwMode="auto">
          <a:xfrm>
            <a:off x="2411413" y="3068638"/>
            <a:ext cx="2373312" cy="2036762"/>
          </a:xfrm>
          <a:custGeom>
            <a:avLst/>
            <a:gdLst>
              <a:gd name="T0" fmla="*/ 0 w 1495"/>
              <a:gd name="T1" fmla="*/ 0 h 1283"/>
              <a:gd name="T2" fmla="*/ 2147483647 w 1495"/>
              <a:gd name="T3" fmla="*/ 2147483647 h 1283"/>
              <a:gd name="T4" fmla="*/ 0 60000 65536"/>
              <a:gd name="T5" fmla="*/ 0 60000 65536"/>
              <a:gd name="T6" fmla="*/ 0 w 1495"/>
              <a:gd name="T7" fmla="*/ 0 h 1283"/>
              <a:gd name="T8" fmla="*/ 1495 w 1495"/>
              <a:gd name="T9" fmla="*/ 1283 h 128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95" h="1283">
                <a:moveTo>
                  <a:pt x="0" y="0"/>
                </a:moveTo>
                <a:lnTo>
                  <a:pt x="1495" y="1283"/>
                </a:lnTo>
              </a:path>
            </a:pathLst>
          </a:cu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50" name="Freeform 30"/>
          <p:cNvSpPr>
            <a:spLocks/>
          </p:cNvSpPr>
          <p:nvPr/>
        </p:nvSpPr>
        <p:spPr bwMode="auto">
          <a:xfrm>
            <a:off x="2411413" y="3933825"/>
            <a:ext cx="2389187" cy="2132013"/>
          </a:xfrm>
          <a:custGeom>
            <a:avLst/>
            <a:gdLst>
              <a:gd name="T0" fmla="*/ 0 w 1505"/>
              <a:gd name="T1" fmla="*/ 0 h 1343"/>
              <a:gd name="T2" fmla="*/ 2147483647 w 1505"/>
              <a:gd name="T3" fmla="*/ 2147483647 h 1343"/>
              <a:gd name="T4" fmla="*/ 0 60000 65536"/>
              <a:gd name="T5" fmla="*/ 0 60000 65536"/>
              <a:gd name="T6" fmla="*/ 0 w 1505"/>
              <a:gd name="T7" fmla="*/ 0 h 1343"/>
              <a:gd name="T8" fmla="*/ 1505 w 1505"/>
              <a:gd name="T9" fmla="*/ 1343 h 134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05" h="1343">
                <a:moveTo>
                  <a:pt x="0" y="0"/>
                </a:moveTo>
                <a:lnTo>
                  <a:pt x="1505" y="1343"/>
                </a:lnTo>
              </a:path>
            </a:pathLst>
          </a:cu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51" name="Line 31"/>
          <p:cNvSpPr>
            <a:spLocks noChangeShapeType="1"/>
          </p:cNvSpPr>
          <p:nvPr/>
        </p:nvSpPr>
        <p:spPr bwMode="auto">
          <a:xfrm flipV="1">
            <a:off x="2411413" y="4149725"/>
            <a:ext cx="2447925" cy="574675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53" name="Freeform 33"/>
          <p:cNvSpPr>
            <a:spLocks/>
          </p:cNvSpPr>
          <p:nvPr/>
        </p:nvSpPr>
        <p:spPr bwMode="auto">
          <a:xfrm>
            <a:off x="2392363" y="2193925"/>
            <a:ext cx="2454275" cy="3246438"/>
          </a:xfrm>
          <a:custGeom>
            <a:avLst/>
            <a:gdLst>
              <a:gd name="T0" fmla="*/ 0 w 1546"/>
              <a:gd name="T1" fmla="*/ 2147483647 h 2045"/>
              <a:gd name="T2" fmla="*/ 98286881 w 1546"/>
              <a:gd name="T3" fmla="*/ 2147483647 h 2045"/>
              <a:gd name="T4" fmla="*/ 2147483647 w 1546"/>
              <a:gd name="T5" fmla="*/ 0 h 2045"/>
              <a:gd name="T6" fmla="*/ 0 60000 65536"/>
              <a:gd name="T7" fmla="*/ 0 60000 65536"/>
              <a:gd name="T8" fmla="*/ 0 60000 65536"/>
              <a:gd name="T9" fmla="*/ 0 w 1546"/>
              <a:gd name="T10" fmla="*/ 0 h 2045"/>
              <a:gd name="T11" fmla="*/ 1546 w 1546"/>
              <a:gd name="T12" fmla="*/ 2045 h 204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46" h="2045">
                <a:moveTo>
                  <a:pt x="0" y="2045"/>
                </a:moveTo>
                <a:lnTo>
                  <a:pt x="39" y="2036"/>
                </a:lnTo>
                <a:lnTo>
                  <a:pt x="1546" y="0"/>
                </a:lnTo>
              </a:path>
            </a:pathLst>
          </a:cu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756" name="Text Box 36"/>
          <p:cNvSpPr txBox="1">
            <a:spLocks noChangeArrowheads="1"/>
          </p:cNvSpPr>
          <p:nvPr/>
        </p:nvSpPr>
        <p:spPr bwMode="auto">
          <a:xfrm>
            <a:off x="228600" y="152400"/>
            <a:ext cx="87471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000" i="1" dirty="0">
                <a:latin typeface="Georgia" pitchFamily="18" charset="0"/>
              </a:rPr>
              <a:t>№</a:t>
            </a:r>
            <a:r>
              <a:rPr lang="ru-RU" sz="3000" i="1" dirty="0" smtClean="0">
                <a:latin typeface="Georgia" pitchFamily="18" charset="0"/>
              </a:rPr>
              <a:t>3</a:t>
            </a:r>
            <a:r>
              <a:rPr lang="ru-RU" sz="3000" b="1" i="1" dirty="0" smtClean="0">
                <a:latin typeface="Georgia" pitchFamily="18" charset="0"/>
              </a:rPr>
              <a:t>.</a:t>
            </a:r>
            <a:r>
              <a:rPr lang="ru-RU" sz="3000" b="1" i="1" dirty="0" smtClean="0">
                <a:solidFill>
                  <a:schemeClr val="bg2"/>
                </a:solidFill>
                <a:latin typeface="Georgia" pitchFamily="18" charset="0"/>
              </a:rPr>
              <a:t> </a:t>
            </a:r>
            <a:r>
              <a:rPr lang="ru-RU" sz="3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Выберите  описание  каждой</a:t>
            </a:r>
          </a:p>
          <a:p>
            <a:pPr algn="ctr"/>
            <a:r>
              <a:rPr lang="ru-RU" sz="3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математической  модели.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6" dur="10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9" dur="10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1000"/>
                                        <p:tgtEl>
                                          <p:spTgt spid="3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5" dur="10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8" dur="1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0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07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/>
      <p:bldP spid="30724" grpId="0" animBg="1"/>
      <p:bldP spid="30725" grpId="0" animBg="1"/>
      <p:bldP spid="30726" grpId="0" animBg="1"/>
      <p:bldP spid="30728" grpId="0" animBg="1"/>
      <p:bldP spid="30737" grpId="0" animBg="1"/>
      <p:bldP spid="30738" grpId="0" animBg="1"/>
      <p:bldP spid="30739" grpId="0" animBg="1"/>
      <p:bldP spid="30740" grpId="0" animBg="1"/>
      <p:bldP spid="30741" grpId="0" animBg="1"/>
      <p:bldP spid="30748" grpId="0" animBg="1"/>
      <p:bldP spid="30749" grpId="0" animBg="1"/>
      <p:bldP spid="30750" grpId="0" animBg="1"/>
      <p:bldP spid="30751" grpId="0" animBg="1"/>
      <p:bldP spid="3075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121</TotalTime>
  <Words>504</Words>
  <PresentationFormat>Экран (4:3)</PresentationFormat>
  <Paragraphs>142</Paragraphs>
  <Slides>24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Трек</vt:lpstr>
      <vt:lpstr>GraphC</vt:lpstr>
      <vt:lpstr>Формула</vt:lpstr>
      <vt:lpstr>Microsoft Equation 3.0</vt:lpstr>
      <vt:lpstr>Преобразования графиков</vt:lpstr>
      <vt:lpstr>Цель урока: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Спасибо за урок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Преобразования графиков</dc:title>
  <dc:creator>семья</dc:creator>
  <cp:lastModifiedBy>Администратор</cp:lastModifiedBy>
  <cp:revision>15</cp:revision>
  <dcterms:created xsi:type="dcterms:W3CDTF">2015-01-11T12:44:33Z</dcterms:created>
  <dcterms:modified xsi:type="dcterms:W3CDTF">2020-11-25T16:56:27Z</dcterms:modified>
</cp:coreProperties>
</file>