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60F9D-59FD-419D-9A19-671CD3F9D32F}" type="datetimeFigureOut">
              <a:rPr lang="ru-RU" smtClean="0"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AE20E-DC20-48F2-A353-13422C6713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8152" y="1735955"/>
            <a:ext cx="4607281" cy="3386089"/>
          </a:xfrm>
          <a:prstGeom prst="rect">
            <a:avLst/>
          </a:prstGeom>
          <a:noFill/>
          <a:ln w="635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 bwMode="auto">
          <a:xfrm>
            <a:off x="3450051" y="1965378"/>
            <a:ext cx="3171321" cy="147693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Кризис 3-х лет</a:t>
            </a:r>
          </a:p>
        </p:txBody>
      </p:sp>
    </p:spTree>
    <p:extLst>
      <p:ext uri="{BB962C8B-B14F-4D97-AF65-F5344CB8AC3E}">
        <p14:creationId xmlns:p14="http://schemas.microsoft.com/office/powerpoint/2010/main" xmlns="" val="32922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200800" cy="372409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Детство</a:t>
            </a:r>
            <a:r>
              <a:rPr lang="ru-RU" sz="4400" b="1" dirty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33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– период, продолжающийся от новорожденности до полной социальной, и, следовательно, психической зрелости; это период становления ребёнка полноценным членом человеческого общества.</a:t>
            </a:r>
          </a:p>
        </p:txBody>
      </p: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085" y="4581128"/>
            <a:ext cx="1959689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>
            <a:grpSpLocks/>
          </p:cNvGrpSpPr>
          <p:nvPr/>
        </p:nvGrpSpPr>
        <p:grpSpPr bwMode="auto">
          <a:xfrm flipH="1">
            <a:off x="322263" y="4941168"/>
            <a:ext cx="2738094" cy="1692995"/>
            <a:chOff x="2915814" y="4246931"/>
            <a:chExt cx="3382903" cy="2289083"/>
          </a:xfrm>
        </p:grpSpPr>
        <p:pic>
          <p:nvPicPr>
            <p:cNvPr id="308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1499" b="5623"/>
            <a:stretch>
              <a:fillRect/>
            </a:stretch>
          </p:blipFill>
          <p:spPr bwMode="auto">
            <a:xfrm>
              <a:off x="4139952" y="4246931"/>
              <a:ext cx="2158765" cy="22890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33232" r="56323" b="8008"/>
            <a:stretch>
              <a:fillRect/>
            </a:stretch>
          </p:blipFill>
          <p:spPr bwMode="auto">
            <a:xfrm>
              <a:off x="2915814" y="4926052"/>
              <a:ext cx="1535135" cy="1589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FF006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957332" flipH="1">
            <a:off x="7123206" y="641654"/>
            <a:ext cx="541743" cy="40760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lumMod val="50000"/>
                <a:lumOff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prstClr val="black"/>
              <a:srgbClr val="33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860" t="7060" r="12661" b="6020"/>
          <a:stretch/>
        </p:blipFill>
        <p:spPr bwMode="auto">
          <a:xfrm rot="20665867" flipV="1">
            <a:off x="4586192" y="133912"/>
            <a:ext cx="297743" cy="569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lumMod val="50000"/>
                <a:lumOff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636939">
            <a:off x="6597650" y="142876"/>
            <a:ext cx="414337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4488" y="1031875"/>
            <a:ext cx="41433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741865" flipV="1">
            <a:off x="1538287" y="557213"/>
            <a:ext cx="665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793703">
            <a:off x="2425700" y="301625"/>
            <a:ext cx="6461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2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1058863"/>
            <a:ext cx="64611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2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04775"/>
            <a:ext cx="633413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51105" flipV="1">
            <a:off x="3222625" y="-11113"/>
            <a:ext cx="817563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0094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карточка 6"/>
          <p:cNvSpPr/>
          <p:nvPr/>
        </p:nvSpPr>
        <p:spPr>
          <a:xfrm flipH="1" flipV="1">
            <a:off x="261938" y="476250"/>
            <a:ext cx="4165600" cy="3744913"/>
          </a:xfrm>
          <a:prstGeom prst="flowChartPunchedCard">
            <a:avLst/>
          </a:prstGeom>
          <a:solidFill>
            <a:srgbClr val="FFFF00">
              <a:alpha val="13000"/>
            </a:srgbClr>
          </a:solidFill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0525" y="641350"/>
            <a:ext cx="3744913" cy="3138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  <a:ea typeface="Gulim" pitchFamily="34" charset="-127"/>
                <a:cs typeface="Shruti" pitchFamily="34" charset="0"/>
              </a:rPr>
              <a:t>К трём годам у ребёнка появляются свои собственные желания. Возросшее к концу раннего возраста стремление к самостоятельности и независимости от взрослого, как в действиях, так и в желаниях ребёнка, приводит к существенным осложнениям в отношениях ребёнка и взрослого.</a:t>
            </a:r>
          </a:p>
        </p:txBody>
      </p:sp>
      <p:sp>
        <p:nvSpPr>
          <p:cNvPr id="8" name="Блок-схема: карточка 7"/>
          <p:cNvSpPr/>
          <p:nvPr/>
        </p:nvSpPr>
        <p:spPr>
          <a:xfrm>
            <a:off x="4859338" y="1989138"/>
            <a:ext cx="4105275" cy="4608512"/>
          </a:xfrm>
          <a:prstGeom prst="flowChartPunchedCard">
            <a:avLst/>
          </a:prstGeom>
          <a:solidFill>
            <a:srgbClr val="FFFF00">
              <a:alpha val="24000"/>
            </a:srgbClr>
          </a:solidFill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92725" y="2209800"/>
            <a:ext cx="3638550" cy="4248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  <a:ea typeface="Gulim" pitchFamily="34" charset="-127"/>
                <a:cs typeface="+mn-cs"/>
              </a:rPr>
              <a:t>Этот период в психологии получил название кризиса трёх лет. Критическим этот возраст является потому, что на протяжении всего нескольких месяцев существенно меняются поведение ребёнка и его отношения с окружающими людьми.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  <a:ea typeface="Gulim" pitchFamily="34" charset="-127"/>
                <a:cs typeface="+mn-cs"/>
              </a:rPr>
              <a:t>В кризисе трех лет, с отделением себя от своего действия и от взрослого, происходит новое открытие себя и взрослого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  <a:cs typeface="+mn-cs"/>
              </a:rPr>
              <a:t>. </a:t>
            </a:r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8100392" y="836712"/>
            <a:ext cx="830882" cy="1679476"/>
            <a:chOff x="7864293" y="476672"/>
            <a:chExt cx="1100195" cy="2171497"/>
          </a:xfrm>
        </p:grpSpPr>
        <p:pic>
          <p:nvPicPr>
            <p:cNvPr id="615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4995" y="476672"/>
              <a:ext cx="1099493" cy="21514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80597"/>
            <a:stretch>
              <a:fillRect/>
            </a:stretch>
          </p:blipFill>
          <p:spPr bwMode="auto">
            <a:xfrm>
              <a:off x="7864293" y="2230451"/>
              <a:ext cx="1100195" cy="4177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296863" y="3779838"/>
            <a:ext cx="2474937" cy="2808287"/>
            <a:chOff x="827584" y="3501922"/>
            <a:chExt cx="2808312" cy="3095431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827584" y="5229014"/>
              <a:ext cx="2808312" cy="1368339"/>
            </a:xfrm>
            <a:prstGeom prst="cloudCallout">
              <a:avLst>
                <a:gd name="adj1" fmla="val -14063"/>
                <a:gd name="adj2" fmla="val 21902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6" name="Группа 5"/>
            <p:cNvGrpSpPr>
              <a:grpSpLocks/>
            </p:cNvGrpSpPr>
            <p:nvPr/>
          </p:nvGrpSpPr>
          <p:grpSpPr bwMode="auto">
            <a:xfrm>
              <a:off x="977723" y="3501922"/>
              <a:ext cx="2021515" cy="2956689"/>
              <a:chOff x="390245" y="2477276"/>
              <a:chExt cx="2802621" cy="3980421"/>
            </a:xfrm>
          </p:grpSpPr>
          <p:pic>
            <p:nvPicPr>
              <p:cNvPr id="6154" name="Picture 1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0245" y="2477276"/>
                <a:ext cx="2802621" cy="39804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155" name="Picture 1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4317" t="82587" r="11133" b="1949"/>
              <a:stretch>
                <a:fillRect/>
              </a:stretch>
            </p:blipFill>
            <p:spPr bwMode="auto">
              <a:xfrm>
                <a:off x="2196261" y="5761570"/>
                <a:ext cx="688063" cy="6156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xmlns="" val="93917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5178" y="4428158"/>
            <a:ext cx="1630441" cy="2329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6A30"/>
              </a:clrFrom>
              <a:clrTo>
                <a:srgbClr val="AC6A3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4653136"/>
            <a:ext cx="1515907" cy="210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2" name="Прямоугольник 1"/>
          <p:cNvSpPr>
            <a:spLocks noChangeArrowheads="1"/>
          </p:cNvSpPr>
          <p:nvPr/>
        </p:nvSpPr>
        <p:spPr bwMode="auto">
          <a:xfrm>
            <a:off x="1187450" y="239713"/>
            <a:ext cx="6840538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9900"/>
                </a:solidFill>
                <a:latin typeface="Cambria" pitchFamily="18" charset="0"/>
              </a:rPr>
              <a:t>Кризис 3-х лет относится к числу самых острых. Острый он не только для ребенка, но в большей степени для родителя. Ребенок неуправляем, впадает в ярость. Поведение почти не поддается коррекции. Так во многих случаях начинается кризис трех лет, кризис может начаться уже с 2,5 лет, а закончится в 3,5 - 4 года. У некоторых детей он протекает ярко выражено у других напротив незаметно. Кризис начинается и завершается незаметно, аффективные вспышки, капризы, конфликта с близкими. Вот основные признаки трех лет.</a:t>
            </a:r>
          </a:p>
        </p:txBody>
      </p:sp>
      <p:pic>
        <p:nvPicPr>
          <p:cNvPr id="7173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534"/>
          <a:stretch>
            <a:fillRect/>
          </a:stretch>
        </p:blipFill>
        <p:spPr bwMode="auto">
          <a:xfrm>
            <a:off x="3348038" y="3076575"/>
            <a:ext cx="2695575" cy="379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428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/>
          <p:cNvSpPr/>
          <p:nvPr/>
        </p:nvSpPr>
        <p:spPr>
          <a:xfrm>
            <a:off x="3348038" y="2420938"/>
            <a:ext cx="2376487" cy="1903412"/>
          </a:xfrm>
          <a:prstGeom prst="star7">
            <a:avLst/>
          </a:prstGeom>
          <a:solidFill>
            <a:schemeClr val="accent6">
              <a:lumMod val="75000"/>
              <a:alpha val="8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«Я сам»</a:t>
            </a: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3289300" y="331788"/>
            <a:ext cx="2493963" cy="1184275"/>
          </a:xfrm>
          <a:prstGeom prst="flowChartDecision">
            <a:avLst/>
          </a:prstGeom>
          <a:solidFill>
            <a:srgbClr val="C00000">
              <a:alpha val="67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упрямство</a:t>
            </a:r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250825" y="741363"/>
            <a:ext cx="2665413" cy="1184275"/>
          </a:xfrm>
          <a:prstGeom prst="flowChartDecision">
            <a:avLst/>
          </a:prstGeom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CCFF"/>
                </a:solidFill>
              </a:rPr>
              <a:t>негативизм</a:t>
            </a:r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5940425" y="868363"/>
            <a:ext cx="2998788" cy="1184275"/>
          </a:xfrm>
          <a:prstGeom prst="flowChartDecision">
            <a:avLst/>
          </a:prstGeom>
          <a:solidFill>
            <a:schemeClr val="accent5">
              <a:alpha val="79000"/>
            </a:schemeClr>
          </a:solidFill>
          <a:ln w="508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строптивость</a:t>
            </a:r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179388" y="3155950"/>
            <a:ext cx="2493962" cy="1184275"/>
          </a:xfrm>
          <a:prstGeom prst="flowChartDecision">
            <a:avLst/>
          </a:prstGeom>
          <a:solidFill>
            <a:srgbClr val="CC00CC">
              <a:alpha val="49000"/>
            </a:srgbClr>
          </a:solidFill>
          <a:ln w="508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деспотизм</a:t>
            </a:r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6457950" y="3140075"/>
            <a:ext cx="2493963" cy="1184275"/>
          </a:xfrm>
          <a:prstGeom prst="flowChartDecision">
            <a:avLst/>
          </a:prstGeom>
          <a:ln w="508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своеволие</a:t>
            </a: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250825" y="5540375"/>
            <a:ext cx="3600450" cy="1184275"/>
          </a:xfrm>
          <a:prstGeom prst="flowChartDecision">
            <a:avLst/>
          </a:prstGeom>
          <a:solidFill>
            <a:srgbClr val="6600CC">
              <a:alpha val="69804"/>
            </a:srgbClr>
          </a:solidFill>
          <a:ln w="508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Обесценивание взрослого</a:t>
            </a:r>
          </a:p>
        </p:txBody>
      </p:sp>
      <p:sp>
        <p:nvSpPr>
          <p:cNvPr id="19" name="Блок-схема: решение 18"/>
          <p:cNvSpPr/>
          <p:nvPr/>
        </p:nvSpPr>
        <p:spPr>
          <a:xfrm>
            <a:off x="5435600" y="5499100"/>
            <a:ext cx="3430588" cy="1184275"/>
          </a:xfrm>
          <a:prstGeom prst="flowChartDecision">
            <a:avLst/>
          </a:prstGeom>
          <a:solidFill>
            <a:srgbClr val="FFFF00">
              <a:alpha val="32000"/>
            </a:srgbClr>
          </a:solidFill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00CC"/>
                </a:solidFill>
              </a:rPr>
              <a:t>Протест - бунт</a:t>
            </a:r>
          </a:p>
        </p:txBody>
      </p:sp>
      <p:cxnSp>
        <p:nvCxnSpPr>
          <p:cNvPr id="8" name="Прямая соединительная линия 7"/>
          <p:cNvCxnSpPr>
            <a:stCxn id="2" idx="6"/>
            <a:endCxn id="6" idx="2"/>
          </p:cNvCxnSpPr>
          <p:nvPr/>
        </p:nvCxnSpPr>
        <p:spPr>
          <a:xfrm flipV="1">
            <a:off x="4535488" y="1516063"/>
            <a:ext cx="0" cy="904875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2" idx="0"/>
            <a:endCxn id="15" idx="2"/>
          </p:cNvCxnSpPr>
          <p:nvPr/>
        </p:nvCxnSpPr>
        <p:spPr>
          <a:xfrm flipV="1">
            <a:off x="5489575" y="2052638"/>
            <a:ext cx="1949450" cy="744537"/>
          </a:xfrm>
          <a:prstGeom prst="bentConnector2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2" idx="5"/>
            <a:endCxn id="14" idx="2"/>
          </p:cNvCxnSpPr>
          <p:nvPr/>
        </p:nvCxnSpPr>
        <p:spPr>
          <a:xfrm rot="10800000">
            <a:off x="1584325" y="1925638"/>
            <a:ext cx="1998663" cy="871537"/>
          </a:xfrm>
          <a:prstGeom prst="bentConnector2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2" idx="1"/>
            <a:endCxn id="17" idx="1"/>
          </p:cNvCxnSpPr>
          <p:nvPr/>
        </p:nvCxnSpPr>
        <p:spPr>
          <a:xfrm>
            <a:off x="5724525" y="3644900"/>
            <a:ext cx="733425" cy="87313"/>
          </a:xfrm>
          <a:prstGeom prst="bentConnector3">
            <a:avLst>
              <a:gd name="adj1" fmla="val 50000"/>
            </a:avLst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2673350" y="3644900"/>
            <a:ext cx="674688" cy="103188"/>
          </a:xfrm>
          <a:prstGeom prst="bentConnector3">
            <a:avLst>
              <a:gd name="adj1" fmla="val 50000"/>
            </a:avLst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2" idx="3"/>
            <a:endCxn id="18" idx="0"/>
          </p:cNvCxnSpPr>
          <p:nvPr/>
        </p:nvCxnSpPr>
        <p:spPr>
          <a:xfrm rot="5400000">
            <a:off x="2420937" y="3954463"/>
            <a:ext cx="1216025" cy="1955800"/>
          </a:xfrm>
          <a:prstGeom prst="bentConnector3">
            <a:avLst>
              <a:gd name="adj1" fmla="val 50000"/>
            </a:avLst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2" idx="2"/>
            <a:endCxn id="19" idx="0"/>
          </p:cNvCxnSpPr>
          <p:nvPr/>
        </p:nvCxnSpPr>
        <p:spPr>
          <a:xfrm rot="16200000" flipH="1">
            <a:off x="5520532" y="3867943"/>
            <a:ext cx="1174750" cy="2087563"/>
          </a:xfrm>
          <a:prstGeom prst="bentConnector3">
            <a:avLst>
              <a:gd name="adj1" fmla="val 50000"/>
            </a:avLst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3018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260350"/>
            <a:ext cx="87852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•  </a:t>
            </a: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Негативизм.</a:t>
            </a:r>
            <a:r>
              <a:rPr lang="ru-RU" dirty="0">
                <a:latin typeface="+mn-lt"/>
                <a:cs typeface="+mn-cs"/>
              </a:rPr>
              <a:t>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Это отрицательная реакция, связанная с отношением одного человека к другому человеку. Ребенок отказывается вообще подчиняться определенным требованиям взрослых. Негативизм нельзя смешивать с непослушанием. Непослушание бывает и в более раннем возрасте.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950" y="1628775"/>
            <a:ext cx="87852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•  </a:t>
            </a: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Упрямство.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Это реакция на свое собственное решение. Упрямство не следует смешивать с настойчивостью. Упрямство состоит в том, что ребенок настаивает на своем требовании, на своем решении. Здесь происходит выделение личности и выдвигается требование, чтобы с этой личностью считались.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725" y="2938463"/>
            <a:ext cx="8785225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•  </a:t>
            </a: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Строптивость.</a:t>
            </a:r>
            <a:r>
              <a:rPr lang="ru-RU" dirty="0">
                <a:latin typeface="+mn-lt"/>
                <a:cs typeface="+mn-cs"/>
              </a:rPr>
              <a:t>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Близка к негативизму и упрямству, но имеет специфические особенности. Строптивость носит более безличный характер. Это протест против порядков, которые существуют дома.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7638" y="3860800"/>
            <a:ext cx="889317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•  </a:t>
            </a: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Своеволие.</a:t>
            </a:r>
            <a:r>
              <a:rPr lang="ru-RU" dirty="0">
                <a:latin typeface="+mn-lt"/>
                <a:cs typeface="+mn-cs"/>
              </a:rPr>
              <a:t>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Стремление к эмансипации от взрослого. Ребенок сам хочет что-то делать.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213" y="4437063"/>
            <a:ext cx="9144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•  </a:t>
            </a: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Протест-бунт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, который проявляется в частых ссорах с родителями. "Все поведение ребенка приобретает черты протеста, как будто ребенок находится в состоянии войны с окружающими, в постоянном конфликте с ними" .</a:t>
            </a:r>
          </a:p>
        </p:txBody>
      </p:sp>
      <p:grpSp>
        <p:nvGrpSpPr>
          <p:cNvPr id="8" name="Группа 8"/>
          <p:cNvGrpSpPr>
            <a:grpSpLocks/>
          </p:cNvGrpSpPr>
          <p:nvPr/>
        </p:nvGrpSpPr>
        <p:grpSpPr bwMode="auto">
          <a:xfrm>
            <a:off x="166688" y="5445125"/>
            <a:ext cx="8769350" cy="646113"/>
            <a:chOff x="244047" y="4506102"/>
            <a:chExt cx="7380312" cy="646331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44047" y="4506102"/>
              <a:ext cx="7380312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latin typeface="+mn-lt"/>
                  <a:cs typeface="+mn-cs"/>
                </a:rPr>
                <a:t> </a:t>
              </a:r>
              <a:r>
                <a:rPr lang="ru-RU" b="1" dirty="0">
                  <a:solidFill>
                    <a:srgbClr val="FF0000"/>
                  </a:solidFill>
                  <a:latin typeface="+mn-lt"/>
                  <a:cs typeface="+mn-cs"/>
                </a:rPr>
                <a:t>Деспотизм.</a:t>
              </a:r>
              <a:r>
                <a:rPr lang="ru-RU" dirty="0">
                  <a:latin typeface="+mn-lt"/>
                  <a:cs typeface="+mn-cs"/>
                </a:rPr>
                <a:t> </a:t>
              </a: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+mn-lt"/>
                  <a:cs typeface="+mn-cs"/>
                </a:rPr>
                <a:t>Ребенок проявляет деспотическую власть по отношению ко всему окружающему и изыскивает для этого множество способов.</a:t>
              </a:r>
            </a:p>
          </p:txBody>
        </p:sp>
        <p:sp>
          <p:nvSpPr>
            <p:cNvPr id="9226" name="Прямоугольник 7"/>
            <p:cNvSpPr>
              <a:spLocks noChangeArrowheads="1"/>
            </p:cNvSpPr>
            <p:nvPr/>
          </p:nvSpPr>
          <p:spPr bwMode="auto">
            <a:xfrm>
              <a:off x="409147" y="4514695"/>
              <a:ext cx="2525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/>
                <a:t>•</a:t>
              </a: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49213" y="6237288"/>
            <a:ext cx="903605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•  </a:t>
            </a: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Обесценивание взрослых.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Ребёнок начинает ругаться, дразнить и обзывать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xmlns="" val="33115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1331913" y="333375"/>
            <a:ext cx="6264275" cy="6264275"/>
          </a:xfrm>
          <a:prstGeom prst="verticalScroll">
            <a:avLst/>
          </a:prstGeom>
          <a:ln w="25400"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178050" y="1341438"/>
            <a:ext cx="45720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Кризис 3 лет у детей – серьезное испытание для родителей, но ребенку в это время приходится еще тяжелее. Он не понимает, что с ним происходит, и не в состоянии контролировать свое поведение. И ему нужна ваша поддержка. Не забывайте хвалить малышей за хорошее поведение и поощряйте самостоятельность: «Катюша молодец! Маленькие детишки не умеют убирать за собой игрушки, а Катюша умеет», расскажите бабушке или папе, пришедшему с работы: «Сегодня Катюша такая умница – сама днем спать легла». Это поможет сформировать у ребенка положительный образ себя.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6" y="4509120"/>
            <a:ext cx="1464820" cy="2012330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6219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2"/>
          <p:cNvSpPr>
            <a:spLocks noChangeArrowheads="1"/>
          </p:cNvSpPr>
          <p:nvPr/>
        </p:nvSpPr>
        <p:spPr bwMode="auto">
          <a:xfrm>
            <a:off x="385763" y="188913"/>
            <a:ext cx="842486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</a:rPr>
              <a:t>кризис 3 лет у ребенка – это вовсе не проявление вредности или негативной наследственности, а природная необходимость испытать себя, закрепить ощущение силы воли и собственной значимости. Это жизненный этап, без которого невозможно становление личности ребенка!</a:t>
            </a:r>
          </a:p>
          <a:p>
            <a:pPr algn="ctr"/>
            <a:r>
              <a:rPr lang="ru-RU" b="1">
                <a:solidFill>
                  <a:srgbClr val="C00000"/>
                </a:solidFill>
              </a:rPr>
              <a:t>Кризис нужно пережить!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81213" y="2767013"/>
            <a:ext cx="5035550" cy="369887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+mn-lt"/>
                <a:cs typeface="+mn-cs"/>
              </a:rPr>
              <a:t>Как бы ни было трудно, сохраняйте спокойствие!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719263" y="3525838"/>
            <a:ext cx="5759450" cy="3683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>
                <a:solidFill>
                  <a:srgbClr val="FFFF00"/>
                </a:solidFill>
              </a:rPr>
              <a:t>Не заостряйте внимание на плохом поведении ребёнка!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370138" y="1989138"/>
            <a:ext cx="4457700" cy="3683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>
                <a:solidFill>
                  <a:srgbClr val="FFFF00"/>
                </a:solidFill>
              </a:rPr>
              <a:t>Не пытайтесь «сломить» характер ребёнка!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98588" y="4149725"/>
            <a:ext cx="6399212" cy="3683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+mn-lt"/>
                <a:cs typeface="+mn-cs"/>
              </a:rPr>
              <a:t>Вседозволенность и потакание капризам до добра не доведут!</a:t>
            </a:r>
          </a:p>
        </p:txBody>
      </p:sp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439738" y="5589588"/>
            <a:ext cx="8501062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>
                <a:solidFill>
                  <a:srgbClr val="C00000"/>
                </a:solidFill>
              </a:rPr>
              <a:t>Ребёнок не должен решить, что истерика – это надёжный способ добиться своего!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2988" y="4821238"/>
            <a:ext cx="7110412" cy="369887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+mn-lt"/>
                <a:cs typeface="+mn-cs"/>
              </a:rPr>
              <a:t>Создайте иллюзию выбора: «ты хочешь гулять во дворе или в парке?»</a:t>
            </a:r>
          </a:p>
        </p:txBody>
      </p:sp>
    </p:spTree>
    <p:extLst>
      <p:ext uri="{BB962C8B-B14F-4D97-AF65-F5344CB8AC3E}">
        <p14:creationId xmlns:p14="http://schemas.microsoft.com/office/powerpoint/2010/main" xmlns="" val="328799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640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</cp:revision>
  <dcterms:created xsi:type="dcterms:W3CDTF">2016-05-24T19:14:55Z</dcterms:created>
  <dcterms:modified xsi:type="dcterms:W3CDTF">2016-05-24T19:17:41Z</dcterms:modified>
</cp:coreProperties>
</file>