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92" r:id="rId3"/>
    <p:sldId id="258" r:id="rId4"/>
    <p:sldId id="259" r:id="rId5"/>
    <p:sldId id="260" r:id="rId6"/>
    <p:sldId id="261" r:id="rId7"/>
    <p:sldId id="265" r:id="rId8"/>
    <p:sldId id="293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77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991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9748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05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91934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4304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979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928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477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067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770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170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444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54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016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776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775A5-CA28-43BC-A998-5FEDCF84A47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3B121A7-6401-4861-B6E4-50BADCFEC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267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9238A8-4030-421F-AD88-32BDFAD371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17635" y="2531165"/>
            <a:ext cx="4532243" cy="381662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Краткая презентация основной образовательной программы муниципального бюджетного дошкольного образовательного учреждения Детский сад «Карусель» № 50. </a:t>
            </a:r>
          </a:p>
          <a:p>
            <a:pPr algn="ctr"/>
            <a:r>
              <a:rPr lang="ru-RU" sz="2400" b="1" dirty="0"/>
              <a:t>Выполнила :</a:t>
            </a:r>
            <a:r>
              <a:rPr lang="ru-RU" sz="2400" b="1" dirty="0" err="1"/>
              <a:t>Гавриш</a:t>
            </a:r>
            <a:r>
              <a:rPr lang="ru-RU" sz="2400" b="1" dirty="0"/>
              <a:t> Оксана Александровна.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3F6DB86-AEB6-4FB4-9627-76D498A01A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6" y="192507"/>
            <a:ext cx="5534526" cy="511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287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Программы, реализуемые в ДОУ</a:t>
            </a:r>
            <a:endParaRPr lang="ru-RU" sz="2800" b="1" dirty="0"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1357299"/>
            <a:ext cx="8848756" cy="40005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/>
          </a:p>
        </p:txBody>
      </p:sp>
      <p:pic>
        <p:nvPicPr>
          <p:cNvPr id="4" name="Picture 2" descr="C:\Users\Воспитатель\Desktop\a701b99e-e49b-11e3-9f26-6cf049e4f0a7_208x300_pc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453322" y="1357298"/>
            <a:ext cx="3002724" cy="4330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738282" y="1142984"/>
            <a:ext cx="5929354" cy="53578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0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Основная образовательная программа  МБДОУ  Детского сада № 50__  разработана в соответствии с ФГОС ДО  и с учетом Примерной основной образовательной программы дошкольного образования, одобренной решением федерального учебно-методического объединения по общему образованию ,а так же  авторской комплексной общеобразовательной программой дошкольного образования  «От рождения до школы» под редакцией Н.Е. Вераксы, Т.С. Комаровой, М.А. Васильевой.</a:t>
            </a:r>
          </a:p>
          <a:p>
            <a:pPr>
              <a:buNone/>
            </a:pPr>
            <a:r>
              <a:rPr lang="ru-RU" sz="20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AB17E1-61DF-43C7-841C-FF20C135B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 программы: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7F8B6BE-BABC-4A13-80C1-761A9E21B730}"/>
              </a:ext>
            </a:extLst>
          </p:cNvPr>
          <p:cNvSpPr/>
          <p:nvPr/>
        </p:nvSpPr>
        <p:spPr>
          <a:xfrm>
            <a:off x="1073426" y="1166843"/>
            <a:ext cx="779227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yandex-sans"/>
              </a:rPr>
              <a:t>Главная цель российского образования была сформулирована в  майском Указе Президента Российской Федерации «О  национальных целях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и  стратегических задачах развития Российской Федерации на  период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до 2024 года»:</a:t>
            </a:r>
          </a:p>
          <a:p>
            <a:r>
              <a:rPr lang="ru-RU" sz="2400" dirty="0">
                <a:solidFill>
                  <a:srgbClr val="FF0000"/>
                </a:solidFill>
                <a:latin typeface="yandex-sans"/>
              </a:rPr>
              <a:t>«Воспитание гармонично развитой и социально</a:t>
            </a:r>
          </a:p>
          <a:p>
            <a:r>
              <a:rPr lang="ru-RU" sz="2400" dirty="0">
                <a:solidFill>
                  <a:srgbClr val="FF0000"/>
                </a:solidFill>
                <a:latin typeface="yandex-sans"/>
              </a:rPr>
              <a:t>ответственной личности на основе духовно-нравственных</a:t>
            </a:r>
          </a:p>
          <a:p>
            <a:r>
              <a:rPr lang="ru-RU" sz="2400" dirty="0">
                <a:solidFill>
                  <a:srgbClr val="FF0000"/>
                </a:solidFill>
                <a:latin typeface="yandex-sans"/>
              </a:rPr>
              <a:t>ценностей народов Российской Федерации,</a:t>
            </a:r>
          </a:p>
          <a:p>
            <a:r>
              <a:rPr lang="ru-RU" sz="2400" dirty="0">
                <a:solidFill>
                  <a:srgbClr val="FF0000"/>
                </a:solidFill>
                <a:latin typeface="yandex-sans"/>
              </a:rPr>
              <a:t>исторических и национально-культурных традиций»</a:t>
            </a:r>
            <a:endParaRPr lang="ru-RU" sz="2400" dirty="0">
              <a:solidFill>
                <a:srgbClr val="000000"/>
              </a:solidFill>
              <a:latin typeface="yandex-sans"/>
            </a:endParaRPr>
          </a:p>
          <a:p>
            <a:endParaRPr lang="ru-RU" dirty="0">
              <a:solidFill>
                <a:srgbClr val="000000"/>
              </a:solidFill>
              <a:latin typeface="yandex-sans"/>
            </a:endParaRP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Эта цель является и  всегда являлась главной целью программы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«ОТ РОЖДЕНИЯ ДО ШКОЛЫ».</a:t>
            </a:r>
            <a:endParaRPr lang="ru-RU" b="0" i="0" dirty="0">
              <a:solidFill>
                <a:srgbClr val="000000"/>
              </a:solidFill>
              <a:effectLst/>
              <a:latin typeface="yandex-sans"/>
            </a:endParaRPr>
          </a:p>
        </p:txBody>
      </p:sp>
    </p:spTree>
    <p:extLst>
      <p:ext uri="{BB962C8B-B14F-4D97-AF65-F5344CB8AC3E}">
        <p14:creationId xmlns:p14="http://schemas.microsoft.com/office/powerpoint/2010/main" val="3112790671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E68C997-6DFA-448E-9C50-4CE07BD790B9}"/>
              </a:ext>
            </a:extLst>
          </p:cNvPr>
          <p:cNvSpPr/>
          <p:nvPr/>
        </p:nvSpPr>
        <p:spPr>
          <a:xfrm>
            <a:off x="516835" y="596348"/>
            <a:ext cx="88392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Основные принципы и положения программы: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на вышеперечисленные научные концепции, программа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«ОТ РОЖДЕНИЯ ДО ШКОЛЫ» реализует следующие основные принципы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и положения: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 Обеспечивает всестороннее развитие каждого ребенка, в том </a:t>
            </a:r>
            <a:r>
              <a:rPr lang="ru-RU" dirty="0" err="1">
                <a:solidFill>
                  <a:srgbClr val="000000"/>
                </a:solidFill>
                <a:latin typeface="yandex-sans"/>
              </a:rPr>
              <a:t>чис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-</a:t>
            </a:r>
          </a:p>
          <a:p>
            <a:r>
              <a:rPr lang="ru-RU" dirty="0" err="1">
                <a:solidFill>
                  <a:srgbClr val="000000"/>
                </a:solidFill>
                <a:latin typeface="yandex-sans"/>
              </a:rPr>
              <a:t>ле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 развитие социальных, нравственных, эстетических, интеллектуальных,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физических качеств, инициативности, самостоятельности и  ответствен-</a:t>
            </a:r>
          </a:p>
          <a:p>
            <a:r>
              <a:rPr lang="ru-RU" dirty="0" err="1">
                <a:solidFill>
                  <a:srgbClr val="000000"/>
                </a:solidFill>
                <a:latin typeface="yandex-sans"/>
              </a:rPr>
              <a:t>ности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 ребенка;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 Реализует принцип возрастного соответствия — предлагает </a:t>
            </a:r>
            <a:r>
              <a:rPr lang="ru-RU" dirty="0" err="1">
                <a:solidFill>
                  <a:srgbClr val="000000"/>
                </a:solidFill>
                <a:latin typeface="yandex-sans"/>
              </a:rPr>
              <a:t>содер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-</a:t>
            </a:r>
          </a:p>
          <a:p>
            <a:r>
              <a:rPr lang="ru-RU" dirty="0" err="1">
                <a:solidFill>
                  <a:srgbClr val="000000"/>
                </a:solidFill>
                <a:latin typeface="yandex-sans"/>
              </a:rPr>
              <a:t>жания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 и методы дошкольного образования в соответствии с психологически-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ми законами развития и возрастными возможностями детей;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 Сочетает принципы научной обоснованности и  практической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применимости —соответствует основным положениям возрастной пси-</a:t>
            </a:r>
          </a:p>
          <a:p>
            <a:r>
              <a:rPr lang="ru-RU" dirty="0" err="1">
                <a:solidFill>
                  <a:srgbClr val="000000"/>
                </a:solidFill>
                <a:latin typeface="yandex-sans"/>
              </a:rPr>
              <a:t>хологии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 и  дошкольной педагогики и  может быть успешно реализована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в массовой практике дошкольного образования;</a:t>
            </a:r>
            <a:endParaRPr lang="ru-RU" b="0" i="0" dirty="0">
              <a:solidFill>
                <a:srgbClr val="000000"/>
              </a:solidFill>
              <a:effectLst/>
              <a:latin typeface="yandex-sans"/>
            </a:endParaRPr>
          </a:p>
        </p:txBody>
      </p:sp>
    </p:spTree>
    <p:extLst>
      <p:ext uri="{BB962C8B-B14F-4D97-AF65-F5344CB8AC3E}">
        <p14:creationId xmlns:p14="http://schemas.microsoft.com/office/powerpoint/2010/main" val="227571549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DF590A3-9AC7-453F-8186-A914C387B227}"/>
              </a:ext>
            </a:extLst>
          </p:cNvPr>
          <p:cNvSpPr/>
          <p:nvPr/>
        </p:nvSpPr>
        <p:spPr>
          <a:xfrm>
            <a:off x="1272209" y="1139687"/>
            <a:ext cx="602973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yandex-sans"/>
              </a:rPr>
              <a:t> Соответствует критериям полноты, необходимости и достаточно-</a:t>
            </a:r>
          </a:p>
          <a:p>
            <a:r>
              <a:rPr lang="ru-RU" dirty="0" err="1">
                <a:solidFill>
                  <a:srgbClr val="000000"/>
                </a:solidFill>
                <a:latin typeface="yandex-sans"/>
              </a:rPr>
              <a:t>сти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 — решает поставленные цели и задачи на необходимом и </a:t>
            </a:r>
            <a:r>
              <a:rPr lang="ru-RU" dirty="0" err="1">
                <a:solidFill>
                  <a:srgbClr val="000000"/>
                </a:solidFill>
                <a:latin typeface="yandex-sans"/>
              </a:rPr>
              <a:t>достаточ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-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ном материале, максимально приближаясь к разумному «минимуму»;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 Объединяет обучение и воспитание в целостный образовательный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процесс на  основе традиционных российских духовно-нравственных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и социокультурных ценностей;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 Построена на принципах позитивной социализации детей на </a:t>
            </a:r>
            <a:r>
              <a:rPr lang="ru-RU" dirty="0" err="1">
                <a:solidFill>
                  <a:srgbClr val="000000"/>
                </a:solidFill>
                <a:latin typeface="yandex-sans"/>
              </a:rPr>
              <a:t>осно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-</a:t>
            </a:r>
          </a:p>
          <a:p>
            <a:r>
              <a:rPr lang="ru-RU" dirty="0" err="1">
                <a:solidFill>
                  <a:srgbClr val="000000"/>
                </a:solidFill>
                <a:latin typeface="yandex-sans"/>
              </a:rPr>
              <a:t>ве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 принятых в обществе правил и норм поведения в интересах человека,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семьи, общества и государства;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 Обеспечивает преемственность между всеми возрастными </a:t>
            </a:r>
            <a:r>
              <a:rPr lang="ru-RU" dirty="0" err="1">
                <a:solidFill>
                  <a:srgbClr val="000000"/>
                </a:solidFill>
                <a:latin typeface="yandex-sans"/>
              </a:rPr>
              <a:t>дошколь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-</a:t>
            </a:r>
          </a:p>
          <a:p>
            <a:r>
              <a:rPr lang="ru-RU" dirty="0" err="1">
                <a:solidFill>
                  <a:srgbClr val="000000"/>
                </a:solidFill>
                <a:latin typeface="yandex-sans"/>
              </a:rPr>
              <a:t>ными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 группами и между детским садом и начальной школой;</a:t>
            </a:r>
            <a:endParaRPr lang="ru-RU" b="0" i="0" dirty="0">
              <a:solidFill>
                <a:srgbClr val="000000"/>
              </a:solidFill>
              <a:effectLst/>
              <a:latin typeface="yandex-sans"/>
            </a:endParaRPr>
          </a:p>
        </p:txBody>
      </p:sp>
    </p:spTree>
    <p:extLst>
      <p:ext uri="{BB962C8B-B14F-4D97-AF65-F5344CB8AC3E}">
        <p14:creationId xmlns:p14="http://schemas.microsoft.com/office/powerpoint/2010/main" val="132637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FB3C103-0BDD-4665-8C1C-52A99C59AF10}"/>
              </a:ext>
            </a:extLst>
          </p:cNvPr>
          <p:cNvSpPr/>
          <p:nvPr/>
        </p:nvSpPr>
        <p:spPr>
          <a:xfrm>
            <a:off x="1497496" y="889844"/>
            <a:ext cx="695739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Для достижения целей программы </a:t>
            </a:r>
            <a:r>
              <a:rPr lang="ru-RU" dirty="0"/>
              <a:t>первостепенное значение имеют: • создание в группах атмосферы гуманного и доброжелательного отношения ко всем воспитанникам, что позволит растить их общительными, добрыми, любознательными, инициативными, стремящимися к самостоятельности и творчеству; • максимальное использование разнообразных видов детской деятельности; их интеграция в целях повышения эффективности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-образовательного процесса; • творческая организация (креативность) процесса воспитания и обучения; • вариативность использования образовательного материала, позволяющая развивать творчество в соответствии с интересами и наклонностями каждого ребенка; • уважительное отношение к результатам детского творчества; • единство подходов к воспитанию детей в условиях ДОУ и семьи.</a:t>
            </a:r>
          </a:p>
        </p:txBody>
      </p:sp>
    </p:spTree>
    <p:extLst>
      <p:ext uri="{BB962C8B-B14F-4D97-AF65-F5344CB8AC3E}">
        <p14:creationId xmlns:p14="http://schemas.microsoft.com/office/powerpoint/2010/main" val="2513687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550059"/>
            <a:ext cx="8686800" cy="1857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Образовательные области  Программы</a:t>
            </a:r>
            <a:br>
              <a:rPr lang="ru-RU" sz="24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Содержание Программы включает различные виды деятельности совокупность, которых обеспечивает разностороннее развитие детей с учетом их возрастных и индивидуальных особенностей в образовательных областях:</a:t>
            </a:r>
            <a:br>
              <a:rPr lang="ru-RU" sz="2400" dirty="0"/>
            </a:br>
            <a:endParaRPr lang="ru-RU" sz="2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809720" y="2714620"/>
            <a:ext cx="2643206" cy="1428760"/>
          </a:xfrm>
          <a:prstGeom prst="hexagon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  <a:defRPr/>
            </a:pPr>
            <a:r>
              <a:rPr lang="ru-RU" sz="15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</a:p>
        </p:txBody>
      </p:sp>
      <p:sp>
        <p:nvSpPr>
          <p:cNvPr id="5" name="Шестиугольник 4"/>
          <p:cNvSpPr/>
          <p:nvPr/>
        </p:nvSpPr>
        <p:spPr>
          <a:xfrm>
            <a:off x="2024034" y="4857760"/>
            <a:ext cx="2571768" cy="1500198"/>
          </a:xfrm>
          <a:prstGeom prst="hexagon">
            <a:avLst/>
          </a:prstGeom>
          <a:solidFill>
            <a:srgbClr val="F1862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</a:p>
        </p:txBody>
      </p:sp>
      <p:sp>
        <p:nvSpPr>
          <p:cNvPr id="6" name="Шестиугольник 5"/>
          <p:cNvSpPr/>
          <p:nvPr/>
        </p:nvSpPr>
        <p:spPr>
          <a:xfrm>
            <a:off x="4667240" y="4071942"/>
            <a:ext cx="2643206" cy="1571636"/>
          </a:xfrm>
          <a:prstGeom prst="hexagon">
            <a:avLst/>
          </a:prstGeom>
          <a:solidFill>
            <a:srgbClr val="C1C95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 </a:t>
            </a:r>
          </a:p>
        </p:txBody>
      </p:sp>
      <p:sp>
        <p:nvSpPr>
          <p:cNvPr id="7" name="Шестиугольник 6"/>
          <p:cNvSpPr/>
          <p:nvPr/>
        </p:nvSpPr>
        <p:spPr>
          <a:xfrm>
            <a:off x="7453322" y="4714884"/>
            <a:ext cx="2714644" cy="1500198"/>
          </a:xfrm>
          <a:prstGeom prst="hexagon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</a:p>
        </p:txBody>
      </p:sp>
      <p:sp>
        <p:nvSpPr>
          <p:cNvPr id="8" name="Шестиугольник 7"/>
          <p:cNvSpPr/>
          <p:nvPr/>
        </p:nvSpPr>
        <p:spPr>
          <a:xfrm>
            <a:off x="7310447" y="2643182"/>
            <a:ext cx="2787409" cy="1500198"/>
          </a:xfrm>
          <a:prstGeom prst="hexagon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</a:t>
            </a:r>
          </a:p>
        </p:txBody>
      </p: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44AD04-E5C3-4A6C-97CB-A279E0534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Ожидаемые итоги: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5BF526C-F861-47F6-8553-7D0E76F028C1}"/>
              </a:ext>
            </a:extLst>
          </p:cNvPr>
          <p:cNvSpPr/>
          <p:nvPr/>
        </p:nvSpPr>
        <p:spPr>
          <a:xfrm>
            <a:off x="1470991" y="1828801"/>
            <a:ext cx="675860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yandex-sans"/>
              </a:rPr>
              <a:t>Ожидаемые итоговые результаты освоения Программы являют-</a:t>
            </a:r>
          </a:p>
          <a:p>
            <a:r>
              <a:rPr lang="ru-RU" dirty="0" err="1">
                <a:solidFill>
                  <a:srgbClr val="000000"/>
                </a:solidFill>
                <a:latin typeface="yandex-sans"/>
              </a:rPr>
              <a:t>ся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 целевыми ориентирами для воспитателя на  этапе завершения деть-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ми дошкольного образования. Промежуточные ожидаемые результаты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освоения Программы являются целевыми ориентирами для воспитателя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в каждый возрастной период освоения Программы.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Ожидаемые итоговые и  промежуточные образовательные результаты освоения детьми программы «ОТ РОЖДЕНИЯ ДО ШКОЛЫ» будут даны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в содержательном разделе в подразделах для соответствующих возрастов</a:t>
            </a:r>
          </a:p>
          <a:p>
            <a:r>
              <a:rPr lang="ru-RU" dirty="0">
                <a:solidFill>
                  <a:srgbClr val="000000"/>
                </a:solidFill>
                <a:latin typeface="yandex-sans"/>
              </a:rPr>
              <a:t>при переиздании Программы.</a:t>
            </a:r>
            <a:endParaRPr lang="ru-RU" b="0" i="0" dirty="0">
              <a:solidFill>
                <a:srgbClr val="000000"/>
              </a:solidFill>
              <a:effectLst/>
              <a:latin typeface="yandex-sans"/>
            </a:endParaRPr>
          </a:p>
        </p:txBody>
      </p:sp>
    </p:spTree>
    <p:extLst>
      <p:ext uri="{BB962C8B-B14F-4D97-AF65-F5344CB8AC3E}">
        <p14:creationId xmlns:p14="http://schemas.microsoft.com/office/powerpoint/2010/main" val="1930371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100980-28CF-4BC0-BA2E-ACB836683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Спасибо за внимание!!))))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1F9CC46B-84B5-4352-83C3-2D80C675AF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053" y="2584174"/>
            <a:ext cx="6122504" cy="3366052"/>
          </a:xfrm>
        </p:spPr>
      </p:pic>
    </p:spTree>
    <p:extLst>
      <p:ext uri="{BB962C8B-B14F-4D97-AF65-F5344CB8AC3E}">
        <p14:creationId xmlns:p14="http://schemas.microsoft.com/office/powerpoint/2010/main" val="2303798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</TotalTime>
  <Words>261</Words>
  <Application>Microsoft Office PowerPoint</Application>
  <PresentationFormat>Широкоэкранный</PresentationFormat>
  <Paragraphs>60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yandex-sans</vt:lpstr>
      <vt:lpstr>Аспект</vt:lpstr>
      <vt:lpstr>Презентация PowerPoint</vt:lpstr>
      <vt:lpstr>Программы, реализуемые в ДОУ</vt:lpstr>
      <vt:lpstr>Цели программы:</vt:lpstr>
      <vt:lpstr>Презентация PowerPoint</vt:lpstr>
      <vt:lpstr>Презентация PowerPoint</vt:lpstr>
      <vt:lpstr>Презентация PowerPoint</vt:lpstr>
      <vt:lpstr>Образовательные области  Программы   Содержание Программы включает различные виды деятельности совокупность, которых обеспечивает разностороннее развитие детей с учетом их возрастных и индивидуальных особенностей в образовательных областях: </vt:lpstr>
      <vt:lpstr>Ожидаемые итоги:</vt:lpstr>
      <vt:lpstr>Спасибо за внимание!!))))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Карусель</dc:creator>
  <cp:lastModifiedBy>Карусель</cp:lastModifiedBy>
  <cp:revision>5</cp:revision>
  <dcterms:created xsi:type="dcterms:W3CDTF">2020-11-23T10:31:46Z</dcterms:created>
  <dcterms:modified xsi:type="dcterms:W3CDTF">2020-11-23T11:16:16Z</dcterms:modified>
</cp:coreProperties>
</file>