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8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71FF"/>
    <a:srgbClr val="3D87D6"/>
    <a:srgbClr val="0D8697"/>
    <a:srgbClr val="C6247A"/>
    <a:srgbClr val="C52378"/>
    <a:srgbClr val="98124D"/>
    <a:srgbClr val="853E5B"/>
    <a:srgbClr val="F94900"/>
    <a:srgbClr val="613125"/>
    <a:srgbClr val="AC18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78" d="100"/>
          <a:sy n="78" d="100"/>
        </p:scale>
        <p:origin x="-10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27.08.2019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017159"/>
            <a:ext cx="67340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0">
                  <a:noFill/>
                </a:ln>
                <a:solidFill>
                  <a:srgbClr val="3D87D6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Доклад «Развитие профессиональных компетенций педагогических работников ДОУ, работающих с детьми до 3 лет.»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706112" y="3429000"/>
            <a:ext cx="3560064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Воспитатель </a:t>
            </a:r>
          </a:p>
          <a:p>
            <a:pPr>
              <a:lnSpc>
                <a:spcPct val="150000"/>
              </a:lnSpc>
            </a:pP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МБДОУ «Детский сад №1 «Золотой ключик»: </a:t>
            </a:r>
            <a:r>
              <a:rPr lang="ru-RU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Пшенкина</a:t>
            </a: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Н. Н.</a:t>
            </a:r>
            <a:endParaRPr lang="ru-RU" sz="1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2971" y="985766"/>
            <a:ext cx="672813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 </a:t>
            </a:r>
            <a:endParaRPr lang="ru-RU" sz="4800" dirty="0"/>
          </a:p>
          <a:p>
            <a:r>
              <a:rPr lang="ru-RU" sz="4800" b="1" dirty="0" smtClean="0"/>
              <a:t>Спасибо за внимание!</a:t>
            </a:r>
          </a:p>
          <a:p>
            <a:r>
              <a:rPr lang="ru-RU" sz="4800" b="1" dirty="0" smtClean="0"/>
              <a:t>Желаю творческих успехов в новом учебном году!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33264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6832" y="1412953"/>
            <a:ext cx="7388112" cy="2597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«Мы изменили мир так радикально,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что теперь должны сами измениться,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чтобы выжить в этом мире…» 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Н. Винер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6832" y="740096"/>
            <a:ext cx="7254000" cy="4524315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ru-RU" sz="36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Приоритетная  задача- </a:t>
            </a:r>
            <a:r>
              <a:rPr lang="ru-RU" sz="3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повышение </a:t>
            </a:r>
            <a:r>
              <a:rPr lang="ru-RU" sz="3200" b="1" cap="all" dirty="0">
                <a:ln w="0"/>
                <a:effectLst>
                  <a:reflection blurRad="12700" stA="50000" endPos="50000" dist="5000" dir="5400000" sy="-100000" rotWithShape="0"/>
                </a:effectLst>
              </a:rPr>
              <a:t>профессионального уровня педагогов, формирование педагогического коллектива, соответствующего запросам современной </a:t>
            </a:r>
            <a:r>
              <a:rPr lang="ru-RU" sz="32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жизни.</a:t>
            </a:r>
            <a:endParaRPr lang="ru-RU" sz="3200" b="1" cap="all" dirty="0">
              <a:ln w="0"/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27497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2971" y="985766"/>
            <a:ext cx="6728133" cy="51090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Один из показателей  профессиональной компетенции – способность к самообразованию.</a:t>
            </a:r>
          </a:p>
          <a:p>
            <a:endParaRPr lang="ru-RU" sz="28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чем заключается суть процесса самообразования? Педагог самостоятельно добывает знания из различных источников, использует эти знания в профессиональной деятельности, развитии личности и собственной жизнедеятельности.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526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2971" y="985766"/>
            <a:ext cx="672813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Повышение квалификации работников образования:</a:t>
            </a:r>
          </a:p>
          <a:p>
            <a:r>
              <a:rPr lang="ru-RU" sz="3200" dirty="0" smtClean="0"/>
              <a:t>-в </a:t>
            </a:r>
            <a:r>
              <a:rPr lang="ru-RU" sz="3200" dirty="0"/>
              <a:t>учебных заведениях - очное обучение, очно-заочное обучение, </a:t>
            </a:r>
            <a:r>
              <a:rPr lang="ru-RU" sz="3200" dirty="0" smtClean="0"/>
              <a:t>заочное</a:t>
            </a:r>
          </a:p>
          <a:p>
            <a:r>
              <a:rPr lang="ru-RU" sz="3200" dirty="0" smtClean="0"/>
              <a:t>-дистанционное обучение </a:t>
            </a:r>
          </a:p>
          <a:p>
            <a:r>
              <a:rPr lang="ru-RU" sz="3200" dirty="0" smtClean="0"/>
              <a:t>-на </a:t>
            </a:r>
            <a:r>
              <a:rPr lang="ru-RU" sz="3200" dirty="0"/>
              <a:t>курсах повышения </a:t>
            </a:r>
            <a:r>
              <a:rPr lang="ru-RU" sz="3200" dirty="0" smtClean="0"/>
              <a:t>квалификации</a:t>
            </a:r>
          </a:p>
          <a:p>
            <a:r>
              <a:rPr lang="ru-RU" sz="3200" dirty="0" smtClean="0"/>
              <a:t> -семинары </a:t>
            </a:r>
            <a:r>
              <a:rPr lang="ru-RU" sz="3200" dirty="0"/>
              <a:t>и т. д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82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2971" y="985766"/>
            <a:ext cx="6728133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Повышение квалификации </a:t>
            </a:r>
            <a:r>
              <a:rPr lang="ru-RU" sz="2000" dirty="0"/>
              <a:t>педагогов дошкольного учреждения </a:t>
            </a:r>
            <a:r>
              <a:rPr lang="ru-RU" sz="2000" b="1" dirty="0"/>
              <a:t>предполагается реализовывать </a:t>
            </a:r>
            <a:r>
              <a:rPr lang="ru-RU" sz="2000" dirty="0"/>
              <a:t>через работу </a:t>
            </a:r>
            <a:r>
              <a:rPr lang="ru-RU" sz="2000" b="1" dirty="0"/>
              <a:t>методической</a:t>
            </a:r>
            <a:r>
              <a:rPr lang="ru-RU" sz="2000" dirty="0"/>
              <a:t> и </a:t>
            </a:r>
            <a:r>
              <a:rPr lang="ru-RU" sz="2000" b="1" dirty="0"/>
              <a:t>психологической</a:t>
            </a:r>
            <a:r>
              <a:rPr lang="ru-RU" sz="2000" dirty="0"/>
              <a:t> служб дошкольного </a:t>
            </a:r>
            <a:r>
              <a:rPr lang="ru-RU" sz="2000" dirty="0" smtClean="0"/>
              <a:t>учреждения.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Цель </a:t>
            </a:r>
            <a:r>
              <a:rPr lang="ru-RU" sz="2000" b="1" dirty="0"/>
              <a:t>методической работы в ДОУ  </a:t>
            </a:r>
            <a:r>
              <a:rPr lang="ru-RU" sz="2000" dirty="0" smtClean="0"/>
              <a:t>- создание </a:t>
            </a:r>
            <a:r>
              <a:rPr lang="ru-RU" sz="2000" dirty="0"/>
              <a:t>оптимальных условий для непрерывного повышения уровня общей и педагогической культуры участников образовательного </a:t>
            </a:r>
            <a:r>
              <a:rPr lang="ru-RU" sz="2000" dirty="0" smtClean="0"/>
              <a:t>процесса.</a:t>
            </a:r>
          </a:p>
          <a:p>
            <a:endParaRPr lang="ru-RU" sz="2000" b="1" dirty="0"/>
          </a:p>
          <a:p>
            <a:r>
              <a:rPr lang="ru-RU" sz="2000" b="1" dirty="0"/>
              <a:t> Основные задачи методической работы:</a:t>
            </a:r>
          </a:p>
          <a:p>
            <a:r>
              <a:rPr lang="ru-RU" sz="2000" dirty="0"/>
              <a:t>-выработать систему оказания помощи каждому педагогу на основе диагностики и формы работы.</a:t>
            </a:r>
          </a:p>
          <a:p>
            <a:r>
              <a:rPr lang="ru-RU" sz="2000" dirty="0"/>
              <a:t>-включить каждого педагога в творческий поиск.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174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2971" y="985766"/>
            <a:ext cx="672813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Консультирование педагогов.</a:t>
            </a:r>
          </a:p>
          <a:p>
            <a:r>
              <a:rPr lang="ru-RU" sz="3600" dirty="0" smtClean="0"/>
              <a:t>Консультации: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Индивидуальные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Групповые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По основным направлениям работы всего коллектива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По актуальным проблемам педагогики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По заявкам воспитателей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2781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2971" y="985766"/>
            <a:ext cx="672813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3200" dirty="0"/>
              <a:t> </a:t>
            </a:r>
            <a:r>
              <a:rPr lang="ru-RU" sz="3200" b="1" dirty="0"/>
              <a:t>В</a:t>
            </a:r>
            <a:r>
              <a:rPr lang="ru-RU" sz="3200" b="1" dirty="0" smtClean="0"/>
              <a:t>ывод </a:t>
            </a:r>
            <a:r>
              <a:rPr lang="ru-RU" sz="3200" dirty="0" smtClean="0"/>
              <a:t>:  </a:t>
            </a:r>
            <a:r>
              <a:rPr lang="ru-RU" sz="3200" dirty="0"/>
              <a:t>О</a:t>
            </a:r>
            <a:r>
              <a:rPr lang="ru-RU" sz="3200" dirty="0" smtClean="0"/>
              <a:t>сновным </a:t>
            </a:r>
            <a:r>
              <a:rPr lang="ru-RU" sz="3200" dirty="0"/>
              <a:t>источником профессиональной компетентности педагога являются </a:t>
            </a:r>
            <a:r>
              <a:rPr lang="ru-RU" sz="3200" b="1" dirty="0"/>
              <a:t>обучение и опыт. </a:t>
            </a:r>
            <a:endParaRPr lang="ru-RU" sz="3200" b="1" dirty="0" smtClean="0"/>
          </a:p>
          <a:p>
            <a:r>
              <a:rPr lang="ru-RU" sz="3200" dirty="0" smtClean="0"/>
              <a:t>Профессиональная </a:t>
            </a:r>
            <a:r>
              <a:rPr lang="ru-RU" sz="3200" dirty="0"/>
              <a:t>компетентность характеризуется постоянным стремлением к совершенствованию, приобретению все новых знаний и умений, обогащению деятельности.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74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2971" y="985766"/>
            <a:ext cx="67281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 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«Как никто не может дать другому того, чего не имеет сам, так не может развивать, воспитывать и образовывать других тот, кто сам не является развитым, воспитанным и образованным».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Адольф 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Дистервег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2538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633</TotalTime>
  <Words>205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</cp:lastModifiedBy>
  <cp:revision>107</cp:revision>
  <dcterms:created xsi:type="dcterms:W3CDTF">2013-11-19T05:52:05Z</dcterms:created>
  <dcterms:modified xsi:type="dcterms:W3CDTF">2019-08-27T18:56:35Z</dcterms:modified>
</cp:coreProperties>
</file>