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  <p:sldId id="262" r:id="rId3"/>
    <p:sldId id="263" r:id="rId4"/>
    <p:sldId id="264" r:id="rId5"/>
    <p:sldId id="265" r:id="rId6"/>
    <p:sldId id="274" r:id="rId7"/>
    <p:sldId id="267" r:id="rId8"/>
    <p:sldId id="269" r:id="rId9"/>
    <p:sldId id="27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43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8B8AB61-A283-CF4F-BE34-878ECE915627}" type="datetimeFigureOut">
              <a:rPr lang="ru-RU" smtClean="0"/>
              <a:t>29.11.20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025495B-B698-384C-A9E3-9EC4B78F352A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247331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8AB61-A283-CF4F-BE34-878ECE915627}" type="datetimeFigureOut">
              <a:rPr lang="ru-RU" smtClean="0"/>
              <a:t>29.11.20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5495B-B698-384C-A9E3-9EC4B78F3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717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8AB61-A283-CF4F-BE34-878ECE915627}" type="datetimeFigureOut">
              <a:rPr lang="ru-RU" smtClean="0"/>
              <a:t>29.11.20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5495B-B698-384C-A9E3-9EC4B78F3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965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645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8AB61-A283-CF4F-BE34-878ECE915627}" type="datetimeFigureOut">
              <a:rPr lang="ru-RU" smtClean="0"/>
              <a:t>29.11.20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5495B-B698-384C-A9E3-9EC4B78F3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00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B8AB61-A283-CF4F-BE34-878ECE915627}" type="datetimeFigureOut">
              <a:rPr lang="ru-RU" smtClean="0"/>
              <a:t>29.11.20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25495B-B698-384C-A9E3-9EC4B78F352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943724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8AB61-A283-CF4F-BE34-878ECE915627}" type="datetimeFigureOut">
              <a:rPr lang="ru-RU" smtClean="0"/>
              <a:t>29.11.20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5495B-B698-384C-A9E3-9EC4B78F3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6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8AB61-A283-CF4F-BE34-878ECE915627}" type="datetimeFigureOut">
              <a:rPr lang="ru-RU" smtClean="0"/>
              <a:t>29.11.20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5495B-B698-384C-A9E3-9EC4B78F3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497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8AB61-A283-CF4F-BE34-878ECE915627}" type="datetimeFigureOut">
              <a:rPr lang="ru-RU" smtClean="0"/>
              <a:t>29.11.20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5495B-B698-384C-A9E3-9EC4B78F3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665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8AB61-A283-CF4F-BE34-878ECE915627}" type="datetimeFigureOut">
              <a:rPr lang="ru-RU" smtClean="0"/>
              <a:t>29.11.20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5495B-B698-384C-A9E3-9EC4B78F3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61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B8AB61-A283-CF4F-BE34-878ECE915627}" type="datetimeFigureOut">
              <a:rPr lang="ru-RU" smtClean="0"/>
              <a:t>29.11.20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25495B-B698-384C-A9E3-9EC4B78F352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4754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B8AB61-A283-CF4F-BE34-878ECE915627}" type="datetimeFigureOut">
              <a:rPr lang="ru-RU" smtClean="0"/>
              <a:t>29.11.20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25495B-B698-384C-A9E3-9EC4B78F352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14862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8B8AB61-A283-CF4F-BE34-878ECE915627}" type="datetimeFigureOut">
              <a:rPr lang="ru-RU" smtClean="0"/>
              <a:t>29.11.20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025495B-B698-384C-A9E3-9EC4B78F352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1249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87896" y="609600"/>
            <a:ext cx="9929330" cy="1456267"/>
          </a:xfrm>
        </p:spPr>
        <p:txBody>
          <a:bodyPr/>
          <a:lstStyle/>
          <a:p>
            <a:pPr algn="ctr"/>
            <a:r>
              <a:rPr lang="ru-RU" dirty="0" smtClean="0"/>
              <a:t>Урок математики во </a:t>
            </a:r>
            <a:r>
              <a:rPr lang="en-US" dirty="0" smtClean="0"/>
              <a:t>1</a:t>
            </a:r>
            <a:r>
              <a:rPr lang="ru-RU" dirty="0" smtClean="0"/>
              <a:t> классе</a:t>
            </a:r>
            <a:endParaRPr lang="ru-RU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768626" y="2142067"/>
            <a:ext cx="3723862" cy="364913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 smtClean="0"/>
              <a:t>Тема:</a:t>
            </a:r>
            <a:endParaRPr lang="en-US" sz="2800" dirty="0" smtClean="0"/>
          </a:p>
          <a:p>
            <a:pPr marL="0" indent="0" algn="ctr">
              <a:buNone/>
            </a:pPr>
            <a:r>
              <a:rPr lang="ru-RU" sz="2800" dirty="0" smtClean="0"/>
              <a:t> Сложение однозначных чисел с переходом через десяток</a:t>
            </a:r>
            <a:r>
              <a:rPr lang="en-US" sz="2800" dirty="0" smtClean="0"/>
              <a:t>  *</a:t>
            </a:r>
            <a:r>
              <a:rPr lang="ru-RU" sz="2800" dirty="0" smtClean="0"/>
              <a:t>+5</a:t>
            </a:r>
            <a:endParaRPr lang="en-US" sz="2800" dirty="0" smtClean="0"/>
          </a:p>
          <a:p>
            <a:pPr algn="ctr"/>
            <a:endParaRPr lang="en-US" sz="2800" dirty="0"/>
          </a:p>
          <a:p>
            <a:endParaRPr lang="en-US" sz="2800" dirty="0" smtClean="0"/>
          </a:p>
          <a:p>
            <a:r>
              <a:rPr lang="ru-RU" sz="1700" dirty="0" smtClean="0"/>
              <a:t>Выполнил: Попова Л.И.</a:t>
            </a:r>
            <a:endParaRPr lang="ru-RU" sz="1700" dirty="0"/>
          </a:p>
        </p:txBody>
      </p:sp>
      <p:pic>
        <p:nvPicPr>
          <p:cNvPr id="4" name="Picture 5" descr="MC90043586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876" y="1828800"/>
            <a:ext cx="5731014" cy="385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02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8138" y="250118"/>
            <a:ext cx="10614991" cy="999107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Путешествие на планету математики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476" y="1808772"/>
            <a:ext cx="7368580" cy="4313732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050771" y="4027849"/>
            <a:ext cx="1709531" cy="18685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284" y="3357943"/>
            <a:ext cx="4214192" cy="288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02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088434"/>
              </p:ext>
            </p:extLst>
          </p:nvPr>
        </p:nvGraphicFramePr>
        <p:xfrm>
          <a:off x="1948070" y="1669773"/>
          <a:ext cx="8341369" cy="3644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1938"/>
                <a:gridCol w="4159431"/>
              </a:tblGrid>
              <a:tr h="580444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70C0"/>
                          </a:solidFill>
                        </a:rPr>
                        <a:t>Название планеты</a:t>
                      </a:r>
                      <a:endParaRPr lang="ru-RU" sz="3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70C0"/>
                          </a:solidFill>
                        </a:rPr>
                        <a:t>Мои достижения</a:t>
                      </a:r>
                      <a:endParaRPr lang="ru-RU" sz="3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65976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70C0"/>
                          </a:solidFill>
                        </a:rPr>
                        <a:t>1. Разминочная</a:t>
                      </a:r>
                      <a:r>
                        <a:rPr lang="ru-RU" sz="3200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endParaRPr lang="ru-RU" sz="3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65976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70C0"/>
                          </a:solidFill>
                        </a:rPr>
                        <a:t>2.</a:t>
                      </a:r>
                      <a:r>
                        <a:rPr lang="ru-RU" sz="3200" baseline="0" dirty="0" smtClean="0">
                          <a:solidFill>
                            <a:srgbClr val="0070C0"/>
                          </a:solidFill>
                        </a:rPr>
                        <a:t> Новых знаний</a:t>
                      </a:r>
                      <a:r>
                        <a:rPr lang="ru-RU" sz="32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endParaRPr lang="ru-RU" sz="3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65976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70C0"/>
                          </a:solidFill>
                        </a:rPr>
                        <a:t>3.</a:t>
                      </a:r>
                      <a:r>
                        <a:rPr lang="ru-RU" sz="3200" baseline="0" dirty="0" smtClean="0">
                          <a:solidFill>
                            <a:srgbClr val="0070C0"/>
                          </a:solidFill>
                        </a:rPr>
                        <a:t> Задач</a:t>
                      </a:r>
                      <a:endParaRPr lang="ru-RU" sz="3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65976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70C0"/>
                          </a:solidFill>
                        </a:rPr>
                        <a:t>4. Математика </a:t>
                      </a:r>
                      <a:endParaRPr lang="ru-RU" sz="3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5-конечная звезда 3"/>
          <p:cNvSpPr/>
          <p:nvPr/>
        </p:nvSpPr>
        <p:spPr>
          <a:xfrm>
            <a:off x="6397666" y="2292262"/>
            <a:ext cx="663880" cy="413359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188373" y="2257817"/>
            <a:ext cx="576198" cy="413358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891398" y="2270344"/>
            <a:ext cx="576197" cy="413358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8570934" y="2270344"/>
            <a:ext cx="626301" cy="413358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9288051" y="2304789"/>
            <a:ext cx="663879" cy="413358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6345998" y="3488498"/>
            <a:ext cx="695195" cy="388307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7153927" y="3488497"/>
            <a:ext cx="576198" cy="388307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7842859" y="3488496"/>
            <a:ext cx="688931" cy="388307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/>
        </p:nvSpPr>
        <p:spPr>
          <a:xfrm>
            <a:off x="8568585" y="3488496"/>
            <a:ext cx="713984" cy="388307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9319364" y="3494756"/>
            <a:ext cx="739035" cy="388307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6350695" y="4030246"/>
            <a:ext cx="695195" cy="438411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7114780" y="4052168"/>
            <a:ext cx="720247" cy="438411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/>
        </p:nvSpPr>
        <p:spPr>
          <a:xfrm>
            <a:off x="7934455" y="4030246"/>
            <a:ext cx="563671" cy="438411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8586593" y="4042772"/>
            <a:ext cx="701458" cy="438411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9409786" y="4052168"/>
            <a:ext cx="613775" cy="438411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6383577" y="2920911"/>
            <a:ext cx="657616" cy="401616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5-конечная звезда 29"/>
          <p:cNvSpPr/>
          <p:nvPr/>
        </p:nvSpPr>
        <p:spPr>
          <a:xfrm>
            <a:off x="7128879" y="2920911"/>
            <a:ext cx="646654" cy="380483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5-конечная звезда 31"/>
          <p:cNvSpPr/>
          <p:nvPr/>
        </p:nvSpPr>
        <p:spPr>
          <a:xfrm>
            <a:off x="7915667" y="2920911"/>
            <a:ext cx="597335" cy="380483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5-конечная звезда 32"/>
          <p:cNvSpPr/>
          <p:nvPr/>
        </p:nvSpPr>
        <p:spPr>
          <a:xfrm>
            <a:off x="8653136" y="2895857"/>
            <a:ext cx="544099" cy="439196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5-конечная звезда 33"/>
          <p:cNvSpPr/>
          <p:nvPr/>
        </p:nvSpPr>
        <p:spPr>
          <a:xfrm>
            <a:off x="9337369" y="2883724"/>
            <a:ext cx="670530" cy="438803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Маршрутный лист ученика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371600" y="1669774"/>
            <a:ext cx="9601200" cy="374299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29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16854"/>
            <a:ext cx="11101191" cy="1130737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  Планета Разминочная 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90851" y="2093844"/>
            <a:ext cx="10697566" cy="3657600"/>
          </a:xfrm>
        </p:spPr>
        <p:txBody>
          <a:bodyPr>
            <a:normAutofit/>
          </a:bodyPr>
          <a:lstStyle/>
          <a:p>
            <a:r>
              <a:rPr lang="en-US" sz="3200" dirty="0" err="1">
                <a:solidFill>
                  <a:srgbClr val="C00000"/>
                </a:solidFill>
              </a:rPr>
              <a:t>Решить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примеры</a:t>
            </a:r>
            <a:r>
              <a:rPr lang="ru-RU" sz="3200" dirty="0" smtClean="0">
                <a:solidFill>
                  <a:srgbClr val="C00000"/>
                </a:solidFill>
              </a:rPr>
              <a:t> с  </a:t>
            </a:r>
            <a:r>
              <a:rPr lang="ru-RU" sz="3200" dirty="0" err="1" smtClean="0">
                <a:solidFill>
                  <a:srgbClr val="C00000"/>
                </a:solidFill>
              </a:rPr>
              <a:t>объснением</a:t>
            </a:r>
            <a:r>
              <a:rPr lang="en-US" sz="3200" dirty="0" smtClean="0">
                <a:solidFill>
                  <a:srgbClr val="C00000"/>
                </a:solidFill>
              </a:rPr>
              <a:t>: 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8+4 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       </a:t>
            </a:r>
            <a:r>
              <a:rPr lang="en-US" sz="3200" dirty="0" smtClean="0">
                <a:solidFill>
                  <a:srgbClr val="C00000"/>
                </a:solidFill>
              </a:rPr>
              <a:t>8+3  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      </a:t>
            </a:r>
            <a:r>
              <a:rPr lang="en-US" sz="3200" dirty="0" smtClean="0">
                <a:solidFill>
                  <a:srgbClr val="C00000"/>
                </a:solidFill>
              </a:rPr>
              <a:t>9+3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en-US" sz="3200" dirty="0" smtClean="0">
                <a:solidFill>
                  <a:srgbClr val="C00000"/>
                </a:solidFill>
              </a:rPr>
              <a:t>  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694" y="2491961"/>
            <a:ext cx="1926331" cy="311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10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25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78" y="2338337"/>
            <a:ext cx="4819574" cy="36781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39125" y="2667000"/>
            <a:ext cx="134649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9+5</a:t>
            </a:r>
            <a:endParaRPr lang="ru-RU" sz="3600" b="1" dirty="0"/>
          </a:p>
          <a:p>
            <a:r>
              <a:rPr lang="ru-RU" sz="3600" b="1" dirty="0" smtClean="0"/>
              <a:t>8+5</a:t>
            </a:r>
            <a:endParaRPr lang="ru-RU" sz="3600" b="1" dirty="0"/>
          </a:p>
          <a:p>
            <a:r>
              <a:rPr lang="ru-RU" sz="3600" b="1" dirty="0" smtClean="0"/>
              <a:t>7+5</a:t>
            </a:r>
            <a:endParaRPr lang="ru-RU" sz="3600" b="1" dirty="0"/>
          </a:p>
          <a:p>
            <a:r>
              <a:rPr lang="ru-RU" sz="3600" b="1" dirty="0" smtClean="0"/>
              <a:t>6+5</a:t>
            </a:r>
            <a:endParaRPr lang="ru-RU" sz="3600" b="1" dirty="0"/>
          </a:p>
          <a:p>
            <a:r>
              <a:rPr lang="ru-RU" sz="3600" b="1" dirty="0" smtClean="0"/>
              <a:t>8+2+2</a:t>
            </a:r>
            <a:endParaRPr lang="ru-RU" sz="36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Планета новых знаний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54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7" descr="C:\Documents and Settings\Иришка\Рабочий стол\Фоны\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666751" y="642938"/>
            <a:ext cx="8331200" cy="1295400"/>
            <a:chOff x="672" y="1008"/>
            <a:chExt cx="3936" cy="816"/>
          </a:xfrm>
        </p:grpSpPr>
        <p:sp>
          <p:nvSpPr>
            <p:cNvPr id="21546" name="Rectangle 4"/>
            <p:cNvSpPr>
              <a:spLocks noChangeArrowheads="1"/>
            </p:cNvSpPr>
            <p:nvPr/>
          </p:nvSpPr>
          <p:spPr bwMode="auto">
            <a:xfrm>
              <a:off x="4214" y="1399"/>
              <a:ext cx="394" cy="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47" name="Rectangle 5"/>
            <p:cNvSpPr>
              <a:spLocks noChangeArrowheads="1"/>
            </p:cNvSpPr>
            <p:nvPr/>
          </p:nvSpPr>
          <p:spPr bwMode="auto">
            <a:xfrm>
              <a:off x="3821" y="1399"/>
              <a:ext cx="393" cy="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48" name="Rectangle 6"/>
            <p:cNvSpPr>
              <a:spLocks noChangeArrowheads="1"/>
            </p:cNvSpPr>
            <p:nvPr/>
          </p:nvSpPr>
          <p:spPr bwMode="auto">
            <a:xfrm>
              <a:off x="3427" y="1399"/>
              <a:ext cx="394" cy="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49" name="Rectangle 7"/>
            <p:cNvSpPr>
              <a:spLocks noChangeArrowheads="1"/>
            </p:cNvSpPr>
            <p:nvPr/>
          </p:nvSpPr>
          <p:spPr bwMode="auto">
            <a:xfrm>
              <a:off x="3034" y="1399"/>
              <a:ext cx="393" cy="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50" name="Rectangle 8"/>
            <p:cNvSpPr>
              <a:spLocks noChangeArrowheads="1"/>
            </p:cNvSpPr>
            <p:nvPr/>
          </p:nvSpPr>
          <p:spPr bwMode="auto">
            <a:xfrm>
              <a:off x="2640" y="1399"/>
              <a:ext cx="394" cy="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51" name="Rectangle 9"/>
            <p:cNvSpPr>
              <a:spLocks noChangeArrowheads="1"/>
            </p:cNvSpPr>
            <p:nvPr/>
          </p:nvSpPr>
          <p:spPr bwMode="auto">
            <a:xfrm>
              <a:off x="2246" y="1399"/>
              <a:ext cx="394" cy="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52" name="Rectangle 10"/>
            <p:cNvSpPr>
              <a:spLocks noChangeArrowheads="1"/>
            </p:cNvSpPr>
            <p:nvPr/>
          </p:nvSpPr>
          <p:spPr bwMode="auto">
            <a:xfrm>
              <a:off x="1853" y="1399"/>
              <a:ext cx="393" cy="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53" name="Rectangle 11"/>
            <p:cNvSpPr>
              <a:spLocks noChangeArrowheads="1"/>
            </p:cNvSpPr>
            <p:nvPr/>
          </p:nvSpPr>
          <p:spPr bwMode="auto">
            <a:xfrm>
              <a:off x="1459" y="1399"/>
              <a:ext cx="394" cy="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54" name="Rectangle 12"/>
            <p:cNvSpPr>
              <a:spLocks noChangeArrowheads="1"/>
            </p:cNvSpPr>
            <p:nvPr/>
          </p:nvSpPr>
          <p:spPr bwMode="auto">
            <a:xfrm>
              <a:off x="1066" y="1399"/>
              <a:ext cx="393" cy="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55" name="Rectangle 13"/>
            <p:cNvSpPr>
              <a:spLocks noChangeArrowheads="1"/>
            </p:cNvSpPr>
            <p:nvPr/>
          </p:nvSpPr>
          <p:spPr bwMode="auto">
            <a:xfrm>
              <a:off x="672" y="1399"/>
              <a:ext cx="394" cy="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56" name="Rectangle 14"/>
            <p:cNvSpPr>
              <a:spLocks noChangeArrowheads="1"/>
            </p:cNvSpPr>
            <p:nvPr/>
          </p:nvSpPr>
          <p:spPr bwMode="auto">
            <a:xfrm>
              <a:off x="4214" y="1008"/>
              <a:ext cx="394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57" name="Line 24"/>
            <p:cNvSpPr>
              <a:spLocks noChangeShapeType="1"/>
            </p:cNvSpPr>
            <p:nvPr/>
          </p:nvSpPr>
          <p:spPr bwMode="auto">
            <a:xfrm>
              <a:off x="672" y="1008"/>
              <a:ext cx="393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58" name="Line 25"/>
            <p:cNvSpPr>
              <a:spLocks noChangeShapeType="1"/>
            </p:cNvSpPr>
            <p:nvPr/>
          </p:nvSpPr>
          <p:spPr bwMode="auto">
            <a:xfrm>
              <a:off x="672" y="1399"/>
              <a:ext cx="39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59" name="Line 26"/>
            <p:cNvSpPr>
              <a:spLocks noChangeShapeType="1"/>
            </p:cNvSpPr>
            <p:nvPr/>
          </p:nvSpPr>
          <p:spPr bwMode="auto">
            <a:xfrm>
              <a:off x="672" y="1824"/>
              <a:ext cx="393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0" name="Line 27"/>
            <p:cNvSpPr>
              <a:spLocks noChangeShapeType="1"/>
            </p:cNvSpPr>
            <p:nvPr/>
          </p:nvSpPr>
          <p:spPr bwMode="auto">
            <a:xfrm>
              <a:off x="672" y="1008"/>
              <a:ext cx="0" cy="81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1" name="Line 28"/>
            <p:cNvSpPr>
              <a:spLocks noChangeShapeType="1"/>
            </p:cNvSpPr>
            <p:nvPr/>
          </p:nvSpPr>
          <p:spPr bwMode="auto">
            <a:xfrm>
              <a:off x="1066" y="1008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2" name="Line 29"/>
            <p:cNvSpPr>
              <a:spLocks noChangeShapeType="1"/>
            </p:cNvSpPr>
            <p:nvPr/>
          </p:nvSpPr>
          <p:spPr bwMode="auto">
            <a:xfrm>
              <a:off x="1459" y="1008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3" name="Line 30"/>
            <p:cNvSpPr>
              <a:spLocks noChangeShapeType="1"/>
            </p:cNvSpPr>
            <p:nvPr/>
          </p:nvSpPr>
          <p:spPr bwMode="auto">
            <a:xfrm>
              <a:off x="1853" y="1008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4" name="Line 31"/>
            <p:cNvSpPr>
              <a:spLocks noChangeShapeType="1"/>
            </p:cNvSpPr>
            <p:nvPr/>
          </p:nvSpPr>
          <p:spPr bwMode="auto">
            <a:xfrm>
              <a:off x="2246" y="1008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5" name="Line 32"/>
            <p:cNvSpPr>
              <a:spLocks noChangeShapeType="1"/>
            </p:cNvSpPr>
            <p:nvPr/>
          </p:nvSpPr>
          <p:spPr bwMode="auto">
            <a:xfrm>
              <a:off x="2640" y="1008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6" name="Line 33"/>
            <p:cNvSpPr>
              <a:spLocks noChangeShapeType="1"/>
            </p:cNvSpPr>
            <p:nvPr/>
          </p:nvSpPr>
          <p:spPr bwMode="auto">
            <a:xfrm>
              <a:off x="3034" y="1008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7" name="Line 34"/>
            <p:cNvSpPr>
              <a:spLocks noChangeShapeType="1"/>
            </p:cNvSpPr>
            <p:nvPr/>
          </p:nvSpPr>
          <p:spPr bwMode="auto">
            <a:xfrm>
              <a:off x="3427" y="1008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8" name="Line 35"/>
            <p:cNvSpPr>
              <a:spLocks noChangeShapeType="1"/>
            </p:cNvSpPr>
            <p:nvPr/>
          </p:nvSpPr>
          <p:spPr bwMode="auto">
            <a:xfrm>
              <a:off x="3821" y="1008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9" name="Line 36"/>
            <p:cNvSpPr>
              <a:spLocks noChangeShapeType="1"/>
            </p:cNvSpPr>
            <p:nvPr/>
          </p:nvSpPr>
          <p:spPr bwMode="auto">
            <a:xfrm>
              <a:off x="4214" y="1008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70" name="Line 37"/>
            <p:cNvSpPr>
              <a:spLocks noChangeShapeType="1"/>
            </p:cNvSpPr>
            <p:nvPr/>
          </p:nvSpPr>
          <p:spPr bwMode="auto">
            <a:xfrm>
              <a:off x="4608" y="1008"/>
              <a:ext cx="0" cy="81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70"/>
          <p:cNvGrpSpPr>
            <a:grpSpLocks/>
          </p:cNvGrpSpPr>
          <p:nvPr/>
        </p:nvGrpSpPr>
        <p:grpSpPr bwMode="auto">
          <a:xfrm>
            <a:off x="666752" y="642938"/>
            <a:ext cx="7497233" cy="620712"/>
            <a:chOff x="672" y="1008"/>
            <a:chExt cx="3542" cy="391"/>
          </a:xfrm>
        </p:grpSpPr>
        <p:sp>
          <p:nvSpPr>
            <p:cNvPr id="21528" name="Rectangle 15"/>
            <p:cNvSpPr>
              <a:spLocks noChangeArrowheads="1"/>
            </p:cNvSpPr>
            <p:nvPr/>
          </p:nvSpPr>
          <p:spPr bwMode="auto">
            <a:xfrm>
              <a:off x="3821" y="1008"/>
              <a:ext cx="393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29" name="Rectangle 16"/>
            <p:cNvSpPr>
              <a:spLocks noChangeArrowheads="1"/>
            </p:cNvSpPr>
            <p:nvPr/>
          </p:nvSpPr>
          <p:spPr bwMode="auto">
            <a:xfrm>
              <a:off x="3427" y="1008"/>
              <a:ext cx="394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30" name="Rectangle 17"/>
            <p:cNvSpPr>
              <a:spLocks noChangeArrowheads="1"/>
            </p:cNvSpPr>
            <p:nvPr/>
          </p:nvSpPr>
          <p:spPr bwMode="auto">
            <a:xfrm>
              <a:off x="3034" y="1008"/>
              <a:ext cx="393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31" name="Rectangle 18"/>
            <p:cNvSpPr>
              <a:spLocks noChangeArrowheads="1"/>
            </p:cNvSpPr>
            <p:nvPr/>
          </p:nvSpPr>
          <p:spPr bwMode="auto">
            <a:xfrm>
              <a:off x="2640" y="1008"/>
              <a:ext cx="394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32" name="Rectangle 19"/>
            <p:cNvSpPr>
              <a:spLocks noChangeArrowheads="1"/>
            </p:cNvSpPr>
            <p:nvPr/>
          </p:nvSpPr>
          <p:spPr bwMode="auto">
            <a:xfrm>
              <a:off x="2246" y="1008"/>
              <a:ext cx="394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33" name="Rectangle 20"/>
            <p:cNvSpPr>
              <a:spLocks noChangeArrowheads="1"/>
            </p:cNvSpPr>
            <p:nvPr/>
          </p:nvSpPr>
          <p:spPr bwMode="auto">
            <a:xfrm>
              <a:off x="1853" y="1008"/>
              <a:ext cx="393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34" name="Rectangle 21"/>
            <p:cNvSpPr>
              <a:spLocks noChangeArrowheads="1"/>
            </p:cNvSpPr>
            <p:nvPr/>
          </p:nvSpPr>
          <p:spPr bwMode="auto">
            <a:xfrm>
              <a:off x="1459" y="1008"/>
              <a:ext cx="394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35" name="Rectangle 22"/>
            <p:cNvSpPr>
              <a:spLocks noChangeArrowheads="1"/>
            </p:cNvSpPr>
            <p:nvPr/>
          </p:nvSpPr>
          <p:spPr bwMode="auto">
            <a:xfrm>
              <a:off x="1066" y="1008"/>
              <a:ext cx="393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36" name="Rectangle 23"/>
            <p:cNvSpPr>
              <a:spLocks noChangeArrowheads="1"/>
            </p:cNvSpPr>
            <p:nvPr/>
          </p:nvSpPr>
          <p:spPr bwMode="auto">
            <a:xfrm>
              <a:off x="672" y="1008"/>
              <a:ext cx="394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ru-RU"/>
            </a:p>
          </p:txBody>
        </p:sp>
        <p:sp>
          <p:nvSpPr>
            <p:cNvPr id="21537" name="Oval 38"/>
            <p:cNvSpPr>
              <a:spLocks noChangeArrowheads="1"/>
            </p:cNvSpPr>
            <p:nvPr/>
          </p:nvSpPr>
          <p:spPr bwMode="auto">
            <a:xfrm>
              <a:off x="720" y="1056"/>
              <a:ext cx="288" cy="28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38" name="Oval 39"/>
            <p:cNvSpPr>
              <a:spLocks noChangeArrowheads="1"/>
            </p:cNvSpPr>
            <p:nvPr/>
          </p:nvSpPr>
          <p:spPr bwMode="auto">
            <a:xfrm>
              <a:off x="1152" y="1056"/>
              <a:ext cx="288" cy="28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39" name="Oval 40"/>
            <p:cNvSpPr>
              <a:spLocks noChangeArrowheads="1"/>
            </p:cNvSpPr>
            <p:nvPr/>
          </p:nvSpPr>
          <p:spPr bwMode="auto">
            <a:xfrm>
              <a:off x="1536" y="1056"/>
              <a:ext cx="288" cy="28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40" name="Oval 41"/>
            <p:cNvSpPr>
              <a:spLocks noChangeArrowheads="1"/>
            </p:cNvSpPr>
            <p:nvPr/>
          </p:nvSpPr>
          <p:spPr bwMode="auto">
            <a:xfrm>
              <a:off x="1920" y="1056"/>
              <a:ext cx="288" cy="28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41" name="Oval 42"/>
            <p:cNvSpPr>
              <a:spLocks noChangeArrowheads="1"/>
            </p:cNvSpPr>
            <p:nvPr/>
          </p:nvSpPr>
          <p:spPr bwMode="auto">
            <a:xfrm>
              <a:off x="2304" y="1056"/>
              <a:ext cx="288" cy="28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42" name="Oval 43"/>
            <p:cNvSpPr>
              <a:spLocks noChangeArrowheads="1"/>
            </p:cNvSpPr>
            <p:nvPr/>
          </p:nvSpPr>
          <p:spPr bwMode="auto">
            <a:xfrm>
              <a:off x="2688" y="1056"/>
              <a:ext cx="288" cy="28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43" name="Oval 44"/>
            <p:cNvSpPr>
              <a:spLocks noChangeArrowheads="1"/>
            </p:cNvSpPr>
            <p:nvPr/>
          </p:nvSpPr>
          <p:spPr bwMode="auto">
            <a:xfrm>
              <a:off x="3120" y="1056"/>
              <a:ext cx="288" cy="28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44" name="Oval 45"/>
            <p:cNvSpPr>
              <a:spLocks noChangeArrowheads="1"/>
            </p:cNvSpPr>
            <p:nvPr/>
          </p:nvSpPr>
          <p:spPr bwMode="auto">
            <a:xfrm>
              <a:off x="3504" y="1056"/>
              <a:ext cx="288" cy="28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45" name="Oval 46"/>
            <p:cNvSpPr>
              <a:spLocks noChangeArrowheads="1"/>
            </p:cNvSpPr>
            <p:nvPr/>
          </p:nvSpPr>
          <p:spPr bwMode="auto">
            <a:xfrm>
              <a:off x="3888" y="1056"/>
              <a:ext cx="288" cy="28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762000" y="1357313"/>
            <a:ext cx="2336800" cy="457200"/>
            <a:chOff x="720" y="1488"/>
            <a:chExt cx="1104" cy="288"/>
          </a:xfrm>
        </p:grpSpPr>
        <p:sp>
          <p:nvSpPr>
            <p:cNvPr id="21525" name="Oval 47"/>
            <p:cNvSpPr>
              <a:spLocks noChangeArrowheads="1"/>
            </p:cNvSpPr>
            <p:nvPr/>
          </p:nvSpPr>
          <p:spPr bwMode="auto">
            <a:xfrm>
              <a:off x="1536" y="1488"/>
              <a:ext cx="288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6" name="Oval 48"/>
            <p:cNvSpPr>
              <a:spLocks noChangeArrowheads="1"/>
            </p:cNvSpPr>
            <p:nvPr/>
          </p:nvSpPr>
          <p:spPr bwMode="auto">
            <a:xfrm>
              <a:off x="1152" y="1488"/>
              <a:ext cx="288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7" name="Oval 49"/>
            <p:cNvSpPr>
              <a:spLocks noChangeArrowheads="1"/>
            </p:cNvSpPr>
            <p:nvPr/>
          </p:nvSpPr>
          <p:spPr bwMode="auto">
            <a:xfrm>
              <a:off x="720" y="1488"/>
              <a:ext cx="288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602" name="Oval 50"/>
          <p:cNvSpPr>
            <a:spLocks noChangeArrowheads="1"/>
          </p:cNvSpPr>
          <p:nvPr/>
        </p:nvSpPr>
        <p:spPr bwMode="auto">
          <a:xfrm>
            <a:off x="8286751" y="714375"/>
            <a:ext cx="6096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604" name="Text Box 52"/>
          <p:cNvSpPr txBox="1">
            <a:spLocks noChangeArrowheads="1"/>
          </p:cNvSpPr>
          <p:nvPr/>
        </p:nvSpPr>
        <p:spPr bwMode="auto">
          <a:xfrm>
            <a:off x="503767" y="2775196"/>
            <a:ext cx="9715500" cy="84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700">
                <a:solidFill>
                  <a:schemeClr val="tx1"/>
                </a:solidFill>
                <a:latin typeface="Georgia" charset="0"/>
                <a:ea typeface="Arial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Georgia" charset="0"/>
                <a:ea typeface="Arial" charset="0"/>
              </a:defRPr>
            </a:lvl2pPr>
            <a:lvl3pPr marL="1143000">
              <a:defRPr sz="2000">
                <a:solidFill>
                  <a:schemeClr val="tx1"/>
                </a:solidFill>
                <a:latin typeface="Georgia" charset="0"/>
                <a:ea typeface="Arial" charset="0"/>
              </a:defRPr>
            </a:lvl3pPr>
            <a:lvl4pPr marL="1600200">
              <a:defRPr sz="2000">
                <a:solidFill>
                  <a:schemeClr val="tx2"/>
                </a:solidFill>
                <a:latin typeface="Georgia" charset="0"/>
                <a:ea typeface="Arial" charset="0"/>
              </a:defRPr>
            </a:lvl4pPr>
            <a:lvl5pPr marL="2057400"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kumimoji="0" lang="ru-RU" sz="2400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Как к 9 синим кружкам прибавить </a:t>
            </a:r>
            <a:r>
              <a:rPr kumimoji="0" lang="ru-RU" sz="2400" b="1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5красных</a:t>
            </a:r>
            <a:r>
              <a:rPr kumimoji="0" lang="ru-RU" sz="2400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?</a:t>
            </a:r>
          </a:p>
          <a:p>
            <a:pPr>
              <a:lnSpc>
                <a:spcPct val="80000"/>
              </a:lnSpc>
              <a:spcBef>
                <a:spcPct val="40000"/>
              </a:spcBef>
            </a:pPr>
            <a:r>
              <a:rPr kumimoji="0" lang="ru-RU" sz="2400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Сначала дополним 9 до 10.</a:t>
            </a:r>
          </a:p>
        </p:txBody>
      </p:sp>
      <p:sp>
        <p:nvSpPr>
          <p:cNvPr id="23611" name="Text Box 59"/>
          <p:cNvSpPr txBox="1">
            <a:spLocks noChangeArrowheads="1"/>
          </p:cNvSpPr>
          <p:nvPr/>
        </p:nvSpPr>
        <p:spPr bwMode="auto">
          <a:xfrm>
            <a:off x="5848351" y="4143376"/>
            <a:ext cx="1930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700">
                <a:solidFill>
                  <a:schemeClr val="tx1"/>
                </a:solidFill>
                <a:latin typeface="Georgia" charset="0"/>
                <a:ea typeface="Arial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Georgia" charset="0"/>
                <a:ea typeface="Arial" charset="0"/>
              </a:defRPr>
            </a:lvl2pPr>
            <a:lvl3pPr marL="1143000">
              <a:defRPr sz="2000">
                <a:solidFill>
                  <a:schemeClr val="tx1"/>
                </a:solidFill>
                <a:latin typeface="Georgia" charset="0"/>
                <a:ea typeface="Arial" charset="0"/>
              </a:defRPr>
            </a:lvl3pPr>
            <a:lvl4pPr marL="1600200">
              <a:defRPr sz="2000">
                <a:solidFill>
                  <a:schemeClr val="tx2"/>
                </a:solidFill>
                <a:latin typeface="Georgia" charset="0"/>
                <a:ea typeface="Arial" charset="0"/>
              </a:defRPr>
            </a:lvl4pPr>
            <a:lvl5pPr marL="2057400"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ru-RU" sz="4000" b="1" dirty="0">
                <a:solidFill>
                  <a:srgbClr val="000000"/>
                </a:solidFill>
                <a:latin typeface="Calibri" charset="0"/>
              </a:rPr>
              <a:t>9 + </a:t>
            </a:r>
            <a:r>
              <a:rPr kumimoji="0" lang="ru-RU" sz="4000" b="1" dirty="0" smtClean="0">
                <a:solidFill>
                  <a:srgbClr val="000000"/>
                </a:solidFill>
                <a:latin typeface="Calibri" charset="0"/>
              </a:rPr>
              <a:t>  5=</a:t>
            </a:r>
            <a:endParaRPr kumimoji="0" lang="ru-RU" sz="4000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23612" name="Line 60"/>
          <p:cNvSpPr>
            <a:spLocks noChangeShapeType="1"/>
          </p:cNvSpPr>
          <p:nvPr/>
        </p:nvSpPr>
        <p:spPr bwMode="auto">
          <a:xfrm flipH="1">
            <a:off x="6153151" y="4722813"/>
            <a:ext cx="869949" cy="85725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613" name="Line 61"/>
          <p:cNvSpPr>
            <a:spLocks noChangeShapeType="1"/>
          </p:cNvSpPr>
          <p:nvPr/>
        </p:nvSpPr>
        <p:spPr bwMode="auto">
          <a:xfrm>
            <a:off x="7105651" y="4714875"/>
            <a:ext cx="666749" cy="85725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614" name="Text Box 62"/>
          <p:cNvSpPr txBox="1">
            <a:spLocks noChangeArrowheads="1"/>
          </p:cNvSpPr>
          <p:nvPr/>
        </p:nvSpPr>
        <p:spPr bwMode="auto">
          <a:xfrm>
            <a:off x="5746751" y="5561014"/>
            <a:ext cx="812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700">
                <a:solidFill>
                  <a:schemeClr val="tx1"/>
                </a:solidFill>
                <a:latin typeface="Georgia" charset="0"/>
                <a:ea typeface="Arial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Georgia" charset="0"/>
                <a:ea typeface="Arial" charset="0"/>
              </a:defRPr>
            </a:lvl2pPr>
            <a:lvl3pPr marL="1143000">
              <a:defRPr sz="2000">
                <a:solidFill>
                  <a:schemeClr val="tx1"/>
                </a:solidFill>
                <a:latin typeface="Georgia" charset="0"/>
                <a:ea typeface="Arial" charset="0"/>
              </a:defRPr>
            </a:lvl3pPr>
            <a:lvl4pPr marL="1600200">
              <a:defRPr sz="2000">
                <a:solidFill>
                  <a:schemeClr val="tx2"/>
                </a:solidFill>
                <a:latin typeface="Georgia" charset="0"/>
                <a:ea typeface="Arial" charset="0"/>
              </a:defRPr>
            </a:lvl4pPr>
            <a:lvl5pPr marL="2057400"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ru-RU" sz="4000" b="1">
                <a:solidFill>
                  <a:srgbClr val="000000"/>
                </a:solidFill>
                <a:latin typeface="Calibri" charset="0"/>
              </a:rPr>
              <a:t>1</a:t>
            </a:r>
          </a:p>
        </p:txBody>
      </p:sp>
      <p:sp>
        <p:nvSpPr>
          <p:cNvPr id="23615" name="Text Box 63"/>
          <p:cNvSpPr txBox="1">
            <a:spLocks noChangeArrowheads="1"/>
          </p:cNvSpPr>
          <p:nvPr/>
        </p:nvSpPr>
        <p:spPr bwMode="auto">
          <a:xfrm>
            <a:off x="698500" y="4265613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700">
                <a:solidFill>
                  <a:schemeClr val="tx1"/>
                </a:solidFill>
                <a:latin typeface="Georgia" charset="0"/>
                <a:ea typeface="Arial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Georgia" charset="0"/>
                <a:ea typeface="Arial" charset="0"/>
              </a:defRPr>
            </a:lvl2pPr>
            <a:lvl3pPr marL="1143000">
              <a:defRPr sz="2000">
                <a:solidFill>
                  <a:schemeClr val="tx1"/>
                </a:solidFill>
                <a:latin typeface="Georgia" charset="0"/>
                <a:ea typeface="Arial" charset="0"/>
              </a:defRPr>
            </a:lvl3pPr>
            <a:lvl4pPr marL="1600200">
              <a:defRPr sz="2000">
                <a:solidFill>
                  <a:schemeClr val="tx2"/>
                </a:solidFill>
                <a:latin typeface="Georgia" charset="0"/>
                <a:ea typeface="Arial" charset="0"/>
              </a:defRPr>
            </a:lvl4pPr>
            <a:lvl5pPr marL="2057400"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ru-RU" sz="2400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Почему </a:t>
            </a:r>
            <a:r>
              <a:rPr kumimoji="0" lang="ru-RU" sz="2400" b="1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4?  </a:t>
            </a:r>
            <a:endParaRPr kumimoji="0" lang="ru-RU" sz="2400" b="1" dirty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3617" name="Text Box 65"/>
          <p:cNvSpPr txBox="1">
            <a:spLocks noChangeArrowheads="1"/>
          </p:cNvSpPr>
          <p:nvPr/>
        </p:nvSpPr>
        <p:spPr bwMode="auto">
          <a:xfrm>
            <a:off x="571500" y="4805363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700">
                <a:solidFill>
                  <a:schemeClr val="tx1"/>
                </a:solidFill>
                <a:latin typeface="Georgia" charset="0"/>
                <a:ea typeface="Arial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Georgia" charset="0"/>
                <a:ea typeface="Arial" charset="0"/>
              </a:defRPr>
            </a:lvl2pPr>
            <a:lvl3pPr marL="1143000">
              <a:defRPr sz="2000">
                <a:solidFill>
                  <a:schemeClr val="tx1"/>
                </a:solidFill>
                <a:latin typeface="Georgia" charset="0"/>
                <a:ea typeface="Arial" charset="0"/>
              </a:defRPr>
            </a:lvl3pPr>
            <a:lvl4pPr marL="1600200">
              <a:defRPr sz="2000">
                <a:solidFill>
                  <a:schemeClr val="tx2"/>
                </a:solidFill>
                <a:latin typeface="Georgia" charset="0"/>
                <a:ea typeface="Arial" charset="0"/>
              </a:defRPr>
            </a:lvl4pPr>
            <a:lvl5pPr marL="2057400"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ru-RU" sz="2400" b="1">
                <a:solidFill>
                  <a:srgbClr val="000000"/>
                </a:solidFill>
                <a:latin typeface="Times New Roman" charset="0"/>
                <a:cs typeface="Times New Roman" charset="0"/>
              </a:rPr>
              <a:t>Записать это можно так</a:t>
            </a:r>
            <a:r>
              <a:rPr kumimoji="0" lang="ru-RU" sz="2400" b="1">
                <a:solidFill>
                  <a:srgbClr val="000000"/>
                </a:solidFill>
                <a:latin typeface="Calibri" charset="0"/>
              </a:rPr>
              <a:t>:</a:t>
            </a:r>
          </a:p>
        </p:txBody>
      </p:sp>
      <p:sp>
        <p:nvSpPr>
          <p:cNvPr id="23618" name="Text Box 66"/>
          <p:cNvSpPr txBox="1">
            <a:spLocks noChangeArrowheads="1"/>
          </p:cNvSpPr>
          <p:nvPr/>
        </p:nvSpPr>
        <p:spPr bwMode="auto">
          <a:xfrm>
            <a:off x="7473951" y="5610226"/>
            <a:ext cx="812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700">
                <a:solidFill>
                  <a:schemeClr val="tx1"/>
                </a:solidFill>
                <a:latin typeface="Georgia" charset="0"/>
                <a:ea typeface="Arial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Georgia" charset="0"/>
                <a:ea typeface="Arial" charset="0"/>
              </a:defRPr>
            </a:lvl2pPr>
            <a:lvl3pPr marL="1143000">
              <a:defRPr sz="2000">
                <a:solidFill>
                  <a:schemeClr val="tx1"/>
                </a:solidFill>
                <a:latin typeface="Georgia" charset="0"/>
                <a:ea typeface="Arial" charset="0"/>
              </a:defRPr>
            </a:lvl3pPr>
            <a:lvl4pPr marL="1600200">
              <a:defRPr sz="2000">
                <a:solidFill>
                  <a:schemeClr val="tx2"/>
                </a:solidFill>
                <a:latin typeface="Georgia" charset="0"/>
                <a:ea typeface="Arial" charset="0"/>
              </a:defRPr>
            </a:lvl4pPr>
            <a:lvl5pPr marL="2057400"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ru-RU" sz="4000" b="1" dirty="0" smtClean="0">
                <a:solidFill>
                  <a:srgbClr val="000000"/>
                </a:solidFill>
                <a:latin typeface="Calibri" charset="0"/>
              </a:rPr>
              <a:t>4</a:t>
            </a:r>
            <a:endParaRPr kumimoji="0" lang="ru-RU" sz="4000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23619" name="Text Box 67"/>
          <p:cNvSpPr txBox="1">
            <a:spLocks noChangeArrowheads="1"/>
          </p:cNvSpPr>
          <p:nvPr/>
        </p:nvSpPr>
        <p:spPr bwMode="auto">
          <a:xfrm>
            <a:off x="7842251" y="4143376"/>
            <a:ext cx="2133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700">
                <a:solidFill>
                  <a:schemeClr val="tx1"/>
                </a:solidFill>
                <a:latin typeface="Georgia" charset="0"/>
                <a:ea typeface="Arial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Georgia" charset="0"/>
                <a:ea typeface="Arial" charset="0"/>
              </a:defRPr>
            </a:lvl2pPr>
            <a:lvl3pPr marL="1143000">
              <a:defRPr sz="2000">
                <a:solidFill>
                  <a:schemeClr val="tx1"/>
                </a:solidFill>
                <a:latin typeface="Georgia" charset="0"/>
                <a:ea typeface="Arial" charset="0"/>
              </a:defRPr>
            </a:lvl3pPr>
            <a:lvl4pPr marL="1600200">
              <a:defRPr sz="2000">
                <a:solidFill>
                  <a:schemeClr val="tx2"/>
                </a:solidFill>
                <a:latin typeface="Georgia" charset="0"/>
                <a:ea typeface="Arial" charset="0"/>
              </a:defRPr>
            </a:lvl4pPr>
            <a:lvl5pPr marL="2057400"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ru-RU" sz="4000" b="1" dirty="0">
                <a:solidFill>
                  <a:srgbClr val="000000"/>
                </a:solidFill>
                <a:latin typeface="Calibri" charset="0"/>
              </a:rPr>
              <a:t>10</a:t>
            </a:r>
            <a:r>
              <a:rPr kumimoji="0" lang="ru-RU" sz="4000" b="1" dirty="0" smtClean="0">
                <a:solidFill>
                  <a:srgbClr val="000000"/>
                </a:solidFill>
                <a:latin typeface="Calibri" charset="0"/>
              </a:rPr>
              <a:t>+4=</a:t>
            </a:r>
            <a:endParaRPr kumimoji="0" lang="ru-RU" sz="2400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23620" name="Text Box 68"/>
          <p:cNvSpPr txBox="1">
            <a:spLocks noChangeArrowheads="1"/>
          </p:cNvSpPr>
          <p:nvPr/>
        </p:nvSpPr>
        <p:spPr bwMode="auto">
          <a:xfrm>
            <a:off x="9329530" y="4108451"/>
            <a:ext cx="8897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Georgia" charset="0"/>
                <a:ea typeface="Arial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Georgia" charset="0"/>
                <a:ea typeface="Arial" charset="0"/>
              </a:defRPr>
            </a:lvl2pPr>
            <a:lvl3pPr marL="1143000">
              <a:defRPr sz="2000">
                <a:solidFill>
                  <a:schemeClr val="tx1"/>
                </a:solidFill>
                <a:latin typeface="Georgia" charset="0"/>
                <a:ea typeface="Arial" charset="0"/>
              </a:defRPr>
            </a:lvl3pPr>
            <a:lvl4pPr marL="1600200">
              <a:defRPr sz="2000">
                <a:solidFill>
                  <a:schemeClr val="tx2"/>
                </a:solidFill>
                <a:latin typeface="Georgia" charset="0"/>
                <a:ea typeface="Arial" charset="0"/>
              </a:defRPr>
            </a:lvl4pPr>
            <a:lvl5pPr marL="2057400"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ru-RU" sz="4000" b="1" dirty="0" smtClean="0">
                <a:solidFill>
                  <a:srgbClr val="000000"/>
                </a:solidFill>
                <a:latin typeface="Calibri" charset="0"/>
              </a:rPr>
              <a:t>14</a:t>
            </a:r>
            <a:endParaRPr kumimoji="0" lang="ru-RU" sz="4000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23621" name="Text Box 69"/>
          <p:cNvSpPr txBox="1">
            <a:spLocks noChangeArrowheads="1"/>
          </p:cNvSpPr>
          <p:nvPr/>
        </p:nvSpPr>
        <p:spPr bwMode="auto">
          <a:xfrm>
            <a:off x="7270751" y="3595688"/>
            <a:ext cx="1320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700">
                <a:solidFill>
                  <a:schemeClr val="tx1"/>
                </a:solidFill>
                <a:latin typeface="Georgia" charset="0"/>
                <a:ea typeface="Arial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Georgia" charset="0"/>
                <a:ea typeface="Arial" charset="0"/>
              </a:defRPr>
            </a:lvl2pPr>
            <a:lvl3pPr marL="1143000">
              <a:defRPr sz="2000">
                <a:solidFill>
                  <a:schemeClr val="tx1"/>
                </a:solidFill>
                <a:latin typeface="Georgia" charset="0"/>
                <a:ea typeface="Arial" charset="0"/>
              </a:defRPr>
            </a:lvl3pPr>
            <a:lvl4pPr marL="1600200">
              <a:defRPr sz="2000">
                <a:solidFill>
                  <a:schemeClr val="tx2"/>
                </a:solidFill>
                <a:latin typeface="Georgia" charset="0"/>
                <a:ea typeface="Arial" charset="0"/>
              </a:defRPr>
            </a:lvl4pPr>
            <a:lvl5pPr marL="2057400"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00000"/>
                </a:solidFill>
                <a:latin typeface="Calibri" charset="0"/>
              </a:rPr>
              <a:t>( </a:t>
            </a:r>
            <a:r>
              <a:rPr lang="ru-RU" sz="3200" b="1" dirty="0" smtClean="0">
                <a:solidFill>
                  <a:srgbClr val="C00000"/>
                </a:solidFill>
                <a:latin typeface="Calibri" charset="0"/>
              </a:rPr>
              <a:t>4 </a:t>
            </a:r>
            <a:r>
              <a:rPr lang="ru-RU" sz="3200" b="1" dirty="0">
                <a:solidFill>
                  <a:srgbClr val="C00000"/>
                </a:solidFill>
                <a:latin typeface="Calibri" charset="0"/>
              </a:rPr>
              <a:t>) </a:t>
            </a:r>
          </a:p>
        </p:txBody>
      </p:sp>
      <p:sp>
        <p:nvSpPr>
          <p:cNvPr id="23625" name="Text Box 73"/>
          <p:cNvSpPr txBox="1">
            <a:spLocks noChangeArrowheads="1"/>
          </p:cNvSpPr>
          <p:nvPr/>
        </p:nvSpPr>
        <p:spPr bwMode="auto">
          <a:xfrm>
            <a:off x="4330700" y="1981201"/>
            <a:ext cx="172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700">
                <a:solidFill>
                  <a:schemeClr val="tx1"/>
                </a:solidFill>
                <a:latin typeface="Georgia" charset="0"/>
                <a:ea typeface="Arial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Georgia" charset="0"/>
                <a:ea typeface="Arial" charset="0"/>
              </a:defRPr>
            </a:lvl2pPr>
            <a:lvl3pPr marL="1143000">
              <a:defRPr sz="2000">
                <a:solidFill>
                  <a:schemeClr val="tx1"/>
                </a:solidFill>
                <a:latin typeface="Georgia" charset="0"/>
                <a:ea typeface="Arial" charset="0"/>
              </a:defRPr>
            </a:lvl3pPr>
            <a:lvl4pPr marL="1600200">
              <a:defRPr sz="2000">
                <a:solidFill>
                  <a:schemeClr val="tx2"/>
                </a:solidFill>
                <a:latin typeface="Georgia" charset="0"/>
                <a:ea typeface="Arial" charset="0"/>
              </a:defRPr>
            </a:lvl4pPr>
            <a:lvl5pPr marL="2057400"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0000"/>
                </a:solidFill>
                <a:latin typeface="Calibri" charset="0"/>
              </a:rPr>
              <a:t>9</a:t>
            </a:r>
            <a:r>
              <a:rPr lang="ru-RU" sz="4000" b="1" dirty="0" smtClean="0">
                <a:solidFill>
                  <a:srgbClr val="000000"/>
                </a:solidFill>
                <a:latin typeface="Calibri" charset="0"/>
              </a:rPr>
              <a:t>+5</a:t>
            </a:r>
            <a:endParaRPr lang="ru-RU" sz="4000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23626" name="Text Box 74"/>
          <p:cNvSpPr txBox="1">
            <a:spLocks noChangeArrowheads="1"/>
          </p:cNvSpPr>
          <p:nvPr/>
        </p:nvSpPr>
        <p:spPr bwMode="auto">
          <a:xfrm>
            <a:off x="452967" y="3756025"/>
            <a:ext cx="66675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700">
                <a:solidFill>
                  <a:schemeClr val="tx1"/>
                </a:solidFill>
                <a:latin typeface="Georgia" charset="0"/>
                <a:ea typeface="Arial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Georgia" charset="0"/>
                <a:ea typeface="Arial" charset="0"/>
              </a:defRPr>
            </a:lvl2pPr>
            <a:lvl3pPr marL="1143000">
              <a:defRPr sz="2000">
                <a:solidFill>
                  <a:schemeClr val="tx1"/>
                </a:solidFill>
                <a:latin typeface="Georgia" charset="0"/>
                <a:ea typeface="Arial" charset="0"/>
              </a:defRPr>
            </a:lvl3pPr>
            <a:lvl4pPr marL="1600200">
              <a:defRPr sz="2000">
                <a:solidFill>
                  <a:schemeClr val="tx2"/>
                </a:solidFill>
                <a:latin typeface="Georgia" charset="0"/>
                <a:ea typeface="Arial" charset="0"/>
              </a:defRPr>
            </a:lvl4pPr>
            <a:lvl5pPr marL="2057400"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8FB08C"/>
              </a:buClr>
              <a:defRPr>
                <a:solidFill>
                  <a:schemeClr val="tx1"/>
                </a:solidFill>
                <a:latin typeface="Georgia" charset="0"/>
                <a:ea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kumimoji="0" lang="ru-RU" sz="2400" b="1">
                <a:solidFill>
                  <a:srgbClr val="000000"/>
                </a:solidFill>
                <a:latin typeface="Times New Roman" charset="0"/>
                <a:cs typeface="Times New Roman" charset="0"/>
              </a:rPr>
              <a:t>Сколько ещё осталось прибавить?</a:t>
            </a:r>
            <a:endParaRPr lang="ru-RU" sz="2400" b="1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" name="Овал 4"/>
          <p:cNvSpPr/>
          <p:nvPr/>
        </p:nvSpPr>
        <p:spPr>
          <a:xfrm rot="232632">
            <a:off x="5632452" y="4284663"/>
            <a:ext cx="831849" cy="204311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67" name="Oval 50"/>
          <p:cNvSpPr>
            <a:spLocks noChangeArrowheads="1"/>
          </p:cNvSpPr>
          <p:nvPr/>
        </p:nvSpPr>
        <p:spPr bwMode="auto">
          <a:xfrm>
            <a:off x="3273424" y="1339849"/>
            <a:ext cx="6096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93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02" grpId="0" animBg="1"/>
      <p:bldP spid="23604" grpId="0" build="p" autoUpdateAnimBg="0"/>
      <p:bldP spid="23611" grpId="0" autoUpdateAnimBg="0"/>
      <p:bldP spid="23612" grpId="0" animBg="1"/>
      <p:bldP spid="23613" grpId="0" animBg="1"/>
      <p:bldP spid="23614" grpId="0" autoUpdateAnimBg="0"/>
      <p:bldP spid="23615" grpId="0" autoUpdateAnimBg="0"/>
      <p:bldP spid="23617" grpId="0" autoUpdateAnimBg="0"/>
      <p:bldP spid="23618" grpId="0" autoUpdateAnimBg="0"/>
      <p:bldP spid="23619" grpId="0" autoUpdateAnimBg="0"/>
      <p:bldP spid="23620" grpId="0" autoUpdateAnimBg="0"/>
      <p:bldP spid="23621" grpId="0" autoUpdateAnimBg="0"/>
      <p:bldP spid="23625" grpId="0" autoUpdateAnimBg="0"/>
      <p:bldP spid="23626" grpId="0" autoUpdateAnimBg="0"/>
      <p:bldP spid="6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9036" y="275573"/>
            <a:ext cx="10922696" cy="146554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ПЛАНЕТА ЗАДАЧ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5" name="Изображение 4" descr="Сост задача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0282" y="2022722"/>
            <a:ext cx="7275265" cy="411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03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Планета математика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9564" y="2285999"/>
            <a:ext cx="6003235" cy="416780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Реши примеры :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6+4+3=           7+3+4=         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7+3+3=            9+1+4=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9+1+3=            8+2+4=</a:t>
            </a:r>
            <a:endParaRPr lang="ru-RU" sz="2800" dirty="0"/>
          </a:p>
          <a:p>
            <a:endParaRPr lang="ru-RU" sz="2800" dirty="0"/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4256950"/>
            <a:ext cx="3280295" cy="237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45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670" y="609601"/>
            <a:ext cx="9783556" cy="743354"/>
          </a:xfrm>
        </p:spPr>
        <p:txBody>
          <a:bodyPr/>
          <a:lstStyle/>
          <a:p>
            <a:r>
              <a:rPr lang="ru-RU" smtClean="0"/>
              <a:t>Подведём итоги:</a:t>
            </a:r>
            <a:endParaRPr lang="ru-RU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911424" y="1600201"/>
            <a:ext cx="10670976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n-ea"/>
                <a:cs typeface="+mn-cs"/>
              </a:rPr>
              <a:t>Было интересно !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n-ea"/>
                <a:cs typeface="+mn-cs"/>
              </a:rPr>
              <a:t>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n-ea"/>
                <a:cs typeface="+mn-cs"/>
              </a:rPr>
              <a:t>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n-ea"/>
                <a:cs typeface="+mn-cs"/>
              </a:rPr>
              <a:t>Не понравилось.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n-ea"/>
                <a:cs typeface="+mn-cs"/>
              </a:rPr>
              <a:t>   Все понятно!     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911424" y="1844824"/>
            <a:ext cx="3524275" cy="2357454"/>
          </a:xfrm>
          <a:prstGeom prst="smileyFace">
            <a:avLst/>
          </a:prstGeom>
          <a:solidFill>
            <a:srgbClr val="F49ADA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FF"/>
              </a:solidFill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7344139" y="1772816"/>
            <a:ext cx="3524275" cy="2357454"/>
          </a:xfrm>
          <a:prstGeom prst="smileyFace">
            <a:avLst>
              <a:gd name="adj" fmla="val 4653"/>
            </a:avLst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302902" y="250664"/>
            <a:ext cx="2555310" cy="1102291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7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Обрезка">
  <a:themeElements>
    <a:clrScheme name="Обрезк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Обрезка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Обрезк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62</TotalTime>
  <Words>140</Words>
  <Application>Microsoft Macintosh PowerPoint</Application>
  <PresentationFormat>Широкоэкранный</PresentationFormat>
  <Paragraphs>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Bookman Old Style</vt:lpstr>
      <vt:lpstr>Calibri</vt:lpstr>
      <vt:lpstr>Franklin Gothic Book</vt:lpstr>
      <vt:lpstr>Times New Roman</vt:lpstr>
      <vt:lpstr>Arial</vt:lpstr>
      <vt:lpstr>Обрезка</vt:lpstr>
      <vt:lpstr>Урок математики во 1 классе</vt:lpstr>
      <vt:lpstr>Путешествие на планету математики</vt:lpstr>
      <vt:lpstr>Маршрутный лист ученика</vt:lpstr>
      <vt:lpstr>  Планета Разминочная </vt:lpstr>
      <vt:lpstr>Планета новых знаний</vt:lpstr>
      <vt:lpstr>Презентация PowerPoint</vt:lpstr>
      <vt:lpstr>Презентация PowerPoint</vt:lpstr>
      <vt:lpstr>Планета математика</vt:lpstr>
      <vt:lpstr>Подведём итоги: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во 1 классе</dc:title>
  <dc:creator>Пользователь Microsoft Office</dc:creator>
  <cp:lastModifiedBy>Пользователь Microsoft Office</cp:lastModifiedBy>
  <cp:revision>13</cp:revision>
  <dcterms:created xsi:type="dcterms:W3CDTF">2020-11-29T04:43:19Z</dcterms:created>
  <dcterms:modified xsi:type="dcterms:W3CDTF">2020-11-29T06:38:42Z</dcterms:modified>
</cp:coreProperties>
</file>