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handoutMasterIdLst>
    <p:handoutMasterId r:id="rId22"/>
  </p:handoutMasterIdLst>
  <p:sldIdLst>
    <p:sldId id="257" r:id="rId5"/>
    <p:sldId id="263" r:id="rId6"/>
    <p:sldId id="264" r:id="rId7"/>
    <p:sldId id="277" r:id="rId8"/>
    <p:sldId id="278" r:id="rId9"/>
    <p:sldId id="265" r:id="rId10"/>
    <p:sldId id="266" r:id="rId11"/>
    <p:sldId id="274" r:id="rId12"/>
    <p:sldId id="267" r:id="rId13"/>
    <p:sldId id="268" r:id="rId14"/>
    <p:sldId id="269" r:id="rId15"/>
    <p:sldId id="270" r:id="rId16"/>
    <p:sldId id="271" r:id="rId17"/>
    <p:sldId id="272" r:id="rId18"/>
    <p:sldId id="276" r:id="rId19"/>
    <p:sldId id="273" r:id="rId20"/>
    <p:sldId id="275"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D0D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43" d="100"/>
          <a:sy n="43" d="100"/>
        </p:scale>
        <p:origin x="54" y="612"/>
      </p:cViewPr>
      <p:guideLst/>
    </p:cSldViewPr>
  </p:slideViewPr>
  <p:notesTextViewPr>
    <p:cViewPr>
      <p:scale>
        <a:sx n="3" d="2"/>
        <a:sy n="3" d="2"/>
      </p:scale>
      <p:origin x="0" y="0"/>
    </p:cViewPr>
  </p:notesTextViewPr>
  <p:notesViewPr>
    <p:cSldViewPr snapToGrid="0">
      <p:cViewPr varScale="1">
        <p:scale>
          <a:sx n="58" d="100"/>
          <a:sy n="58" d="100"/>
        </p:scale>
        <p:origin x="280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Microsoft_Excel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_____Microsoft_Excel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CCD-415F-909D-76FAF5ECF92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CCD-415F-909D-76FAF5ECF92E}"/>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Анкетирование!$C$13:$C$14</c:f>
              <c:strCache>
                <c:ptCount val="2"/>
                <c:pt idx="0">
                  <c:v>мужчины</c:v>
                </c:pt>
                <c:pt idx="1">
                  <c:v>женщины</c:v>
                </c:pt>
              </c:strCache>
            </c:strRef>
          </c:cat>
          <c:val>
            <c:numRef>
              <c:f>Анкетирование!$D$13:$D$14</c:f>
              <c:numCache>
                <c:formatCode>General</c:formatCode>
                <c:ptCount val="2"/>
                <c:pt idx="0">
                  <c:v>2</c:v>
                </c:pt>
                <c:pt idx="1">
                  <c:v>8</c:v>
                </c:pt>
              </c:numCache>
            </c:numRef>
          </c:val>
          <c:extLst>
            <c:ext xmlns:c16="http://schemas.microsoft.com/office/drawing/2014/chart" uri="{C3380CC4-5D6E-409C-BE32-E72D297353CC}">
              <c16:uniqueId val="{00000004-DCCD-415F-909D-76FAF5ECF92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0"/>
      <c:depthPercent val="100"/>
      <c:rAngAx val="0"/>
    </c:view3D>
    <c:floor>
      <c:thickness val="0"/>
      <c:spPr>
        <a:solidFill>
          <a:schemeClr val="lt1"/>
        </a:solid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pattFill prst="ltDnDiag">
                <a:fgClr>
                  <a:schemeClr val="accent1"/>
                </a:fgClr>
                <a:bgClr>
                  <a:schemeClr val="accent1">
                    <a:lumMod val="20000"/>
                    <a:lumOff val="80000"/>
                  </a:schemeClr>
                </a:bgClr>
              </a:pattFill>
              <a:ln>
                <a:solidFill>
                  <a:schemeClr val="accent1"/>
                </a:solidFill>
              </a:ln>
              <a:effectLst/>
              <a:sp3d>
                <a:contourClr>
                  <a:schemeClr val="accent1"/>
                </a:contourClr>
              </a:sp3d>
            </c:spPr>
            <c:extLst>
              <c:ext xmlns:c16="http://schemas.microsoft.com/office/drawing/2014/chart" uri="{C3380CC4-5D6E-409C-BE32-E72D297353CC}">
                <c16:uniqueId val="{00000001-57CF-492B-AB6C-AEE445F52E75}"/>
              </c:ext>
            </c:extLst>
          </c:dPt>
          <c:dPt>
            <c:idx val="1"/>
            <c:bubble3D val="0"/>
            <c:spPr>
              <a:pattFill prst="ltDnDiag">
                <a:fgClr>
                  <a:schemeClr val="accent2"/>
                </a:fgClr>
                <a:bgClr>
                  <a:schemeClr val="accent2">
                    <a:lumMod val="20000"/>
                    <a:lumOff val="80000"/>
                  </a:schemeClr>
                </a:bgClr>
              </a:pattFill>
              <a:ln>
                <a:solidFill>
                  <a:schemeClr val="accent2"/>
                </a:solidFill>
              </a:ln>
              <a:effectLst/>
              <a:sp3d>
                <a:contourClr>
                  <a:schemeClr val="accent2"/>
                </a:contourClr>
              </a:sp3d>
            </c:spPr>
            <c:extLst>
              <c:ext xmlns:c16="http://schemas.microsoft.com/office/drawing/2014/chart" uri="{C3380CC4-5D6E-409C-BE32-E72D297353CC}">
                <c16:uniqueId val="{00000003-57CF-492B-AB6C-AEE445F52E75}"/>
              </c:ext>
            </c:extLst>
          </c:dPt>
          <c:dPt>
            <c:idx val="2"/>
            <c:bubble3D val="0"/>
            <c:spPr>
              <a:pattFill prst="ltDnDiag">
                <a:fgClr>
                  <a:schemeClr val="accent3"/>
                </a:fgClr>
                <a:bgClr>
                  <a:schemeClr val="accent3">
                    <a:lumMod val="20000"/>
                    <a:lumOff val="80000"/>
                  </a:schemeClr>
                </a:bgClr>
              </a:pattFill>
              <a:ln>
                <a:solidFill>
                  <a:schemeClr val="accent3"/>
                </a:solidFill>
              </a:ln>
              <a:effectLst/>
              <a:sp3d>
                <a:contourClr>
                  <a:schemeClr val="accent3"/>
                </a:contourClr>
              </a:sp3d>
            </c:spPr>
            <c:extLst>
              <c:ext xmlns:c16="http://schemas.microsoft.com/office/drawing/2014/chart" uri="{C3380CC4-5D6E-409C-BE32-E72D297353CC}">
                <c16:uniqueId val="{00000005-57CF-492B-AB6C-AEE445F52E75}"/>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ru-RU"/>
              </a:p>
            </c:txPr>
            <c:showLegendKey val="0"/>
            <c:showVal val="0"/>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Анкетирование!$B$15:$B$17</c:f>
              <c:strCache>
                <c:ptCount val="3"/>
                <c:pt idx="0">
                  <c:v>до 20 лет</c:v>
                </c:pt>
                <c:pt idx="1">
                  <c:v>21-40 лет</c:v>
                </c:pt>
                <c:pt idx="2">
                  <c:v>старше 40 лет</c:v>
                </c:pt>
              </c:strCache>
            </c:strRef>
          </c:cat>
          <c:val>
            <c:numRef>
              <c:f>Анкетирование!$C$15:$C$17</c:f>
              <c:numCache>
                <c:formatCode>General</c:formatCode>
                <c:ptCount val="3"/>
                <c:pt idx="0">
                  <c:v>2</c:v>
                </c:pt>
                <c:pt idx="1">
                  <c:v>4</c:v>
                </c:pt>
                <c:pt idx="2">
                  <c:v>4</c:v>
                </c:pt>
              </c:numCache>
            </c:numRef>
          </c:val>
          <c:extLst>
            <c:ext xmlns:c16="http://schemas.microsoft.com/office/drawing/2014/chart" uri="{C3380CC4-5D6E-409C-BE32-E72D297353CC}">
              <c16:uniqueId val="{00000006-57CF-492B-AB6C-AEE445F52E75}"/>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ru-RU" sz="2000" b="1" i="0" u="none" strike="noStrike" baseline="0">
                <a:effectLst/>
              </a:rPr>
              <a:t>Ваше отношение к вакцинации</a:t>
            </a:r>
            <a:endParaRPr lang="ru-RU"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barChart>
        <c:barDir val="bar"/>
        <c:grouping val="clustered"/>
        <c:varyColors val="0"/>
        <c:ser>
          <c:idx val="0"/>
          <c:order val="0"/>
          <c:spPr>
            <a:solidFill>
              <a:schemeClr val="accent2"/>
            </a:solidFill>
            <a:ln>
              <a:noFill/>
            </a:ln>
            <a:effectLst/>
          </c:spPr>
          <c:invertIfNegative val="0"/>
          <c:cat>
            <c:strRef>
              <c:f>Анкетирование!$E$27:$E$29</c:f>
              <c:strCache>
                <c:ptCount val="3"/>
                <c:pt idx="0">
                  <c:v>положительное</c:v>
                </c:pt>
                <c:pt idx="1">
                  <c:v>отрицательное</c:v>
                </c:pt>
                <c:pt idx="2">
                  <c:v>нейтральное</c:v>
                </c:pt>
              </c:strCache>
            </c:strRef>
          </c:cat>
          <c:val>
            <c:numRef>
              <c:f>Анкетирование!$F$27:$F$29</c:f>
              <c:numCache>
                <c:formatCode>General</c:formatCode>
                <c:ptCount val="3"/>
                <c:pt idx="0">
                  <c:v>3</c:v>
                </c:pt>
                <c:pt idx="1">
                  <c:v>3</c:v>
                </c:pt>
                <c:pt idx="2">
                  <c:v>4</c:v>
                </c:pt>
              </c:numCache>
            </c:numRef>
          </c:val>
          <c:extLst>
            <c:ext xmlns:c16="http://schemas.microsoft.com/office/drawing/2014/chart" uri="{C3380CC4-5D6E-409C-BE32-E72D297353CC}">
              <c16:uniqueId val="{00000000-836C-4871-AFA2-148428990BFF}"/>
            </c:ext>
          </c:extLst>
        </c:ser>
        <c:dLbls>
          <c:showLegendKey val="0"/>
          <c:showVal val="0"/>
          <c:showCatName val="0"/>
          <c:showSerName val="0"/>
          <c:showPercent val="0"/>
          <c:showBubbleSize val="0"/>
        </c:dLbls>
        <c:gapWidth val="182"/>
        <c:axId val="587991952"/>
        <c:axId val="587992272"/>
      </c:barChart>
      <c:catAx>
        <c:axId val="5879919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ru-RU"/>
          </a:p>
        </c:txPr>
        <c:crossAx val="587992272"/>
        <c:crosses val="autoZero"/>
        <c:auto val="1"/>
        <c:lblAlgn val="ctr"/>
        <c:lblOffset val="100"/>
        <c:noMultiLvlLbl val="0"/>
      </c:catAx>
      <c:valAx>
        <c:axId val="587992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58799195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ru-RU"/>
              <a:t>Считаете ли вы, что прививки необходимы</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ru-RU"/>
        </a:p>
      </c:txPr>
    </c:title>
    <c:autoTitleDeleted val="0"/>
    <c:plotArea>
      <c:layout/>
      <c:pie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BD1D-4E61-8F69-D8210632E639}"/>
              </c:ext>
            </c:extLst>
          </c:dPt>
          <c:dPt>
            <c:idx val="1"/>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BD1D-4E61-8F69-D8210632E639}"/>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lt1">
                        <a:lumMod val="85000"/>
                      </a:schemeClr>
                    </a:solidFill>
                    <a:latin typeface="+mn-lt"/>
                    <a:ea typeface="+mn-ea"/>
                    <a:cs typeface="+mn-cs"/>
                  </a:defRPr>
                </a:pPr>
                <a:endParaRPr lang="ru-RU"/>
              </a:p>
            </c:txPr>
            <c:dLblPos val="inEnd"/>
            <c:showLegendKey val="0"/>
            <c:showVal val="0"/>
            <c:showCatName val="0"/>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Анкетирование!$B$24:$B$25</c:f>
              <c:strCache>
                <c:ptCount val="2"/>
                <c:pt idx="0">
                  <c:v>да</c:v>
                </c:pt>
                <c:pt idx="1">
                  <c:v>нет</c:v>
                </c:pt>
              </c:strCache>
            </c:strRef>
          </c:cat>
          <c:val>
            <c:numRef>
              <c:f>Анкетирование!$C$24:$C$25</c:f>
              <c:numCache>
                <c:formatCode>General</c:formatCode>
                <c:ptCount val="2"/>
                <c:pt idx="0">
                  <c:v>6</c:v>
                </c:pt>
                <c:pt idx="1">
                  <c:v>4</c:v>
                </c:pt>
              </c:numCache>
            </c:numRef>
          </c:val>
          <c:extLst>
            <c:ext xmlns:c16="http://schemas.microsoft.com/office/drawing/2014/chart" uri="{C3380CC4-5D6E-409C-BE32-E72D297353CC}">
              <c16:uniqueId val="{00000004-BD1D-4E61-8F69-D8210632E63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lt1">
                  <a:lumMod val="85000"/>
                </a:schemeClr>
              </a:solidFill>
              <a:latin typeface="+mn-lt"/>
              <a:ea typeface="+mn-ea"/>
              <a:cs typeface="+mn-cs"/>
            </a:defRPr>
          </a:pPr>
          <a:endParaRPr lang="ru-RU"/>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ru-RU"/>
              <a:t>Причины отказа от вакцинации</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ru-RU"/>
        </a:p>
      </c:txPr>
    </c:title>
    <c:autoTitleDeleted val="0"/>
    <c:plotArea>
      <c:layout/>
      <c:doughnut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F2DD-4D3D-9FEB-C2B65ED42BA0}"/>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F2DD-4D3D-9FEB-C2B65ED42BA0}"/>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F2DD-4D3D-9FEB-C2B65ED42BA0}"/>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F2DD-4D3D-9FEB-C2B65ED42BA0}"/>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ru-RU"/>
              </a:p>
            </c:txP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Анкетирование!$H$23:$H$26</c:f>
              <c:strCache>
                <c:ptCount val="4"/>
                <c:pt idx="0">
                  <c:v>боюсь осложнений</c:v>
                </c:pt>
                <c:pt idx="1">
                  <c:v>не вижу необходимости</c:v>
                </c:pt>
                <c:pt idx="3">
                  <c:v>не доверяю здравоохранению</c:v>
                </c:pt>
              </c:strCache>
            </c:strRef>
          </c:cat>
          <c:val>
            <c:numRef>
              <c:f>Анкетирование!$I$23:$I$26</c:f>
              <c:numCache>
                <c:formatCode>General</c:formatCode>
                <c:ptCount val="4"/>
                <c:pt idx="0">
                  <c:v>4</c:v>
                </c:pt>
                <c:pt idx="1">
                  <c:v>3</c:v>
                </c:pt>
                <c:pt idx="3">
                  <c:v>1</c:v>
                </c:pt>
              </c:numCache>
            </c:numRef>
          </c:val>
          <c:extLst>
            <c:ext xmlns:c16="http://schemas.microsoft.com/office/drawing/2014/chart" uri="{C3380CC4-5D6E-409C-BE32-E72D297353CC}">
              <c16:uniqueId val="{00000008-F2DD-4D3D-9FEB-C2B65ED42BA0}"/>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000" b="0" i="0" u="none" strike="noStrike" kern="1200" cap="none" spc="20" baseline="0">
                <a:solidFill>
                  <a:schemeClr val="tx1">
                    <a:lumMod val="50000"/>
                    <a:lumOff val="50000"/>
                  </a:schemeClr>
                </a:solidFill>
                <a:latin typeface="+mn-lt"/>
                <a:ea typeface="+mn-ea"/>
                <a:cs typeface="+mn-cs"/>
              </a:defRPr>
            </a:pPr>
            <a:r>
              <a:rPr lang="ru-RU" sz="2000" b="1" i="0" u="none" strike="noStrike" cap="none" baseline="0" dirty="0">
                <a:solidFill>
                  <a:sysClr val="windowText" lastClr="000000"/>
                </a:solidFill>
                <a:effectLst/>
              </a:rPr>
              <a:t>От каких прививок отказываетесь, если прививаете ребенка частично</a:t>
            </a:r>
            <a:endParaRPr lang="ru-RU" sz="2000" b="1" dirty="0">
              <a:solidFill>
                <a:sysClr val="windowText" lastClr="000000"/>
              </a:solidFill>
            </a:endParaRPr>
          </a:p>
        </c:rich>
      </c:tx>
      <c:overlay val="0"/>
      <c:spPr>
        <a:noFill/>
        <a:ln>
          <a:noFill/>
        </a:ln>
        <a:effectLst/>
      </c:spPr>
      <c:txPr>
        <a:bodyPr rot="0" spcFirstLastPara="1" vertOverflow="ellipsis" vert="horz" wrap="square" anchor="ctr" anchorCtr="1"/>
        <a:lstStyle/>
        <a:p>
          <a:pPr algn="ctr">
            <a:defRPr sz="2000" b="0" i="0" u="none" strike="noStrike" kern="1200" cap="none" spc="20" baseline="0">
              <a:solidFill>
                <a:schemeClr val="tx1">
                  <a:lumMod val="50000"/>
                  <a:lumOff val="50000"/>
                </a:schemeClr>
              </a:solidFill>
              <a:latin typeface="+mn-lt"/>
              <a:ea typeface="+mn-ea"/>
              <a:cs typeface="+mn-cs"/>
            </a:defRPr>
          </a:pPr>
          <a:endParaRPr lang="ru-RU"/>
        </a:p>
      </c:txPr>
    </c:title>
    <c:autoTitleDeleted val="0"/>
    <c:plotArea>
      <c:layout/>
      <c:ofPieChart>
        <c:ofPieType val="bar"/>
        <c:varyColors val="1"/>
        <c:ser>
          <c:idx val="0"/>
          <c:order val="0"/>
          <c:dPt>
            <c:idx val="0"/>
            <c:bubble3D val="0"/>
            <c:explosion val="23"/>
            <c:spPr>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1-6FC2-4BA4-B16D-E878829C11D4}"/>
              </c:ext>
            </c:extLst>
          </c:dPt>
          <c:dPt>
            <c:idx val="1"/>
            <c:bubble3D val="0"/>
            <c:explosion val="36"/>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3-6FC2-4BA4-B16D-E878829C11D4}"/>
              </c:ext>
            </c:extLst>
          </c:dPt>
          <c:dPt>
            <c:idx val="2"/>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5-6FC2-4BA4-B16D-E878829C11D4}"/>
              </c:ext>
            </c:extLst>
          </c:dPt>
          <c:dPt>
            <c:idx val="3"/>
            <c:bubble3D val="0"/>
            <c:spPr>
              <a:gradFill rotWithShape="1">
                <a:gsLst>
                  <a:gs pos="0">
                    <a:schemeClr val="accent2">
                      <a:lumMod val="60000"/>
                      <a:tint val="50000"/>
                      <a:satMod val="300000"/>
                    </a:schemeClr>
                  </a:gs>
                  <a:gs pos="35000">
                    <a:schemeClr val="accent2">
                      <a:lumMod val="60000"/>
                      <a:tint val="37000"/>
                      <a:satMod val="300000"/>
                    </a:schemeClr>
                  </a:gs>
                  <a:gs pos="100000">
                    <a:schemeClr val="accent2">
                      <a:lumMod val="60000"/>
                      <a:tint val="15000"/>
                      <a:satMod val="350000"/>
                    </a:schemeClr>
                  </a:gs>
                </a:gsLst>
                <a:lin ang="16200000" scaled="1"/>
              </a:gradFill>
              <a:ln w="9525" cap="flat" cmpd="sng" algn="ctr">
                <a:solidFill>
                  <a:schemeClr val="accent2">
                    <a:lumMod val="60000"/>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7-6FC2-4BA4-B16D-E878829C11D4}"/>
              </c:ext>
            </c:extLst>
          </c:dPt>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ru-RU"/>
              </a:p>
            </c:txPr>
            <c:showLegendKey val="0"/>
            <c:showVal val="0"/>
            <c:showCatName val="0"/>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Анкетирование!$I$29:$I$31</c:f>
              <c:strCache>
                <c:ptCount val="3"/>
                <c:pt idx="0">
                  <c:v>грипп</c:v>
                </c:pt>
                <c:pt idx="1">
                  <c:v>АКДС</c:v>
                </c:pt>
                <c:pt idx="2">
                  <c:v>Полиомиелит</c:v>
                </c:pt>
              </c:strCache>
            </c:strRef>
          </c:cat>
          <c:val>
            <c:numRef>
              <c:f>Анкетирование!$J$29:$J$31</c:f>
              <c:numCache>
                <c:formatCode>General</c:formatCode>
                <c:ptCount val="3"/>
                <c:pt idx="0">
                  <c:v>3</c:v>
                </c:pt>
                <c:pt idx="1">
                  <c:v>2</c:v>
                </c:pt>
                <c:pt idx="2">
                  <c:v>0</c:v>
                </c:pt>
              </c:numCache>
            </c:numRef>
          </c:val>
          <c:extLst>
            <c:ext xmlns:c16="http://schemas.microsoft.com/office/drawing/2014/chart" uri="{C3380CC4-5D6E-409C-BE32-E72D297353CC}">
              <c16:uniqueId val="{00000008-6FC2-4BA4-B16D-E878829C11D4}"/>
            </c:ext>
          </c:extLst>
        </c:ser>
        <c:dLbls>
          <c:showLegendKey val="0"/>
          <c:showVal val="0"/>
          <c:showCatName val="0"/>
          <c:showSerName val="0"/>
          <c:showPercent val="0"/>
          <c:showBubbleSize val="0"/>
          <c:showLeaderLines val="1"/>
        </c:dLbls>
        <c:gapWidth val="100"/>
        <c:secondPieSize val="75"/>
        <c:serLines>
          <c:spPr>
            <a:ln w="9525">
              <a:solidFill>
                <a:schemeClr val="tx1">
                  <a:lumMod val="35000"/>
                  <a:lumOff val="65000"/>
                </a:schemeClr>
              </a:solidFill>
              <a:prstDash val="dash"/>
            </a:ln>
            <a:effectLst/>
          </c:spPr>
        </c:serLines>
      </c:of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600" b="0" i="0" u="none" strike="noStrike" kern="1200" spc="0" baseline="0">
                <a:solidFill>
                  <a:schemeClr val="tx1"/>
                </a:solidFill>
                <a:latin typeface="+mn-lt"/>
                <a:ea typeface="+mn-ea"/>
                <a:cs typeface="+mn-cs"/>
              </a:defRPr>
            </a:pPr>
            <a:r>
              <a:rPr lang="ru-RU" sz="1600" b="1" i="0" u="none" strike="noStrike" baseline="0">
                <a:solidFill>
                  <a:schemeClr val="tx1"/>
                </a:solidFill>
                <a:effectLst/>
              </a:rPr>
              <a:t>Знаете ли вы о Национальном календаре профилактических прививок</a:t>
            </a:r>
            <a:endParaRPr lang="ru-RU" sz="1600">
              <a:solidFill>
                <a:schemeClr val="tx1"/>
              </a:solidFill>
            </a:endParaRPr>
          </a:p>
        </c:rich>
      </c:tx>
      <c:overlay val="0"/>
      <c:spPr>
        <a:noFill/>
        <a:ln>
          <a:noFill/>
        </a:ln>
        <a:effectLst/>
      </c:spPr>
      <c:txPr>
        <a:bodyPr rot="0" spcFirstLastPara="1" vertOverflow="ellipsis" vert="horz" wrap="square" anchor="ctr" anchorCtr="1"/>
        <a:lstStyle/>
        <a:p>
          <a:pPr algn="ctr">
            <a:defRPr sz="1600" b="0" i="0" u="none" strike="noStrike" kern="1200" spc="0" baseline="0">
              <a:solidFill>
                <a:schemeClr val="tx1"/>
              </a:solidFill>
              <a:latin typeface="+mn-lt"/>
              <a:ea typeface="+mn-ea"/>
              <a:cs typeface="+mn-cs"/>
            </a:defRPr>
          </a:pPr>
          <a:endParaRPr lang="ru-RU"/>
        </a:p>
      </c:txPr>
    </c:title>
    <c:autoTitleDeleted val="0"/>
    <c:plotArea>
      <c:layout/>
      <c:doughnut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217-485F-A8B3-B68C7BA49A0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217-485F-A8B3-B68C7BA49A04}"/>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solidFill>
                    <a:latin typeface="+mn-lt"/>
                    <a:ea typeface="+mn-ea"/>
                    <a:cs typeface="+mn-cs"/>
                  </a:defRPr>
                </a:pPr>
                <a:endParaRPr lang="ru-RU"/>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Анкетирование!$K$14:$K$15</c:f>
              <c:strCache>
                <c:ptCount val="2"/>
                <c:pt idx="0">
                  <c:v>да</c:v>
                </c:pt>
                <c:pt idx="1">
                  <c:v>нет</c:v>
                </c:pt>
              </c:strCache>
            </c:strRef>
          </c:cat>
          <c:val>
            <c:numRef>
              <c:f>Анкетирование!$L$14:$L$15</c:f>
              <c:numCache>
                <c:formatCode>General</c:formatCode>
                <c:ptCount val="2"/>
                <c:pt idx="0">
                  <c:v>6</c:v>
                </c:pt>
                <c:pt idx="1">
                  <c:v>4</c:v>
                </c:pt>
              </c:numCache>
            </c:numRef>
          </c:val>
          <c:extLst>
            <c:ext xmlns:c16="http://schemas.microsoft.com/office/drawing/2014/chart" uri="{C3380CC4-5D6E-409C-BE32-E72D297353CC}">
              <c16:uniqueId val="{00000004-9217-485F-A8B3-B68C7BA49A04}"/>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ru-RU" sz="1800" b="1" i="0" u="none" strike="noStrike" baseline="0">
                <a:effectLst/>
              </a:rPr>
              <a:t>Все ли прививки делали вашему ребенку с письменного согласия</a:t>
            </a:r>
            <a:endParaRPr lang="ru-RU" sz="180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25B-4527-964A-BDE0492768F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25B-4527-964A-BDE0492768F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25B-4527-964A-BDE0492768FD}"/>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ru-RU"/>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Анкетирование!$L$24:$L$26</c:f>
              <c:strCache>
                <c:ptCount val="3"/>
                <c:pt idx="0">
                  <c:v>нет, никогда не подписывали согласие</c:v>
                </c:pt>
                <c:pt idx="1">
                  <c:v>да</c:v>
                </c:pt>
                <c:pt idx="2">
                  <c:v>некоторые</c:v>
                </c:pt>
              </c:strCache>
            </c:strRef>
          </c:cat>
          <c:val>
            <c:numRef>
              <c:f>Анкетирование!$M$24:$M$26</c:f>
              <c:numCache>
                <c:formatCode>General</c:formatCode>
                <c:ptCount val="3"/>
                <c:pt idx="0">
                  <c:v>1</c:v>
                </c:pt>
                <c:pt idx="1">
                  <c:v>6</c:v>
                </c:pt>
                <c:pt idx="2">
                  <c:v>0</c:v>
                </c:pt>
              </c:numCache>
            </c:numRef>
          </c:val>
          <c:extLst>
            <c:ext xmlns:c16="http://schemas.microsoft.com/office/drawing/2014/chart" uri="{C3380CC4-5D6E-409C-BE32-E72D297353CC}">
              <c16:uniqueId val="{00000006-D25B-4527-964A-BDE0492768F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ru-RU" sz="2400" b="1" i="0" u="none" strike="noStrike" baseline="0">
                <a:effectLst/>
              </a:rPr>
              <a:t>Как вы считаете, частота осложнений выше после</a:t>
            </a:r>
            <a:endParaRPr lang="ru-RU" sz="240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ru-RU"/>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15"/>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4FC6-4ABC-91AC-814FDB540646}"/>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4FC6-4ABC-91AC-814FDB540646}"/>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ru-RU"/>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Анкетирование!$L$19:$L$20</c:f>
              <c:strCache>
                <c:ptCount val="2"/>
                <c:pt idx="0">
                  <c:v>перенесенного инфекционного заболевания</c:v>
                </c:pt>
                <c:pt idx="1">
                  <c:v>проведения прививки</c:v>
                </c:pt>
              </c:strCache>
            </c:strRef>
          </c:cat>
          <c:val>
            <c:numRef>
              <c:f>Анкетирование!$M$19:$M$20</c:f>
              <c:numCache>
                <c:formatCode>General</c:formatCode>
                <c:ptCount val="2"/>
                <c:pt idx="0">
                  <c:v>6</c:v>
                </c:pt>
                <c:pt idx="1">
                  <c:v>4</c:v>
                </c:pt>
              </c:numCache>
            </c:numRef>
          </c:val>
          <c:extLst>
            <c:ext xmlns:c16="http://schemas.microsoft.com/office/drawing/2014/chart" uri="{C3380CC4-5D6E-409C-BE32-E72D297353CC}">
              <c16:uniqueId val="{00000004-4FC6-4ABC-91AC-814FDB540646}"/>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ru-RU"/>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7">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styleClr val="auto"/>
    </cs:lnRef>
    <cs:fillRef idx="0">
      <cs:styleClr val="auto"/>
    </cs:fillRef>
    <cs:effectRef idx="0"/>
    <cs:fontRef idx="minor">
      <a:schemeClr val="tx1"/>
    </cs:fontRef>
    <cs:spPr>
      <a:pattFill prst="ltDnDiag">
        <a:fgClr>
          <a:schemeClr val="phClr"/>
        </a:fgClr>
        <a:bgClr>
          <a:schemeClr val="phClr">
            <a:lumMod val="20000"/>
            <a:lumOff val="80000"/>
          </a:schemeClr>
        </a:bgClr>
      </a:pattFill>
      <a:ln>
        <a:solidFill>
          <a:schemeClr val="phClr"/>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spPr>
      <a:solidFill>
        <a:schemeClr val="lt1"/>
      </a:solidFill>
      <a:sp3d/>
    </cs:spPr>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335">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2EDF3F9-A383-40CF-841B-6426D82ECB85}" type="datetimeFigureOut">
              <a:rPr lang="ru-RU" smtClean="0"/>
              <a:t>30.11.2020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BDF9E2-D527-45E4-B727-833247D273AD}" type="slidenum">
              <a:rPr lang="ru-RU" smtClean="0"/>
              <a:t>‹#›</a:t>
            </a:fld>
            <a:endParaRPr lang="ru-RU"/>
          </a:p>
        </p:txBody>
      </p:sp>
    </p:spTree>
    <p:extLst>
      <p:ext uri="{BB962C8B-B14F-4D97-AF65-F5344CB8AC3E}">
        <p14:creationId xmlns:p14="http://schemas.microsoft.com/office/powerpoint/2010/main" val="19552758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8" y="1898977"/>
            <a:ext cx="9144000" cy="2387600"/>
          </a:xfrm>
          <a:prstGeom prst="rect">
            <a:avLst/>
          </a:prstGeom>
        </p:spPr>
        <p:txBody>
          <a:bodyPr anchor="b"/>
          <a:lstStyle>
            <a:lvl1pPr algn="ctr">
              <a:defRPr sz="6000">
                <a:solidFill>
                  <a:schemeClr val="accent1">
                    <a:lumMod val="75000"/>
                  </a:schemeClr>
                </a:solidFill>
              </a:defRPr>
            </a:lvl1pPr>
          </a:lstStyle>
          <a:p>
            <a:r>
              <a:rPr lang="ru-RU"/>
              <a:t>Образец заголовка</a:t>
            </a:r>
          </a:p>
        </p:txBody>
      </p:sp>
      <p:sp>
        <p:nvSpPr>
          <p:cNvPr id="3" name="Подзаголовок 2"/>
          <p:cNvSpPr>
            <a:spLocks noGrp="1"/>
          </p:cNvSpPr>
          <p:nvPr>
            <p:ph type="subTitle" idx="1"/>
          </p:nvPr>
        </p:nvSpPr>
        <p:spPr>
          <a:xfrm>
            <a:off x="3215012" y="4566542"/>
            <a:ext cx="5761973"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RU" dirty="0"/>
          </a:p>
        </p:txBody>
      </p:sp>
    </p:spTree>
    <p:extLst>
      <p:ext uri="{BB962C8B-B14F-4D97-AF65-F5344CB8AC3E}">
        <p14:creationId xmlns:p14="http://schemas.microsoft.com/office/powerpoint/2010/main" val="4006653659"/>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Прав_ответ_1">
    <p:spTree>
      <p:nvGrpSpPr>
        <p:cNvPr id="1" name=""/>
        <p:cNvGrpSpPr/>
        <p:nvPr/>
      </p:nvGrpSpPr>
      <p:grpSpPr>
        <a:xfrm>
          <a:off x="0" y="0"/>
          <a:ext cx="0" cy="0"/>
          <a:chOff x="0" y="0"/>
          <a:chExt cx="0" cy="0"/>
        </a:xfrm>
      </p:grpSpPr>
      <p:sp>
        <p:nvSpPr>
          <p:cNvPr id="17"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sp>
        <p:nvSpPr>
          <p:cNvPr id="14"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5"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6"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1061611748"/>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Прав_ответ_1">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6090" y="2585668"/>
            <a:ext cx="2417069" cy="3456439"/>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85290" y="2889345"/>
            <a:ext cx="2115316" cy="3145542"/>
          </a:xfrm>
          <a:prstGeom prst="rect">
            <a:avLst/>
          </a:prstGeom>
        </p:spPr>
      </p:pic>
      <p:sp>
        <p:nvSpPr>
          <p:cNvPr id="13"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pic>
        <p:nvPicPr>
          <p:cNvPr id="8" name="Рисунок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16090" y="2585668"/>
            <a:ext cx="2417069" cy="3456439"/>
          </a:xfrm>
          <a:prstGeom prst="rect">
            <a:avLst/>
          </a:prstGeom>
        </p:spPr>
      </p:pic>
      <p:pic>
        <p:nvPicPr>
          <p:cNvPr id="9" name="Рисунок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585290" y="2889345"/>
            <a:ext cx="2115316" cy="3145542"/>
          </a:xfrm>
          <a:prstGeom prst="rect">
            <a:avLst/>
          </a:prstGeom>
        </p:spPr>
      </p:pic>
      <p:sp>
        <p:nvSpPr>
          <p:cNvPr id="14"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5"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6"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3092314002"/>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Прав_ответ_1">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5317" y="2744164"/>
            <a:ext cx="2298197" cy="3297943"/>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08984" y="2290011"/>
            <a:ext cx="1642875" cy="3752096"/>
          </a:xfrm>
          <a:prstGeom prst="rect">
            <a:avLst/>
          </a:prstGeom>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pic>
        <p:nvPicPr>
          <p:cNvPr id="9" name="Рисунок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75317" y="2744164"/>
            <a:ext cx="2298197" cy="3297943"/>
          </a:xfrm>
          <a:prstGeom prst="rect">
            <a:avLst/>
          </a:prstGeom>
        </p:spPr>
      </p:pic>
      <p:pic>
        <p:nvPicPr>
          <p:cNvPr id="10" name="Рисунок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08984" y="2290011"/>
            <a:ext cx="1642875" cy="3752096"/>
          </a:xfrm>
          <a:prstGeom prst="rect">
            <a:avLst/>
          </a:prstGeom>
        </p:spPr>
      </p:pic>
      <p:sp>
        <p:nvSpPr>
          <p:cNvPr id="11"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2"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3"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3018651997"/>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Прав_ответ_1">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7634" y="2399740"/>
            <a:ext cx="1463043" cy="3642367"/>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66106" y="2320491"/>
            <a:ext cx="2002540" cy="3721616"/>
          </a:xfrm>
          <a:prstGeom prst="rect">
            <a:avLst/>
          </a:prstGeom>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pic>
        <p:nvPicPr>
          <p:cNvPr id="9" name="Рисунок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7634" y="2399740"/>
            <a:ext cx="1463043" cy="3642367"/>
          </a:xfrm>
          <a:prstGeom prst="rect">
            <a:avLst/>
          </a:prstGeom>
        </p:spPr>
      </p:pic>
      <p:pic>
        <p:nvPicPr>
          <p:cNvPr id="10" name="Рисунок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66106" y="2320491"/>
            <a:ext cx="2002540" cy="3721616"/>
          </a:xfrm>
          <a:prstGeom prst="rect">
            <a:avLst/>
          </a:prstGeom>
        </p:spPr>
      </p:pic>
      <p:sp>
        <p:nvSpPr>
          <p:cNvPr id="11"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2"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3"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4263708965"/>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Прав_ответ_1">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4169" y="2195523"/>
            <a:ext cx="2176276" cy="3846584"/>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41446" y="2180283"/>
            <a:ext cx="2575565" cy="3861824"/>
          </a:xfrm>
          <a:prstGeom prst="rect">
            <a:avLst/>
          </a:prstGeom>
        </p:spPr>
      </p:pic>
      <p:sp>
        <p:nvSpPr>
          <p:cNvPr id="8"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pic>
        <p:nvPicPr>
          <p:cNvPr id="9" name="Рисунок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4169" y="2195523"/>
            <a:ext cx="2176276" cy="3846584"/>
          </a:xfrm>
          <a:prstGeom prst="rect">
            <a:avLst/>
          </a:prstGeom>
        </p:spPr>
      </p:pic>
      <p:pic>
        <p:nvPicPr>
          <p:cNvPr id="10" name="Рисунок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41446" y="2180283"/>
            <a:ext cx="2575565" cy="3861824"/>
          </a:xfrm>
          <a:prstGeom prst="rect">
            <a:avLst/>
          </a:prstGeom>
        </p:spPr>
      </p:pic>
      <p:sp>
        <p:nvSpPr>
          <p:cNvPr id="11"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2"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3"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3294969701"/>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Результат">
    <p:spTree>
      <p:nvGrpSpPr>
        <p:cNvPr id="1" name=""/>
        <p:cNvGrpSpPr/>
        <p:nvPr/>
      </p:nvGrpSpPr>
      <p:grpSpPr>
        <a:xfrm>
          <a:off x="0" y="0"/>
          <a:ext cx="0" cy="0"/>
          <a:chOff x="0" y="0"/>
          <a:chExt cx="0" cy="0"/>
        </a:xfrm>
      </p:grpSpPr>
      <p:pic>
        <p:nvPicPr>
          <p:cNvPr id="17" name="Рисунок 1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12101" y="505796"/>
            <a:ext cx="6388621" cy="4483617"/>
          </a:xfrm>
          <a:prstGeom prst="rect">
            <a:avLst/>
          </a:prstGeom>
        </p:spPr>
      </p:pic>
      <p:pic>
        <p:nvPicPr>
          <p:cNvPr id="18" name="Рисунок 1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686549" y="1482683"/>
            <a:ext cx="6614173" cy="2529845"/>
          </a:xfrm>
          <a:prstGeom prst="rect">
            <a:avLst/>
          </a:prstGeom>
        </p:spPr>
      </p:pic>
      <p:sp>
        <p:nvSpPr>
          <p:cNvPr id="19" name="Заголовок 1"/>
          <p:cNvSpPr>
            <a:spLocks noGrp="1"/>
          </p:cNvSpPr>
          <p:nvPr>
            <p:ph type="title" hasCustomPrompt="1"/>
          </p:nvPr>
        </p:nvSpPr>
        <p:spPr>
          <a:xfrm>
            <a:off x="2676968" y="2569705"/>
            <a:ext cx="6614173" cy="699587"/>
          </a:xfrm>
          <a:prstGeom prst="rect">
            <a:avLst/>
          </a:prstGeom>
        </p:spPr>
        <p:txBody>
          <a:bodyPr/>
          <a:lstStyle>
            <a:lvl1pPr>
              <a:defRPr b="1" baseline="0">
                <a:solidFill>
                  <a:schemeClr val="accent1">
                    <a:lumMod val="75000"/>
                  </a:schemeClr>
                </a:solidFill>
              </a:defRPr>
            </a:lvl1pPr>
          </a:lstStyle>
          <a:p>
            <a:r>
              <a:rPr lang="ru-RU" dirty="0"/>
              <a:t>О</a:t>
            </a:r>
            <a:r>
              <a:rPr lang="en-US" dirty="0"/>
              <a:t> </a:t>
            </a:r>
            <a:r>
              <a:rPr lang="ru-RU" dirty="0"/>
              <a:t>б</a:t>
            </a:r>
            <a:r>
              <a:rPr lang="en-US" dirty="0"/>
              <a:t> </a:t>
            </a:r>
            <a:r>
              <a:rPr lang="ru-RU" dirty="0"/>
              <a:t>р</a:t>
            </a:r>
            <a:r>
              <a:rPr lang="en-US" dirty="0"/>
              <a:t> </a:t>
            </a:r>
            <a:r>
              <a:rPr lang="ru-RU" dirty="0"/>
              <a:t>а</a:t>
            </a:r>
            <a:r>
              <a:rPr lang="en-US" dirty="0"/>
              <a:t> </a:t>
            </a:r>
            <a:r>
              <a:rPr lang="ru-RU" dirty="0"/>
              <a:t>з</a:t>
            </a:r>
            <a:r>
              <a:rPr lang="en-US" dirty="0"/>
              <a:t> </a:t>
            </a:r>
            <a:r>
              <a:rPr lang="ru-RU" dirty="0"/>
              <a:t>е</a:t>
            </a:r>
            <a:r>
              <a:rPr lang="en-US" dirty="0"/>
              <a:t> </a:t>
            </a:r>
            <a:r>
              <a:rPr lang="ru-RU" dirty="0"/>
              <a:t>ц</a:t>
            </a:r>
            <a:r>
              <a:rPr lang="en-US" dirty="0"/>
              <a:t>  </a:t>
            </a:r>
            <a:r>
              <a:rPr lang="ru-RU" dirty="0"/>
              <a:t>з</a:t>
            </a:r>
            <a:r>
              <a:rPr lang="en-US" dirty="0"/>
              <a:t> </a:t>
            </a:r>
            <a:r>
              <a:rPr lang="ru-RU" dirty="0"/>
              <a:t>а</a:t>
            </a:r>
            <a:r>
              <a:rPr lang="en-US" dirty="0"/>
              <a:t> </a:t>
            </a:r>
            <a:r>
              <a:rPr lang="ru-RU" dirty="0"/>
              <a:t>г</a:t>
            </a:r>
            <a:r>
              <a:rPr lang="en-US" dirty="0"/>
              <a:t> </a:t>
            </a:r>
            <a:r>
              <a:rPr lang="ru-RU" dirty="0"/>
              <a:t>о</a:t>
            </a:r>
            <a:r>
              <a:rPr lang="en-US" dirty="0"/>
              <a:t> </a:t>
            </a:r>
            <a:r>
              <a:rPr lang="ru-RU" dirty="0"/>
              <a:t>л</a:t>
            </a:r>
            <a:r>
              <a:rPr lang="en-US" dirty="0"/>
              <a:t> </a:t>
            </a:r>
            <a:r>
              <a:rPr lang="ru-RU" dirty="0"/>
              <a:t>о</a:t>
            </a:r>
            <a:r>
              <a:rPr lang="en-US" dirty="0"/>
              <a:t> </a:t>
            </a:r>
            <a:r>
              <a:rPr lang="ru-RU" dirty="0"/>
              <a:t>в</a:t>
            </a:r>
            <a:r>
              <a:rPr lang="en-US" dirty="0"/>
              <a:t> </a:t>
            </a:r>
            <a:r>
              <a:rPr lang="ru-RU" dirty="0"/>
              <a:t>к</a:t>
            </a:r>
            <a:r>
              <a:rPr lang="en-US" dirty="0"/>
              <a:t> </a:t>
            </a:r>
            <a:r>
              <a:rPr lang="ru-RU" dirty="0"/>
              <a:t>а</a:t>
            </a:r>
          </a:p>
        </p:txBody>
      </p:sp>
      <p:pic>
        <p:nvPicPr>
          <p:cNvPr id="20" name="Рисунок 19"/>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58886" y="2569705"/>
            <a:ext cx="1690142" cy="3683982"/>
          </a:xfrm>
          <a:prstGeom prst="rect">
            <a:avLst/>
          </a:prstGeom>
        </p:spPr>
      </p:pic>
      <p:pic>
        <p:nvPicPr>
          <p:cNvPr id="21" name="Рисунок 20"/>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78098" y="4089357"/>
            <a:ext cx="1563627" cy="1953772"/>
          </a:xfrm>
          <a:prstGeom prst="rect">
            <a:avLst/>
          </a:prstGeom>
        </p:spPr>
      </p:pic>
      <p:pic>
        <p:nvPicPr>
          <p:cNvPr id="22" name="Рисунок 2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687302" y="1959719"/>
            <a:ext cx="2320644" cy="4083410"/>
          </a:xfrm>
          <a:prstGeom prst="rect">
            <a:avLst/>
          </a:prstGeom>
        </p:spPr>
      </p:pic>
    </p:spTree>
    <p:extLst>
      <p:ext uri="{BB962C8B-B14F-4D97-AF65-F5344CB8AC3E}">
        <p14:creationId xmlns:p14="http://schemas.microsoft.com/office/powerpoint/2010/main" val="1144467647"/>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repeatCount="indefinite"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2000" fill="hold"/>
                                        <p:tgtEl>
                                          <p:spTgt spid="17"/>
                                        </p:tgtEl>
                                        <p:attrNameLst>
                                          <p:attrName>ppt_w</p:attrName>
                                        </p:attrNameLst>
                                      </p:cBhvr>
                                      <p:tavLst>
                                        <p:tav tm="0">
                                          <p:val>
                                            <p:fltVal val="0"/>
                                          </p:val>
                                        </p:tav>
                                        <p:tav tm="100000">
                                          <p:val>
                                            <p:strVal val="#ppt_w"/>
                                          </p:val>
                                        </p:tav>
                                      </p:tavLst>
                                    </p:anim>
                                    <p:anim calcmode="lin" valueType="num">
                                      <p:cBhvr>
                                        <p:cTn id="8" dur="2000" fill="hold"/>
                                        <p:tgtEl>
                                          <p:spTgt spid="17"/>
                                        </p:tgtEl>
                                        <p:attrNameLst>
                                          <p:attrName>ppt_h</p:attrName>
                                        </p:attrNameLst>
                                      </p:cBhvr>
                                      <p:tavLst>
                                        <p:tav tm="0">
                                          <p:val>
                                            <p:fltVal val="0"/>
                                          </p:val>
                                        </p:tav>
                                        <p:tav tm="100000">
                                          <p:val>
                                            <p:strVal val="#ppt_h"/>
                                          </p:val>
                                        </p:tav>
                                      </p:tavLst>
                                    </p:anim>
                                    <p:anim calcmode="lin" valueType="num">
                                      <p:cBhvr>
                                        <p:cTn id="9" dur="2000" fill="hold"/>
                                        <p:tgtEl>
                                          <p:spTgt spid="17"/>
                                        </p:tgtEl>
                                        <p:attrNameLst>
                                          <p:attrName>ppt_x</p:attrName>
                                        </p:attrNameLst>
                                      </p:cBhvr>
                                      <p:tavLst>
                                        <p:tav tm="0">
                                          <p:val>
                                            <p:fltVal val="0.5"/>
                                          </p:val>
                                        </p:tav>
                                        <p:tav tm="100000">
                                          <p:val>
                                            <p:strVal val="#ppt_x"/>
                                          </p:val>
                                        </p:tav>
                                      </p:tavLst>
                                    </p:anim>
                                    <p:anim calcmode="lin" valueType="num">
                                      <p:cBhvr>
                                        <p:cTn id="10" dur="2000" fill="hold"/>
                                        <p:tgtEl>
                                          <p:spTgt spid="17"/>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applause.wav"/>
                                        </p:tgtEl>
                                      </p:cMediaNode>
                                    </p:audio>
                                  </p:subTnLst>
                                </p:cTn>
                              </p:par>
                              <p:par>
                                <p:cTn id="11" presetID="42" presetClass="path" presetSubtype="0" repeatCount="indefinite" accel="50000" decel="50000" fill="hold" nodeType="withEffect">
                                  <p:stCondLst>
                                    <p:cond delay="0"/>
                                  </p:stCondLst>
                                  <p:childTnLst>
                                    <p:animMotion origin="layout" path="M -1.25E-6 -4.44444E-6 L 0.00078 -0.13425 " pathEditMode="relative" rAng="0" ptsTypes="AA">
                                      <p:cBhvr>
                                        <p:cTn id="12" dur="2000" fill="hold"/>
                                        <p:tgtEl>
                                          <p:spTgt spid="17"/>
                                        </p:tgtEl>
                                        <p:attrNameLst>
                                          <p:attrName>ppt_x</p:attrName>
                                          <p:attrName>ppt_y</p:attrName>
                                        </p:attrNameLst>
                                      </p:cBhvr>
                                      <p:rCtr x="39" y="-6713"/>
                                    </p:animMotion>
                                  </p:childTnLst>
                                </p:cTn>
                              </p:par>
                              <p:par>
                                <p:cTn id="13" presetID="36" presetClass="emph" presetSubtype="0" fill="hold" grpId="0" nodeType="withEffect">
                                  <p:stCondLst>
                                    <p:cond delay="200"/>
                                  </p:stCondLst>
                                  <p:iterate type="lt">
                                    <p:tmPct val="10000"/>
                                  </p:iterate>
                                  <p:childTnLst>
                                    <p:animScale>
                                      <p:cBhvr>
                                        <p:cTn id="14" dur="500" autoRev="1" fill="hold">
                                          <p:stCondLst>
                                            <p:cond delay="0"/>
                                          </p:stCondLst>
                                        </p:cTn>
                                        <p:tgtEl>
                                          <p:spTgt spid="19"/>
                                        </p:tgtEl>
                                      </p:cBhvr>
                                      <p:to x="80000" y="100000"/>
                                    </p:animScale>
                                    <p:anim by="(#ppt_w*0.10)" calcmode="lin" valueType="num">
                                      <p:cBhvr>
                                        <p:cTn id="15" dur="500" autoRev="1" fill="hold">
                                          <p:stCondLst>
                                            <p:cond delay="0"/>
                                          </p:stCondLst>
                                        </p:cTn>
                                        <p:tgtEl>
                                          <p:spTgt spid="19"/>
                                        </p:tgtEl>
                                        <p:attrNameLst>
                                          <p:attrName>ppt_x</p:attrName>
                                        </p:attrNameLst>
                                      </p:cBhvr>
                                    </p:anim>
                                    <p:anim by="(-#ppt_w*0.10)" calcmode="lin" valueType="num">
                                      <p:cBhvr>
                                        <p:cTn id="16" dur="500" autoRev="1" fill="hold">
                                          <p:stCondLst>
                                            <p:cond delay="0"/>
                                          </p:stCondLst>
                                        </p:cTn>
                                        <p:tgtEl>
                                          <p:spTgt spid="19"/>
                                        </p:tgtEl>
                                        <p:attrNameLst>
                                          <p:attrName>ppt_y</p:attrName>
                                        </p:attrNameLst>
                                      </p:cBhvr>
                                    </p:anim>
                                    <p:animRot by="-480000">
                                      <p:cBhvr>
                                        <p:cTn id="17" dur="500" autoRev="1" fill="hold">
                                          <p:stCondLst>
                                            <p:cond delay="0"/>
                                          </p:stCondLst>
                                        </p:cTn>
                                        <p:tgtEl>
                                          <p:spTgt spid="19"/>
                                        </p:tgtEl>
                                        <p:attrNameLst>
                                          <p:attrName>r</p:attrName>
                                        </p:attrNameLst>
                                      </p:cBhvr>
                                    </p:animRot>
                                  </p:childTnLst>
                                </p:cTn>
                              </p:par>
                              <p:par>
                                <p:cTn id="18" presetID="42" presetClass="path" presetSubtype="0" accel="50000" decel="50000" fill="hold" nodeType="withEffect">
                                  <p:stCondLst>
                                    <p:cond delay="200"/>
                                  </p:stCondLst>
                                  <p:childTnLst>
                                    <p:animMotion origin="layout" path="M 3.54167E-6 -4.44444E-6 L 0.00065 -0.16851 " pathEditMode="relative" rAng="0" ptsTypes="AA">
                                      <p:cBhvr>
                                        <p:cTn id="19" dur="3000" fill="hold"/>
                                        <p:tgtEl>
                                          <p:spTgt spid="18"/>
                                        </p:tgtEl>
                                        <p:attrNameLst>
                                          <p:attrName>ppt_x</p:attrName>
                                          <p:attrName>ppt_y</p:attrName>
                                        </p:attrNameLst>
                                      </p:cBhvr>
                                      <p:rCtr x="26" y="-8426"/>
                                    </p:animMotion>
                                  </p:childTnLst>
                                </p:cTn>
                              </p:par>
                              <p:par>
                                <p:cTn id="20" presetID="42" presetClass="path" presetSubtype="0" accel="50000" decel="50000" fill="hold" grpId="1" nodeType="withEffect">
                                  <p:stCondLst>
                                    <p:cond delay="200"/>
                                  </p:stCondLst>
                                  <p:iterate type="lt">
                                    <p:tmPct val="0"/>
                                  </p:iterate>
                                  <p:childTnLst>
                                    <p:animMotion origin="layout" path="M 4.79167E-6 -4.44444E-6 L -0.0004 -0.17407 " pathEditMode="relative" rAng="0" ptsTypes="AA">
                                      <p:cBhvr>
                                        <p:cTn id="21" dur="3000" fill="hold"/>
                                        <p:tgtEl>
                                          <p:spTgt spid="19"/>
                                        </p:tgtEl>
                                        <p:attrNameLst>
                                          <p:attrName>ppt_x</p:attrName>
                                          <p:attrName>ppt_y</p:attrName>
                                        </p:attrNameLst>
                                      </p:cBhvr>
                                      <p:rCtr x="-26" y="-8704"/>
                                    </p:animMotion>
                                  </p:childTnLst>
                                </p:cTn>
                              </p:par>
                              <p:par>
                                <p:cTn id="22" presetID="63" presetClass="path" presetSubtype="0" accel="50000" decel="50000" fill="hold" nodeType="withEffect">
                                  <p:stCondLst>
                                    <p:cond delay="500"/>
                                  </p:stCondLst>
                                  <p:childTnLst>
                                    <p:animMotion origin="layout" path="M -1.04167E-6 2.96296E-6 L 0.1987 -0.00417 " pathEditMode="relative" rAng="0" ptsTypes="AA">
                                      <p:cBhvr>
                                        <p:cTn id="23" dur="2000" fill="hold"/>
                                        <p:tgtEl>
                                          <p:spTgt spid="20"/>
                                        </p:tgtEl>
                                        <p:attrNameLst>
                                          <p:attrName>ppt_x</p:attrName>
                                          <p:attrName>ppt_y</p:attrName>
                                        </p:attrNameLst>
                                      </p:cBhvr>
                                      <p:rCtr x="9935" y="-208"/>
                                    </p:animMotion>
                                  </p:childTnLst>
                                </p:cTn>
                              </p:par>
                              <p:par>
                                <p:cTn id="24" presetID="35" presetClass="path" presetSubtype="0" accel="50000" decel="50000" fill="hold" nodeType="withEffect">
                                  <p:stCondLst>
                                    <p:cond delay="500"/>
                                  </p:stCondLst>
                                  <p:childTnLst>
                                    <p:animMotion origin="layout" path="M -3.54167E-6 -3.33333E-6 L -0.21927 0.00186 " pathEditMode="relative" rAng="0" ptsTypes="AA">
                                      <p:cBhvr>
                                        <p:cTn id="25" dur="2000" fill="hold"/>
                                        <p:tgtEl>
                                          <p:spTgt spid="22"/>
                                        </p:tgtEl>
                                        <p:attrNameLst>
                                          <p:attrName>ppt_x</p:attrName>
                                          <p:attrName>ppt_y</p:attrName>
                                        </p:attrNameLst>
                                      </p:cBhvr>
                                      <p:rCtr x="-10964" y="93"/>
                                    </p:animMotion>
                                  </p:childTnLst>
                                </p:cTn>
                              </p:par>
                              <p:par>
                                <p:cTn id="26" presetID="35" presetClass="path" presetSubtype="0" accel="50000" decel="50000" fill="hold" nodeType="withEffect">
                                  <p:stCondLst>
                                    <p:cond delay="500"/>
                                  </p:stCondLst>
                                  <p:childTnLst>
                                    <p:animMotion origin="layout" path="M 0 0 L -0.25 0 E" pathEditMode="relative" ptsTypes="">
                                      <p:cBhvr>
                                        <p:cTn id="27" dur="2000" fill="hold"/>
                                        <p:tgtEl>
                                          <p:spTgt spid="2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Фон">
    <p:spTree>
      <p:nvGrpSpPr>
        <p:cNvPr id="1" name=""/>
        <p:cNvGrpSpPr/>
        <p:nvPr/>
      </p:nvGrpSpPr>
      <p:grpSpPr>
        <a:xfrm>
          <a:off x="0" y="0"/>
          <a:ext cx="0" cy="0"/>
          <a:chOff x="0" y="0"/>
          <a:chExt cx="0" cy="0"/>
        </a:xfrm>
      </p:grpSpPr>
    </p:spTree>
    <p:extLst>
      <p:ext uri="{BB962C8B-B14F-4D97-AF65-F5344CB8AC3E}">
        <p14:creationId xmlns:p14="http://schemas.microsoft.com/office/powerpoint/2010/main" val="725904330"/>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30088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Lst>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698" y="3292383"/>
            <a:ext cx="2115316" cy="3145542"/>
          </a:xfrm>
          <a:prstGeom prst="rect">
            <a:avLst/>
          </a:prstGeom>
        </p:spPr>
      </p:pic>
      <p:sp>
        <p:nvSpPr>
          <p:cNvPr id="9" name="Заголовок 1"/>
          <p:cNvSpPr txBox="1">
            <a:spLocks/>
          </p:cNvSpPr>
          <p:nvPr/>
        </p:nvSpPr>
        <p:spPr>
          <a:xfrm>
            <a:off x="654516" y="473084"/>
            <a:ext cx="11357113" cy="6858000"/>
          </a:xfrm>
          <a:prstGeom prst="rect">
            <a:avLst/>
          </a:prstGeom>
        </p:spPr>
        <p:txBody>
          <a:bodyPr anchor="b"/>
          <a:lstStyle>
            <a:lvl1pPr algn="ctr" defTabSz="914400" rtl="0" eaLnBrk="1" latinLnBrk="0" hangingPunct="1">
              <a:lnSpc>
                <a:spcPct val="90000"/>
              </a:lnSpc>
              <a:spcBef>
                <a:spcPct val="0"/>
              </a:spcBef>
              <a:buNone/>
              <a:defRPr sz="6000" kern="1200">
                <a:solidFill>
                  <a:schemeClr val="accent1">
                    <a:lumMod val="75000"/>
                  </a:schemeClr>
                </a:solidFill>
                <a:latin typeface="+mj-lt"/>
                <a:ea typeface="+mj-ea"/>
                <a:cs typeface="+mj-cs"/>
              </a:defRPr>
            </a:lvl1pPr>
          </a:lstStyle>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r>
              <a:rPr lang="ru-RU" sz="1200" dirty="0">
                <a:solidFill>
                  <a:schemeClr val="tx1"/>
                </a:solidFill>
                <a:latin typeface="Arial" panose="020B0604020202020204" pitchFamily="34" charset="0"/>
                <a:cs typeface="Arial" panose="020B0604020202020204" pitchFamily="34" charset="0"/>
              </a:rPr>
              <a:t>МИНИСТЕРСТВО ЗДРАВООХРАНЕНИЯ РЕСПУБЛИКИ БУРЯТИЯ</a:t>
            </a:r>
            <a:br>
              <a:rPr lang="ru-RU" sz="1200" dirty="0">
                <a:solidFill>
                  <a:schemeClr val="tx1"/>
                </a:solidFill>
                <a:latin typeface="Arial" panose="020B0604020202020204" pitchFamily="34" charset="0"/>
                <a:cs typeface="Arial" panose="020B0604020202020204" pitchFamily="34" charset="0"/>
              </a:rPr>
            </a:br>
            <a:r>
              <a:rPr lang="ru-RU" sz="1200" dirty="0">
                <a:solidFill>
                  <a:schemeClr val="tx1"/>
                </a:solidFill>
                <a:latin typeface="Arial" panose="020B0604020202020204" pitchFamily="34" charset="0"/>
                <a:cs typeface="Arial" panose="020B0604020202020204" pitchFamily="34" charset="0"/>
              </a:rPr>
              <a:t>ГАПОУ «РЕСПУБЛИКАНСКИЙ БАЗОВЫЙ МЕДИЦИНСКИЙ КОЛЛЕДЖ</a:t>
            </a:r>
            <a:br>
              <a:rPr lang="ru-RU" sz="1200" dirty="0">
                <a:solidFill>
                  <a:schemeClr val="tx1"/>
                </a:solidFill>
                <a:latin typeface="Arial" panose="020B0604020202020204" pitchFamily="34" charset="0"/>
                <a:cs typeface="Arial" panose="020B0604020202020204" pitchFamily="34" charset="0"/>
              </a:rPr>
            </a:br>
            <a:r>
              <a:rPr lang="ru-RU" sz="1200" dirty="0">
                <a:solidFill>
                  <a:schemeClr val="tx1"/>
                </a:solidFill>
                <a:latin typeface="Arial" panose="020B0604020202020204" pitchFamily="34" charset="0"/>
                <a:cs typeface="Arial" panose="020B0604020202020204" pitchFamily="34" charset="0"/>
              </a:rPr>
              <a:t>ИМЕНИ Э.Р.РАДНАЕВА»</a:t>
            </a:r>
            <a:br>
              <a:rPr lang="ru-RU" sz="1200" dirty="0">
                <a:solidFill>
                  <a:schemeClr val="tx1"/>
                </a:solidFill>
                <a:latin typeface="Arial" panose="020B0604020202020204" pitchFamily="34" charset="0"/>
                <a:cs typeface="Arial" panose="020B0604020202020204" pitchFamily="34" charset="0"/>
              </a:rPr>
            </a:br>
            <a:r>
              <a:rPr lang="ru-RU" sz="1200" dirty="0">
                <a:solidFill>
                  <a:schemeClr val="tx1"/>
                </a:solidFill>
                <a:latin typeface="Arial" panose="020B0604020202020204" pitchFamily="34" charset="0"/>
                <a:cs typeface="Arial" panose="020B0604020202020204" pitchFamily="34" charset="0"/>
              </a:rPr>
              <a:t>Г</a:t>
            </a:r>
            <a:r>
              <a:rPr lang="en-US" sz="1200" dirty="0">
                <a:solidFill>
                  <a:schemeClr val="tx1"/>
                </a:solidFill>
                <a:latin typeface="Arial" panose="020B0604020202020204" pitchFamily="34" charset="0"/>
                <a:cs typeface="Arial" panose="020B0604020202020204" pitchFamily="34" charset="0"/>
              </a:rPr>
              <a:t>Y</a:t>
            </a:r>
            <a:r>
              <a:rPr lang="ru-RU" sz="1200" dirty="0">
                <a:solidFill>
                  <a:schemeClr val="tx1"/>
                </a:solidFill>
                <a:latin typeface="Arial" panose="020B0604020202020204" pitchFamily="34" charset="0"/>
                <a:cs typeface="Arial" panose="020B0604020202020204" pitchFamily="34" charset="0"/>
              </a:rPr>
              <a:t>РЭНЭЙ МЭРГЭЖЭЛТЭ</a:t>
            </a:r>
            <a:r>
              <a:rPr lang="en-US" sz="1200" dirty="0">
                <a:solidFill>
                  <a:schemeClr val="tx1"/>
                </a:solidFill>
                <a:latin typeface="Arial" panose="020B0604020202020204" pitchFamily="34" charset="0"/>
                <a:cs typeface="Arial" panose="020B0604020202020204" pitchFamily="34" charset="0"/>
              </a:rPr>
              <a:t>h</a:t>
            </a:r>
            <a:r>
              <a:rPr lang="ru-RU" sz="1200" dirty="0">
                <a:solidFill>
                  <a:schemeClr val="tx1"/>
                </a:solidFill>
                <a:latin typeface="Arial" panose="020B0604020202020204" pitchFamily="34" charset="0"/>
                <a:cs typeface="Arial" panose="020B0604020202020204" pitchFamily="34" charset="0"/>
              </a:rPr>
              <a:t>УРАЛСАЛАЙ БЭЕЭ ДАА</a:t>
            </a:r>
            <a:r>
              <a:rPr lang="en-US" sz="1200" dirty="0">
                <a:solidFill>
                  <a:schemeClr val="tx1"/>
                </a:solidFill>
                <a:latin typeface="Arial" panose="020B0604020202020204" pitchFamily="34" charset="0"/>
                <a:cs typeface="Arial" panose="020B0604020202020204" pitchFamily="34" charset="0"/>
              </a:rPr>
              <a:t>h</a:t>
            </a:r>
            <a:r>
              <a:rPr lang="ru-RU" sz="1200" dirty="0">
                <a:solidFill>
                  <a:schemeClr val="tx1"/>
                </a:solidFill>
                <a:latin typeface="Arial" panose="020B0604020202020204" pitchFamily="34" charset="0"/>
                <a:cs typeface="Arial" panose="020B0604020202020204" pitchFamily="34" charset="0"/>
              </a:rPr>
              <a:t>АН ЭМХИ ЗУРГААН</a:t>
            </a:r>
            <a:br>
              <a:rPr lang="ru-RU" sz="1200" dirty="0">
                <a:solidFill>
                  <a:schemeClr val="tx1"/>
                </a:solidFill>
                <a:latin typeface="Arial" panose="020B0604020202020204" pitchFamily="34" charset="0"/>
                <a:cs typeface="Arial" panose="020B0604020202020204" pitchFamily="34" charset="0"/>
              </a:rPr>
            </a:br>
            <a:r>
              <a:rPr lang="ru-RU" sz="1200" dirty="0">
                <a:solidFill>
                  <a:schemeClr val="tx1"/>
                </a:solidFill>
                <a:latin typeface="Arial" panose="020B0604020202020204" pitchFamily="34" charset="0"/>
                <a:cs typeface="Arial" panose="020B0604020202020204" pitchFamily="34" charset="0"/>
              </a:rPr>
              <a:t>«Э.Р.РАДНАЕВАЙ НЭРЭМЖЭТЭ УЛАС Т</a:t>
            </a:r>
            <a:r>
              <a:rPr lang="en-US" sz="1200" dirty="0">
                <a:solidFill>
                  <a:schemeClr val="tx1"/>
                </a:solidFill>
                <a:latin typeface="Arial" panose="020B0604020202020204" pitchFamily="34" charset="0"/>
                <a:cs typeface="Arial" panose="020B0604020202020204" pitchFamily="34" charset="0"/>
              </a:rPr>
              <a:t>Y</a:t>
            </a:r>
            <a:r>
              <a:rPr lang="ru-RU" sz="1200" dirty="0">
                <a:solidFill>
                  <a:schemeClr val="tx1"/>
                </a:solidFill>
                <a:latin typeface="Arial" panose="020B0604020202020204" pitchFamily="34" charset="0"/>
                <a:cs typeface="Arial" panose="020B0604020202020204" pitchFamily="34" charset="0"/>
              </a:rPr>
              <a:t>РЫН ЭМШЭЛЭЛГЫН ГОЛ</a:t>
            </a:r>
            <a:br>
              <a:rPr lang="ru-RU" sz="1200" dirty="0">
                <a:solidFill>
                  <a:schemeClr val="tx1"/>
                </a:solidFill>
                <a:latin typeface="Arial" panose="020B0604020202020204" pitchFamily="34" charset="0"/>
                <a:cs typeface="Arial" panose="020B0604020202020204" pitchFamily="34" charset="0"/>
              </a:rPr>
            </a:br>
            <a:r>
              <a:rPr lang="ru-RU" sz="1200" dirty="0">
                <a:solidFill>
                  <a:schemeClr val="tx1"/>
                </a:solidFill>
                <a:latin typeface="Arial" panose="020B0604020202020204" pitchFamily="34" charset="0"/>
                <a:cs typeface="Arial" panose="020B0604020202020204" pitchFamily="34" charset="0"/>
              </a:rPr>
              <a:t>КОЛЛЕДЖ»</a:t>
            </a:r>
          </a:p>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endParaRPr lang="ru-RU" sz="1400" dirty="0">
              <a:solidFill>
                <a:schemeClr val="tx1"/>
              </a:solidFill>
              <a:latin typeface="Arial" panose="020B0604020202020204" pitchFamily="34" charset="0"/>
              <a:cs typeface="Arial" panose="020B0604020202020204" pitchFamily="34" charset="0"/>
            </a:endParaRPr>
          </a:p>
          <a:p>
            <a:r>
              <a:rPr lang="ru-RU" sz="9600" dirty="0">
                <a:solidFill>
                  <a:schemeClr val="tx1"/>
                </a:solidFill>
              </a:rPr>
              <a:t/>
            </a:r>
            <a:br>
              <a:rPr lang="ru-RU" sz="9600" dirty="0">
                <a:solidFill>
                  <a:schemeClr val="tx1"/>
                </a:solidFill>
              </a:rPr>
            </a:br>
            <a:r>
              <a:rPr lang="ru-RU" sz="2400" b="1" dirty="0">
                <a:solidFill>
                  <a:schemeClr val="tx1"/>
                </a:solidFill>
                <a:cs typeface="Aharoni" panose="02010803020104030203" pitchFamily="2" charset="-79"/>
              </a:rPr>
              <a:t>ВАКЦИНАЦИЯ ДЕТЕЙ: ЗА ИЛИ ПРОТИВ?!</a:t>
            </a:r>
          </a:p>
          <a:p>
            <a:endParaRPr lang="ru-RU" sz="2400" b="1" dirty="0">
              <a:solidFill>
                <a:schemeClr val="tx1"/>
              </a:solidFill>
              <a:cs typeface="Aharoni" panose="02010803020104030203" pitchFamily="2" charset="-79"/>
            </a:endParaRPr>
          </a:p>
          <a:p>
            <a:endParaRPr lang="ru-RU" sz="2400" b="1" dirty="0">
              <a:solidFill>
                <a:schemeClr val="tx1"/>
              </a:solidFill>
              <a:cs typeface="Aharoni" panose="02010803020104030203" pitchFamily="2" charset="-79"/>
            </a:endParaRPr>
          </a:p>
          <a:p>
            <a:endParaRPr lang="ru-RU" sz="2400" b="1" dirty="0">
              <a:solidFill>
                <a:schemeClr val="tx1"/>
              </a:solidFill>
              <a:cs typeface="Aharoni" panose="02010803020104030203" pitchFamily="2" charset="-79"/>
            </a:endParaRPr>
          </a:p>
          <a:p>
            <a:pPr algn="r"/>
            <a:r>
              <a:rPr lang="ru-RU" sz="1600" b="1" dirty="0">
                <a:solidFill>
                  <a:schemeClr val="tx1"/>
                </a:solidFill>
                <a:cs typeface="Aharoni" panose="02010803020104030203" pitchFamily="2" charset="-79"/>
              </a:rPr>
              <a:t>Выполнила: студентка 142 группы, специальности «Лечебное дело»</a:t>
            </a:r>
          </a:p>
          <a:p>
            <a:pPr algn="r"/>
            <a:r>
              <a:rPr lang="ru-RU" sz="1600" b="1" dirty="0">
                <a:solidFill>
                  <a:schemeClr val="tx1"/>
                </a:solidFill>
                <a:cs typeface="Aharoni" panose="02010803020104030203" pitchFamily="2" charset="-79"/>
              </a:rPr>
              <a:t>Клочихина Юлия</a:t>
            </a:r>
          </a:p>
          <a:p>
            <a:pPr algn="r"/>
            <a:r>
              <a:rPr lang="ru-RU" sz="1600" b="1" dirty="0">
                <a:solidFill>
                  <a:schemeClr val="tx1"/>
                </a:solidFill>
                <a:cs typeface="Aharoni" panose="02010803020104030203" pitchFamily="2" charset="-79"/>
              </a:rPr>
              <a:t>Проверила: </a:t>
            </a:r>
            <a:r>
              <a:rPr lang="ru-RU" sz="1600" b="1">
                <a:solidFill>
                  <a:schemeClr val="tx1"/>
                </a:solidFill>
                <a:cs typeface="Aharoni" panose="02010803020104030203" pitchFamily="2" charset="-79"/>
              </a:rPr>
              <a:t>преподаватель </a:t>
            </a:r>
            <a:r>
              <a:rPr lang="ru-RU" sz="1600" b="1" smtClean="0">
                <a:solidFill>
                  <a:schemeClr val="tx1"/>
                </a:solidFill>
                <a:cs typeface="Aharoni" panose="02010803020104030203" pitchFamily="2" charset="-79"/>
              </a:rPr>
              <a:t>Доржиева </a:t>
            </a:r>
            <a:r>
              <a:rPr lang="ru-RU" sz="1600" b="1" dirty="0">
                <a:solidFill>
                  <a:schemeClr val="tx1"/>
                </a:solidFill>
                <a:cs typeface="Aharoni" panose="02010803020104030203" pitchFamily="2" charset="-79"/>
              </a:rPr>
              <a:t>Татьяна Анатольевна</a:t>
            </a:r>
          </a:p>
          <a:p>
            <a:endParaRPr lang="ru-RU" sz="1600" b="1" dirty="0">
              <a:solidFill>
                <a:schemeClr val="tx1"/>
              </a:solidFill>
              <a:cs typeface="Aharoni" panose="02010803020104030203" pitchFamily="2" charset="-79"/>
            </a:endParaRPr>
          </a:p>
          <a:p>
            <a:endParaRPr lang="ru-RU" sz="1600" b="1" dirty="0">
              <a:solidFill>
                <a:schemeClr val="tx1"/>
              </a:solidFill>
              <a:cs typeface="Aharoni" panose="02010803020104030203" pitchFamily="2" charset="-79"/>
            </a:endParaRPr>
          </a:p>
          <a:p>
            <a:r>
              <a:rPr lang="ru-RU" sz="1400" b="1" dirty="0">
                <a:solidFill>
                  <a:schemeClr val="tx1"/>
                </a:solidFill>
                <a:cs typeface="Aharoni" panose="02010803020104030203" pitchFamily="2" charset="-79"/>
              </a:rPr>
              <a:t>Улан-Удэ</a:t>
            </a:r>
          </a:p>
          <a:p>
            <a:r>
              <a:rPr lang="ru-RU" sz="1400" b="1" dirty="0">
                <a:solidFill>
                  <a:schemeClr val="tx1"/>
                </a:solidFill>
                <a:cs typeface="Aharoni" panose="02010803020104030203" pitchFamily="2" charset="-79"/>
              </a:rPr>
              <a:t>2020</a:t>
            </a:r>
          </a:p>
          <a:p>
            <a:endParaRPr lang="ru-RU" sz="2400" b="1" dirty="0">
              <a:solidFill>
                <a:schemeClr val="tx1"/>
              </a:solidFill>
              <a:cs typeface="Aharoni" panose="02010803020104030203" pitchFamily="2" charset="-79"/>
            </a:endParaRPr>
          </a:p>
          <a:p>
            <a:endParaRPr lang="ru-RU" sz="2400" b="1" dirty="0">
              <a:solidFill>
                <a:schemeClr val="tx1"/>
              </a:solidFill>
              <a:cs typeface="Aharoni" panose="02010803020104030203" pitchFamily="2" charset="-79"/>
            </a:endParaRPr>
          </a:p>
        </p:txBody>
      </p:sp>
      <p:pic>
        <p:nvPicPr>
          <p:cNvPr id="10" name="Рисунок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247900" y="4416550"/>
            <a:ext cx="573534" cy="505026"/>
          </a:xfrm>
          <a:prstGeom prst="rect">
            <a:avLst/>
          </a:prstGeom>
        </p:spPr>
      </p:pic>
      <p:grpSp>
        <p:nvGrpSpPr>
          <p:cNvPr id="11" name="Group 2"/>
          <p:cNvGrpSpPr/>
          <p:nvPr/>
        </p:nvGrpSpPr>
        <p:grpSpPr>
          <a:xfrm>
            <a:off x="117598" y="3292383"/>
            <a:ext cx="2417069" cy="3456439"/>
            <a:chOff x="3344569" y="426786"/>
            <a:chExt cx="2417069" cy="3456439"/>
          </a:xfrm>
        </p:grpSpPr>
        <p:pic>
          <p:nvPicPr>
            <p:cNvPr id="12" name="Рисунок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44569" y="426786"/>
              <a:ext cx="1863051" cy="3456439"/>
            </a:xfrm>
            <a:prstGeom prst="rect">
              <a:avLst/>
            </a:prstGeom>
          </p:spPr>
        </p:pic>
        <p:pic>
          <p:nvPicPr>
            <p:cNvPr id="13" name="Рисунок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006898" y="2129883"/>
              <a:ext cx="754740" cy="379141"/>
            </a:xfrm>
            <a:prstGeom prst="rect">
              <a:avLst/>
            </a:prstGeom>
          </p:spPr>
        </p:pic>
      </p:grpSp>
    </p:spTree>
    <p:extLst>
      <p:ext uri="{BB962C8B-B14F-4D97-AF65-F5344CB8AC3E}">
        <p14:creationId xmlns:p14="http://schemas.microsoft.com/office/powerpoint/2010/main" val="3490802103"/>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childTnLst>
                                </p:cTn>
                              </p:par>
                              <p:par>
                                <p:cTn id="9" presetID="3" presetClass="emph" presetSubtype="2" fill="hold" grpId="1" nodeType="withEffect">
                                  <p:stCondLst>
                                    <p:cond delay="0"/>
                                  </p:stCondLst>
                                  <p:childTnLst>
                                    <p:animClr clrSpc="rgb" dir="cw">
                                      <p:cBhvr override="childStyle">
                                        <p:cTn id="10" dur="2000" fill="hold"/>
                                        <p:tgtEl>
                                          <p:spTgt spid="9"/>
                                        </p:tgtEl>
                                        <p:attrNameLst>
                                          <p:attrName>style.color</p:attrName>
                                        </p:attrNameLst>
                                      </p:cBhvr>
                                      <p:to>
                                        <a:schemeClr val="accent2"/>
                                      </p:to>
                                    </p:animClr>
                                  </p:childTnLst>
                                </p:cTn>
                              </p:par>
                              <p:par>
                                <p:cTn id="11" presetID="64" presetClass="path" presetSubtype="0" accel="50000" decel="50000" fill="hold" grpId="0" nodeType="withEffect">
                                  <p:stCondLst>
                                    <p:cond delay="250"/>
                                  </p:stCondLst>
                                  <p:childTnLst>
                                    <p:animMotion origin="layout" path="M 0 0 L 0 -0.25 E" pathEditMode="relative" ptsTypes="">
                                      <p:cBhvr>
                                        <p:cTn id="12" dur="2000" fill="hold"/>
                                        <p:tgtEl>
                                          <p:spTgt spid="9"/>
                                        </p:tgtEl>
                                        <p:attrNameLst>
                                          <p:attrName>ppt_x</p:attrName>
                                          <p:attrName>ppt_y</p:attrName>
                                        </p:attrNameLst>
                                      </p:cBhvr>
                                    </p:animMotion>
                                  </p:childTnLst>
                                </p:cTn>
                              </p:par>
                              <p:par>
                                <p:cTn id="13" presetID="35" presetClass="path" presetSubtype="0" accel="50000" decel="50000" fill="hold" nodeType="withEffect">
                                  <p:stCondLst>
                                    <p:cond delay="250"/>
                                  </p:stCondLst>
                                  <p:childTnLst>
                                    <p:animMotion origin="layout" path="M 4.16667E-6 7.40741E-7 L -0.19362 0.00648 " pathEditMode="relative" rAng="0" ptsTypes="AA">
                                      <p:cBhvr>
                                        <p:cTn id="14" dur="3000" fill="hold"/>
                                        <p:tgtEl>
                                          <p:spTgt spid="6"/>
                                        </p:tgtEl>
                                        <p:attrNameLst>
                                          <p:attrName>ppt_x</p:attrName>
                                          <p:attrName>ppt_y</p:attrName>
                                        </p:attrNameLst>
                                      </p:cBhvr>
                                      <p:rCtr x="-9687" y="324"/>
                                    </p:animMotion>
                                  </p:childTnLst>
                                </p:cTn>
                              </p:par>
                              <p:par>
                                <p:cTn id="15" presetID="54" presetClass="path" presetSubtype="0" accel="50000" decel="50000" fill="hold" nodeType="withEffect">
                                  <p:stCondLst>
                                    <p:cond delay="250"/>
                                  </p:stCondLst>
                                  <p:childTnLst>
                                    <p:animMotion origin="layout" path="M -2.5E-6 4.81481E-6 C 0.00443 -0.00741 0.01992 -0.01413 0.02565 -0.01413 C 0.06016 -0.01413 0.09584 0.09884 0.09584 0.21203 C 0.09584 0.15486 0.1138 0.09884 0.13047 0.09884 C 0.14831 0.09884 0.16498 0.15555 0.16498 0.21203 C 0.16498 0.18379 0.17383 0.15486 0.18282 0.15486 C 0.19167 0.15486 0.20065 0.18287 0.20065 0.21203 C 0.20065 0.19722 0.20521 0.18379 0.20951 0.18379 C 0.21407 0.18379 0.21836 0.19814 0.21836 0.21203 C 0.21836 0.20439 0.22058 0.19722 0.22292 0.19722 C 0.22409 0.19722 0.22735 0.20486 0.22735 0.21203 C 0.22735 0.2081 0.22852 0.20439 0.22956 0.20439 C 0.22956 0.20532 0.23177 0.20787 0.23177 0.21203 C 0.23177 0.20995 0.23177 0.2081 0.23295 0.2081 C 0.23295 0.20902 0.23412 0.21018 0.23412 0.21203 C 0.23412 0.21111 0.23412 0.20995 0.23412 0.20902 C 0.23529 0.20902 0.23529 0.20995 0.23529 0.21111 C 0.23646 0.21111 0.23646 0.21018 0.23646 0.20902 C 0.23763 0.20902 0.23763 0.20995 0.23763 0.21111 " pathEditMode="relative" rAng="0" ptsTypes="AAAAAAAAAAAAAAAAAAA">
                                      <p:cBhvr>
                                        <p:cTn id="16" dur="3000" fill="hold"/>
                                        <p:tgtEl>
                                          <p:spTgt spid="10"/>
                                        </p:tgtEl>
                                        <p:attrNameLst>
                                          <p:attrName>ppt_x</p:attrName>
                                          <p:attrName>ppt_y</p:attrName>
                                        </p:attrNameLst>
                                      </p:cBhvr>
                                      <p:rCtr x="11875" y="98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23B5D849-7C22-4614-A6A6-9587BA907403}"/>
              </a:ext>
            </a:extLst>
          </p:cNvPr>
          <p:cNvSpPr>
            <a:spLocks noGrp="1"/>
          </p:cNvSpPr>
          <p:nvPr>
            <p:ph type="ctrTitle"/>
          </p:nvPr>
        </p:nvSpPr>
        <p:spPr>
          <a:xfrm>
            <a:off x="1523998" y="318052"/>
            <a:ext cx="9144000" cy="2288826"/>
          </a:xfrm>
        </p:spPr>
        <p:txBody>
          <a:bodyPr/>
          <a:lstStyle/>
          <a:p>
            <a:pPr rtl="0"/>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Бунт против вакцинации начался практически сразу после появления современных вакцин.</a:t>
            </a:r>
            <a:br>
              <a:rPr lang="ru-RU" sz="2000" b="1" i="0" dirty="0">
                <a:solidFill>
                  <a:schemeClr val="tx1"/>
                </a:solidFill>
                <a:effectLst/>
                <a:latin typeface="ReithSans"/>
                <a:cs typeface="Aharoni" panose="02010803020104030203" pitchFamily="2" charset="-79"/>
              </a:rPr>
            </a:br>
            <a:r>
              <a:rPr lang="ru-RU" sz="2000" b="1" i="0" dirty="0">
                <a:solidFill>
                  <a:schemeClr val="tx1"/>
                </a:solidFill>
                <a:effectLst/>
                <a:latin typeface="ReithSans"/>
                <a:cs typeface="Aharoni" panose="02010803020104030203" pitchFamily="2" charset="-79"/>
              </a:rPr>
              <a:t>Сначала скепсис людей объяснялся религиозными мотивами - многие думали, что вакцины нечисты, или возмущались, что их лишают права выбора.</a:t>
            </a:r>
            <a:br>
              <a:rPr lang="ru-RU" sz="2000" b="1" i="0" dirty="0">
                <a:solidFill>
                  <a:schemeClr val="tx1"/>
                </a:solidFill>
                <a:effectLst/>
                <a:latin typeface="ReithSans"/>
                <a:cs typeface="Aharoni" panose="02010803020104030203" pitchFamily="2" charset="-79"/>
              </a:rPr>
            </a:br>
            <a:r>
              <a:rPr lang="ru-RU" sz="2000" b="1" dirty="0">
                <a:solidFill>
                  <a:schemeClr val="tx1"/>
                </a:solidFill>
                <a:cs typeface="Aharoni" panose="02010803020104030203" pitchFamily="2" charset="-79"/>
              </a:rPr>
              <a:t>Получив такой неоднозначный ответ, мы попробовали проанализировать и выяснить основные причины отказа от вакцинации. 50% респондентов испытывают страх поствакцинальных осложнений, 37% опрошенных вообще не видят необходимости в вакцинации детей. А 13% и вовсе не доверяют здравоохранению в области политики об иммунопрофилактики.</a:t>
            </a:r>
          </a:p>
        </p:txBody>
      </p:sp>
      <p:graphicFrame>
        <p:nvGraphicFramePr>
          <p:cNvPr id="8" name="Диаграмма 7">
            <a:extLst>
              <a:ext uri="{FF2B5EF4-FFF2-40B4-BE49-F238E27FC236}">
                <a16:creationId xmlns:a16="http://schemas.microsoft.com/office/drawing/2014/main" id="{2922709F-677D-4FC0-B7B9-48F8A3AF155D}"/>
              </a:ext>
            </a:extLst>
          </p:cNvPr>
          <p:cNvGraphicFramePr>
            <a:graphicFrameLocks/>
          </p:cNvGraphicFramePr>
          <p:nvPr>
            <p:extLst>
              <p:ext uri="{D42A27DB-BD31-4B8C-83A1-F6EECF244321}">
                <p14:modId xmlns:p14="http://schemas.microsoft.com/office/powerpoint/2010/main" val="4069713206"/>
              </p:ext>
            </p:extLst>
          </p:nvPr>
        </p:nvGraphicFramePr>
        <p:xfrm>
          <a:off x="2517913" y="2936039"/>
          <a:ext cx="6732104" cy="39193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31613373"/>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9AB532C3-CBA3-4D67-9322-164A2F1E8D78}"/>
              </a:ext>
            </a:extLst>
          </p:cNvPr>
          <p:cNvSpPr>
            <a:spLocks noGrp="1"/>
          </p:cNvSpPr>
          <p:nvPr>
            <p:ph type="ctrTitle"/>
          </p:nvPr>
        </p:nvSpPr>
        <p:spPr>
          <a:xfrm>
            <a:off x="503581" y="702365"/>
            <a:ext cx="5817706" cy="6155635"/>
          </a:xfrm>
        </p:spPr>
        <p:txBody>
          <a:bodyPr/>
          <a:lstStyle/>
          <a:p>
            <a:pPr rtl="0"/>
            <a:r>
              <a:rPr lang="ru-RU" sz="2000" b="1" i="0" dirty="0">
                <a:solidFill>
                  <a:srgbClr val="002060"/>
                </a:solidFill>
                <a:effectLst/>
                <a:latin typeface="Times New Roman" panose="02020603050405020304" pitchFamily="18" charset="0"/>
                <a:cs typeface="Times New Roman" panose="02020603050405020304" pitchFamily="18" charset="0"/>
              </a:rPr>
              <a:t>Одной из ключевых фигур в новейшей истории </a:t>
            </a:r>
            <a:r>
              <a:rPr lang="ru-RU" sz="2000" b="1" i="0" dirty="0" err="1">
                <a:solidFill>
                  <a:srgbClr val="002060"/>
                </a:solidFill>
                <a:effectLst/>
                <a:latin typeface="Times New Roman" panose="02020603050405020304" pitchFamily="18" charset="0"/>
                <a:cs typeface="Times New Roman" panose="02020603050405020304" pitchFamily="18" charset="0"/>
              </a:rPr>
              <a:t>антивакцинного</a:t>
            </a:r>
            <a:r>
              <a:rPr lang="ru-RU" sz="2000" b="1" i="0" dirty="0">
                <a:solidFill>
                  <a:srgbClr val="002060"/>
                </a:solidFill>
                <a:effectLst/>
                <a:latin typeface="Times New Roman" panose="02020603050405020304" pitchFamily="18" charset="0"/>
                <a:cs typeface="Times New Roman" panose="02020603050405020304" pitchFamily="18" charset="0"/>
              </a:rPr>
              <a:t> движения стал лондонский врач Эндрю </a:t>
            </a:r>
            <a:r>
              <a:rPr lang="ru-RU" sz="2000" b="1" i="0" dirty="0" err="1">
                <a:solidFill>
                  <a:srgbClr val="002060"/>
                </a:solidFill>
                <a:effectLst/>
                <a:latin typeface="Times New Roman" panose="02020603050405020304" pitchFamily="18" charset="0"/>
                <a:cs typeface="Times New Roman" panose="02020603050405020304" pitchFamily="18" charset="0"/>
              </a:rPr>
              <a:t>Уэйкфилд</a:t>
            </a:r>
            <a:r>
              <a:rPr lang="ru-RU" sz="2000" b="1" i="0" dirty="0">
                <a:solidFill>
                  <a:srgbClr val="002060"/>
                </a:solidFill>
                <a:effectLst/>
                <a:latin typeface="Times New Roman" panose="02020603050405020304" pitchFamily="18" charset="0"/>
                <a:cs typeface="Times New Roman" panose="02020603050405020304" pitchFamily="18" charset="0"/>
              </a:rPr>
              <a:t>.</a:t>
            </a:r>
            <a:br>
              <a:rPr lang="ru-RU" sz="2000" b="1" i="0" dirty="0">
                <a:solidFill>
                  <a:srgbClr val="002060"/>
                </a:solidFill>
                <a:effectLst/>
                <a:latin typeface="Times New Roman" panose="02020603050405020304" pitchFamily="18" charset="0"/>
                <a:cs typeface="Times New Roman" panose="02020603050405020304" pitchFamily="18" charset="0"/>
              </a:rPr>
            </a:br>
            <a:r>
              <a:rPr lang="ru-RU" sz="2000" b="1" i="0" dirty="0">
                <a:solidFill>
                  <a:srgbClr val="002060"/>
                </a:solidFill>
                <a:effectLst/>
                <a:latin typeface="Times New Roman" panose="02020603050405020304" pitchFamily="18" charset="0"/>
                <a:cs typeface="Times New Roman" panose="02020603050405020304" pitchFamily="18" charset="0"/>
              </a:rPr>
              <a:t>В 1998 году он опубликовал доклад, в котором ошибочно связал аутизм и болезни кишечника с вакциной MMR.</a:t>
            </a:r>
            <a:br>
              <a:rPr lang="ru-RU" sz="2000" b="1" i="0" dirty="0">
                <a:solidFill>
                  <a:srgbClr val="002060"/>
                </a:solidFill>
                <a:effectLst/>
                <a:latin typeface="Times New Roman" panose="02020603050405020304" pitchFamily="18" charset="0"/>
                <a:cs typeface="Times New Roman" panose="02020603050405020304" pitchFamily="18" charset="0"/>
              </a:rPr>
            </a:br>
            <a:r>
              <a:rPr lang="ru-RU" sz="2000" b="1" i="0" dirty="0">
                <a:solidFill>
                  <a:srgbClr val="002060"/>
                </a:solidFill>
                <a:effectLst/>
                <a:latin typeface="Times New Roman" panose="02020603050405020304" pitchFamily="18" charset="0"/>
                <a:cs typeface="Times New Roman" panose="02020603050405020304" pitchFamily="18" charset="0"/>
              </a:rPr>
              <a:t>MMR - комбинированная вакцина против кори, эпидемического паротита (свинки) и краснухи, которую вводят детям.</a:t>
            </a:r>
            <a:br>
              <a:rPr lang="ru-RU" sz="2000" b="1" i="0" dirty="0">
                <a:solidFill>
                  <a:srgbClr val="002060"/>
                </a:solidFill>
                <a:effectLst/>
                <a:latin typeface="Times New Roman" panose="02020603050405020304" pitchFamily="18" charset="0"/>
                <a:cs typeface="Times New Roman" panose="02020603050405020304" pitchFamily="18" charset="0"/>
              </a:rPr>
            </a:br>
            <a:r>
              <a:rPr lang="ru-RU" sz="2000" b="1" i="0" dirty="0">
                <a:solidFill>
                  <a:srgbClr val="002060"/>
                </a:solidFill>
                <a:effectLst/>
                <a:latin typeface="Times New Roman" panose="02020603050405020304" pitchFamily="18" charset="0"/>
                <a:cs typeface="Times New Roman" panose="02020603050405020304" pitchFamily="18" charset="0"/>
              </a:rPr>
              <a:t>Несмотря на то, что выводы </a:t>
            </a:r>
            <a:r>
              <a:rPr lang="ru-RU" sz="2000" b="1" i="0" dirty="0" err="1">
                <a:solidFill>
                  <a:srgbClr val="002060"/>
                </a:solidFill>
                <a:effectLst/>
                <a:latin typeface="Times New Roman" panose="02020603050405020304" pitchFamily="18" charset="0"/>
                <a:cs typeface="Times New Roman" panose="02020603050405020304" pitchFamily="18" charset="0"/>
              </a:rPr>
              <a:t>Уэйкфилда</a:t>
            </a:r>
            <a:r>
              <a:rPr lang="ru-RU" sz="2000" b="1" i="0" dirty="0">
                <a:solidFill>
                  <a:srgbClr val="002060"/>
                </a:solidFill>
                <a:effectLst/>
                <a:latin typeface="Times New Roman" panose="02020603050405020304" pitchFamily="18" charset="0"/>
                <a:cs typeface="Times New Roman" panose="02020603050405020304" pitchFamily="18" charset="0"/>
              </a:rPr>
              <a:t> были опровергнуты, а его имя удалено из медицинского регистра Британии, после его заявлений был зафиксирован массовый отказ от вакцинации детей.</a:t>
            </a:r>
            <a:br>
              <a:rPr lang="ru-RU" sz="2000" b="1" i="0" dirty="0">
                <a:solidFill>
                  <a:srgbClr val="002060"/>
                </a:solidFill>
                <a:effectLst/>
                <a:latin typeface="Times New Roman" panose="02020603050405020304" pitchFamily="18" charset="0"/>
                <a:cs typeface="Times New Roman" panose="02020603050405020304" pitchFamily="18" charset="0"/>
              </a:rPr>
            </a:br>
            <a:r>
              <a:rPr lang="ru-RU" sz="2000" b="1" i="0" dirty="0">
                <a:solidFill>
                  <a:srgbClr val="002060"/>
                </a:solidFill>
                <a:effectLst/>
                <a:latin typeface="Times New Roman" panose="02020603050405020304" pitchFamily="18" charset="0"/>
                <a:cs typeface="Times New Roman" panose="02020603050405020304" pitchFamily="18" charset="0"/>
              </a:rPr>
              <a:t>Среди опрошенных родителей мы попытались выяснить, какие же именно вакцины наиболее всего вызывают у них недоверие и чувство опасности. Лидером в этом списке стала вакцина против ГРИППА – 60%. Также наибольшую опасность и страх у родителей вызывает вакцина против коклюша, дифтерии и столбняка – 40%</a:t>
            </a:r>
            <a:r>
              <a:rPr lang="ru-RU" sz="2000" b="0" i="0" dirty="0">
                <a:solidFill>
                  <a:srgbClr val="002060"/>
                </a:solidFill>
                <a:effectLst/>
                <a:latin typeface="ReithSans"/>
              </a:rPr>
              <a:t/>
            </a:r>
            <a:br>
              <a:rPr lang="ru-RU" sz="2000" b="0" i="0" dirty="0">
                <a:solidFill>
                  <a:srgbClr val="002060"/>
                </a:solidFill>
                <a:effectLst/>
                <a:latin typeface="ReithSans"/>
              </a:rPr>
            </a:br>
            <a:endParaRPr lang="ru-RU" sz="2000" dirty="0">
              <a:solidFill>
                <a:srgbClr val="002060"/>
              </a:solidFill>
            </a:endParaRPr>
          </a:p>
        </p:txBody>
      </p:sp>
      <p:graphicFrame>
        <p:nvGraphicFramePr>
          <p:cNvPr id="10" name="Диаграмма 9">
            <a:extLst>
              <a:ext uri="{FF2B5EF4-FFF2-40B4-BE49-F238E27FC236}">
                <a16:creationId xmlns:a16="http://schemas.microsoft.com/office/drawing/2014/main" id="{FD2CE7DA-F279-4C95-A18F-78DB7CD2D10E}"/>
              </a:ext>
            </a:extLst>
          </p:cNvPr>
          <p:cNvGraphicFramePr>
            <a:graphicFrameLocks/>
          </p:cNvGraphicFramePr>
          <p:nvPr>
            <p:extLst>
              <p:ext uri="{D42A27DB-BD31-4B8C-83A1-F6EECF244321}">
                <p14:modId xmlns:p14="http://schemas.microsoft.com/office/powerpoint/2010/main" val="4243140419"/>
              </p:ext>
            </p:extLst>
          </p:nvPr>
        </p:nvGraphicFramePr>
        <p:xfrm>
          <a:off x="6937514" y="569843"/>
          <a:ext cx="5068956" cy="57415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8153680"/>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630E71C9-0F95-45A5-9F7A-034206556942}"/>
              </a:ext>
            </a:extLst>
          </p:cNvPr>
          <p:cNvSpPr>
            <a:spLocks noGrp="1"/>
          </p:cNvSpPr>
          <p:nvPr>
            <p:ph type="ctrTitle"/>
          </p:nvPr>
        </p:nvSpPr>
        <p:spPr>
          <a:xfrm>
            <a:off x="755375" y="291548"/>
            <a:ext cx="10601738" cy="6467061"/>
          </a:xfrm>
        </p:spPr>
        <p:txBody>
          <a:bodyPr/>
          <a:lstStyle/>
          <a:p>
            <a:r>
              <a:rPr lang="ru-RU" sz="2000" b="1" i="0" dirty="0">
                <a:solidFill>
                  <a:schemeClr val="tx1"/>
                </a:solidFill>
                <a:effectLst/>
                <a:latin typeface="Times New Roman" panose="02020603050405020304" pitchFamily="18" charset="0"/>
                <a:cs typeface="Times New Roman" panose="02020603050405020304" pitchFamily="18" charset="0"/>
              </a:rPr>
              <a:t>Важно помнить, что к каждому ребёнку применяется индивидуальный подход. Перед любой прививкой врач осматривает ребёнка и решает вопрос о возможности её проведения. Прививки назначаются в соответствии с календарём прививок. Прививки не проводят в период острого или обострения хронического заболевания, их откладывают до выздоровления или ремиссии. Однако, если риск инфекции велик (например, после контакта с больным), то некоторые вакцины можно ввести на фоне незначительных симптомов острого или хронического заболевания.</a:t>
            </a:r>
            <a:br>
              <a:rPr lang="ru-RU" sz="2000" b="1" i="0" dirty="0">
                <a:solidFill>
                  <a:schemeClr val="tx1"/>
                </a:solidFill>
                <a:effectLst/>
                <a:latin typeface="Times New Roman" panose="02020603050405020304" pitchFamily="18" charset="0"/>
                <a:cs typeface="Times New Roman" panose="02020603050405020304" pitchFamily="18" charset="0"/>
              </a:rPr>
            </a:br>
            <a:r>
              <a:rPr lang="ru-RU" sz="2000" b="1" i="0" dirty="0">
                <a:solidFill>
                  <a:schemeClr val="tx1"/>
                </a:solidFill>
                <a:effectLst/>
                <a:latin typeface="Times New Roman" panose="02020603050405020304" pitchFamily="18" charset="0"/>
                <a:cs typeface="Times New Roman" panose="02020603050405020304" pitchFamily="18" charset="0"/>
              </a:rPr>
              <a:t>Не менее важный аспект – любая вакцина вводится ребенку ТОЛЬКО ПРИ НАЛИЧИИ ПИСЬМЕННОГО СОГЛАСИЯ РОДИТЕЛЯ!!!</a:t>
            </a:r>
            <a:br>
              <a:rPr lang="ru-RU" sz="2000" b="1" i="0" dirty="0">
                <a:solidFill>
                  <a:schemeClr val="tx1"/>
                </a:solidFill>
                <a:effectLst/>
                <a:latin typeface="Times New Roman" panose="02020603050405020304" pitchFamily="18" charset="0"/>
                <a:cs typeface="Times New Roman" panose="02020603050405020304" pitchFamily="18" charset="0"/>
              </a:rPr>
            </a:br>
            <a:r>
              <a:rPr lang="ru-RU" sz="2000" b="1" i="0" dirty="0">
                <a:solidFill>
                  <a:schemeClr val="tx1"/>
                </a:solidFill>
                <a:effectLst/>
                <a:latin typeface="Times New Roman" panose="02020603050405020304" pitchFamily="18" charset="0"/>
                <a:cs typeface="Times New Roman" panose="02020603050405020304" pitchFamily="18" charset="0"/>
              </a:rPr>
              <a:t>По результатам социологического опроса и здесь выявлены недочеты, а именно низкая </a:t>
            </a:r>
            <a:r>
              <a:rPr lang="ru-RU" sz="2000" b="1" dirty="0">
                <a:solidFill>
                  <a:schemeClr val="tx1"/>
                </a:solidFill>
                <a:latin typeface="Times New Roman" panose="02020603050405020304" pitchFamily="18" charset="0"/>
                <a:cs typeface="Times New Roman" panose="02020603050405020304" pitchFamily="18" charset="0"/>
              </a:rPr>
              <a:t>степень </a:t>
            </a:r>
            <a:r>
              <a:rPr lang="ru-RU" sz="2000" b="1" dirty="0" err="1">
                <a:solidFill>
                  <a:schemeClr val="tx1"/>
                </a:solidFill>
                <a:latin typeface="Times New Roman" panose="02020603050405020304" pitchFamily="18" charset="0"/>
                <a:cs typeface="Times New Roman" panose="02020603050405020304" pitchFamily="18" charset="0"/>
              </a:rPr>
              <a:t>граммотности</a:t>
            </a:r>
            <a:r>
              <a:rPr lang="ru-RU" sz="2000" b="1" dirty="0">
                <a:solidFill>
                  <a:schemeClr val="tx1"/>
                </a:solidFill>
                <a:latin typeface="Times New Roman" panose="02020603050405020304" pitchFamily="18" charset="0"/>
                <a:cs typeface="Times New Roman" panose="02020603050405020304" pitchFamily="18" charset="0"/>
              </a:rPr>
              <a:t> родителей в области иммунопрофилактики</a:t>
            </a:r>
            <a:br>
              <a:rPr lang="ru-RU" sz="2000" b="1" dirty="0">
                <a:solidFill>
                  <a:schemeClr val="tx1"/>
                </a:solidFill>
                <a:latin typeface="Times New Roman" panose="02020603050405020304" pitchFamily="18" charset="0"/>
                <a:cs typeface="Times New Roman" panose="02020603050405020304" pitchFamily="18" charset="0"/>
              </a:rPr>
            </a:br>
            <a:endParaRPr lang="ru-RU" sz="2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3899238"/>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Диаграмма 5">
            <a:extLst>
              <a:ext uri="{FF2B5EF4-FFF2-40B4-BE49-F238E27FC236}">
                <a16:creationId xmlns:a16="http://schemas.microsoft.com/office/drawing/2014/main" id="{029344D7-68C5-4012-887B-FC7884B87C49}"/>
              </a:ext>
            </a:extLst>
          </p:cNvPr>
          <p:cNvGraphicFramePr>
            <a:graphicFrameLocks/>
          </p:cNvGraphicFramePr>
          <p:nvPr>
            <p:extLst>
              <p:ext uri="{D42A27DB-BD31-4B8C-83A1-F6EECF244321}">
                <p14:modId xmlns:p14="http://schemas.microsoft.com/office/powerpoint/2010/main" val="1385411850"/>
              </p:ext>
            </p:extLst>
          </p:nvPr>
        </p:nvGraphicFramePr>
        <p:xfrm>
          <a:off x="0" y="383319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7" name="Заголовок 6">
            <a:extLst>
              <a:ext uri="{FF2B5EF4-FFF2-40B4-BE49-F238E27FC236}">
                <a16:creationId xmlns:a16="http://schemas.microsoft.com/office/drawing/2014/main" id="{819B1AAA-0C71-4A91-8993-BCAEB0875D69}"/>
              </a:ext>
            </a:extLst>
          </p:cNvPr>
          <p:cNvSpPr>
            <a:spLocks noGrp="1"/>
          </p:cNvSpPr>
          <p:nvPr>
            <p:ph type="ctrTitle"/>
          </p:nvPr>
        </p:nvSpPr>
        <p:spPr>
          <a:xfrm>
            <a:off x="1523998" y="281611"/>
            <a:ext cx="9144000" cy="1655762"/>
          </a:xfrm>
        </p:spPr>
        <p:txBody>
          <a:bodyPr/>
          <a:lstStyle/>
          <a:p>
            <a:r>
              <a:rPr lang="ru-RU" sz="2000" dirty="0"/>
              <a:t>К сожалению, не все родители знают о существовании нормативно-правового акта – Национальный календарь профилактических прививок, в соответствии с которым и проводится вакцинация детей разных возрастов. 14% опрошенных никогда не подписывали письменное согласие на вакцинацию, что говорит о </a:t>
            </a:r>
            <a:r>
              <a:rPr lang="ru-RU" sz="2000" dirty="0" err="1"/>
              <a:t>безграммотности</a:t>
            </a:r>
            <a:r>
              <a:rPr lang="ru-RU" sz="2000" dirty="0"/>
              <a:t> людей в столь важном аспекте.</a:t>
            </a:r>
          </a:p>
        </p:txBody>
      </p:sp>
      <p:graphicFrame>
        <p:nvGraphicFramePr>
          <p:cNvPr id="9" name="Диаграмма 8">
            <a:extLst>
              <a:ext uri="{FF2B5EF4-FFF2-40B4-BE49-F238E27FC236}">
                <a16:creationId xmlns:a16="http://schemas.microsoft.com/office/drawing/2014/main" id="{2F6CD9E4-BA2A-458D-82A5-D2D9AD3B43FB}"/>
              </a:ext>
            </a:extLst>
          </p:cNvPr>
          <p:cNvGraphicFramePr>
            <a:graphicFrameLocks/>
          </p:cNvGraphicFramePr>
          <p:nvPr>
            <p:extLst>
              <p:ext uri="{D42A27DB-BD31-4B8C-83A1-F6EECF244321}">
                <p14:modId xmlns:p14="http://schemas.microsoft.com/office/powerpoint/2010/main" val="3806249179"/>
              </p:ext>
            </p:extLst>
          </p:nvPr>
        </p:nvGraphicFramePr>
        <p:xfrm>
          <a:off x="7242313" y="3687417"/>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19480930"/>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F8E70D50-60E5-43C5-A9A3-F298DBF89F3B}"/>
              </a:ext>
            </a:extLst>
          </p:cNvPr>
          <p:cNvSpPr>
            <a:spLocks noGrp="1"/>
          </p:cNvSpPr>
          <p:nvPr>
            <p:ph type="ctrTitle"/>
          </p:nvPr>
        </p:nvSpPr>
        <p:spPr>
          <a:xfrm>
            <a:off x="1523998" y="345317"/>
            <a:ext cx="9144000" cy="2053326"/>
          </a:xfrm>
        </p:spPr>
        <p:txBody>
          <a:bodyPr/>
          <a:lstStyle/>
          <a:p>
            <a:r>
              <a:rPr lang="ru-RU" sz="1800" b="1" i="0" dirty="0">
                <a:solidFill>
                  <a:schemeClr val="tx1"/>
                </a:solidFill>
                <a:effectLst/>
                <a:latin typeface="Arial" panose="020B0604020202020204" pitchFamily="34" charset="0"/>
              </a:rPr>
              <a:t>Если родители все же решили не вакцинировать ребенка, то они должны понимать, что означает для него статус непривитого. Когда в мир, заполненный микробами и вирусами, выходит совершенно незащищенный кроха, его мама и папа обязаны предпринять дополнительные меры для укрепления иммунной системы и жестко следовать санитарно-гигиеническим правилам, так как любое нарушение может привести к заражению. Радует тот факт, что 60% опрошенных все же согласны с утверждением, что проще заболевание предотвратить, чем лечить</a:t>
            </a:r>
            <a:r>
              <a:rPr lang="ru-RU" sz="1800" b="1" dirty="0">
                <a:solidFill>
                  <a:schemeClr val="tx1"/>
                </a:solidFill>
              </a:rPr>
              <a:t/>
            </a:r>
            <a:br>
              <a:rPr lang="ru-RU" sz="1800" b="1" dirty="0">
                <a:solidFill>
                  <a:schemeClr val="tx1"/>
                </a:solidFill>
              </a:rPr>
            </a:br>
            <a:endParaRPr lang="ru-RU" sz="1800" b="1" dirty="0">
              <a:solidFill>
                <a:schemeClr val="tx1"/>
              </a:solidFill>
            </a:endParaRPr>
          </a:p>
        </p:txBody>
      </p:sp>
      <p:graphicFrame>
        <p:nvGraphicFramePr>
          <p:cNvPr id="8" name="Диаграмма 7">
            <a:extLst>
              <a:ext uri="{FF2B5EF4-FFF2-40B4-BE49-F238E27FC236}">
                <a16:creationId xmlns:a16="http://schemas.microsoft.com/office/drawing/2014/main" id="{84004BA8-F3C3-48B9-BD60-9EE21CDBC6F3}"/>
              </a:ext>
            </a:extLst>
          </p:cNvPr>
          <p:cNvGraphicFramePr>
            <a:graphicFrameLocks/>
          </p:cNvGraphicFramePr>
          <p:nvPr>
            <p:extLst>
              <p:ext uri="{D42A27DB-BD31-4B8C-83A1-F6EECF244321}">
                <p14:modId xmlns:p14="http://schemas.microsoft.com/office/powerpoint/2010/main" val="3469239388"/>
              </p:ext>
            </p:extLst>
          </p:nvPr>
        </p:nvGraphicFramePr>
        <p:xfrm>
          <a:off x="2849216" y="2809461"/>
          <a:ext cx="6149009" cy="336273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06627783"/>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1A6559E0-220F-442F-9269-49C059917C80}"/>
              </a:ext>
            </a:extLst>
          </p:cNvPr>
          <p:cNvSpPr>
            <a:spLocks noGrp="1"/>
          </p:cNvSpPr>
          <p:nvPr>
            <p:ph type="ctrTitle"/>
          </p:nvPr>
        </p:nvSpPr>
        <p:spPr>
          <a:xfrm>
            <a:off x="1523998" y="1"/>
            <a:ext cx="9144000" cy="772510"/>
          </a:xfrm>
        </p:spPr>
        <p:txBody>
          <a:bodyPr/>
          <a:lstStyle/>
          <a:p>
            <a:r>
              <a:rPr lang="ru-RU" b="1" dirty="0"/>
              <a:t>ВЫВОДЫ</a:t>
            </a:r>
          </a:p>
        </p:txBody>
      </p:sp>
      <p:sp>
        <p:nvSpPr>
          <p:cNvPr id="7" name="Подзаголовок 6">
            <a:extLst>
              <a:ext uri="{FF2B5EF4-FFF2-40B4-BE49-F238E27FC236}">
                <a16:creationId xmlns:a16="http://schemas.microsoft.com/office/drawing/2014/main" id="{8A1A3637-8336-4D1E-A5E8-AECDAA134D1C}"/>
              </a:ext>
            </a:extLst>
          </p:cNvPr>
          <p:cNvSpPr>
            <a:spLocks noGrp="1"/>
          </p:cNvSpPr>
          <p:nvPr>
            <p:ph type="subTitle" idx="1"/>
          </p:nvPr>
        </p:nvSpPr>
        <p:spPr>
          <a:xfrm>
            <a:off x="2900856" y="630621"/>
            <a:ext cx="7062952" cy="6117019"/>
          </a:xfrm>
        </p:spPr>
        <p:txBody>
          <a:bodyPr/>
          <a:lstStyle/>
          <a:p>
            <a:r>
              <a:rPr lang="ru-RU" b="1" dirty="0"/>
              <a:t>В результате проведенного исследования было выявлено, что у большинства родителей нейтральное отношение к вакцинопрофилактике и они понимают необходимость вакцинации детей в условиях сегодняшнего дня.</a:t>
            </a:r>
          </a:p>
          <a:p>
            <a:r>
              <a:rPr lang="ru-RU" b="1" dirty="0"/>
              <a:t>Среди основных причин для отказа от вакцинации были выявлены страхи перед поствакцинальными осложнениями.</a:t>
            </a:r>
          </a:p>
          <a:p>
            <a:r>
              <a:rPr lang="ru-RU" b="1" dirty="0"/>
              <a:t>Самой сомнительной вакциной, которую большинство опрошенных родителей указали в своих анкетах оказалась вакцина против гриппа.</a:t>
            </a:r>
          </a:p>
          <a:p>
            <a:r>
              <a:rPr lang="ru-RU" b="1" dirty="0"/>
              <a:t>Уровень </a:t>
            </a:r>
            <a:r>
              <a:rPr lang="ru-RU" b="1" dirty="0" err="1"/>
              <a:t>граммотности</a:t>
            </a:r>
            <a:r>
              <a:rPr lang="ru-RU" b="1" dirty="0"/>
              <a:t> родителей в области именно иммунопрофилактики оставляет желать лучшего. К сожалению, многие подвержены общественному мнению, которое, в свою очередь, так же </a:t>
            </a:r>
            <a:r>
              <a:rPr lang="ru-RU" b="1" dirty="0" err="1"/>
              <a:t>неоправдано</a:t>
            </a:r>
            <a:r>
              <a:rPr lang="ru-RU" b="1" dirty="0"/>
              <a:t> на все 100% на сегодняшний день.</a:t>
            </a:r>
          </a:p>
          <a:p>
            <a:endParaRPr lang="ru-RU" dirty="0"/>
          </a:p>
          <a:p>
            <a:endParaRPr lang="ru-RU" dirty="0"/>
          </a:p>
          <a:p>
            <a:endParaRPr lang="ru-RU" dirty="0"/>
          </a:p>
          <a:p>
            <a:r>
              <a:rPr lang="ru-RU" dirty="0"/>
              <a:t> </a:t>
            </a:r>
          </a:p>
        </p:txBody>
      </p:sp>
    </p:spTree>
    <p:extLst>
      <p:ext uri="{BB962C8B-B14F-4D97-AF65-F5344CB8AC3E}">
        <p14:creationId xmlns:p14="http://schemas.microsoft.com/office/powerpoint/2010/main" val="3105500792"/>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F06E3ABA-2302-4BB5-B36A-4F4BB56E4E26}"/>
              </a:ext>
            </a:extLst>
          </p:cNvPr>
          <p:cNvSpPr>
            <a:spLocks noGrp="1"/>
          </p:cNvSpPr>
          <p:nvPr>
            <p:ph type="ctrTitle"/>
          </p:nvPr>
        </p:nvSpPr>
        <p:spPr>
          <a:xfrm>
            <a:off x="1523998" y="159027"/>
            <a:ext cx="9144000" cy="881497"/>
          </a:xfrm>
        </p:spPr>
        <p:txBody>
          <a:bodyPr/>
          <a:lstStyle/>
          <a:p>
            <a:r>
              <a:rPr lang="ru-RU" b="1" dirty="0"/>
              <a:t>ЗАКЛЮЧЕНИЕ</a:t>
            </a:r>
          </a:p>
        </p:txBody>
      </p:sp>
      <p:sp>
        <p:nvSpPr>
          <p:cNvPr id="7" name="Подзаголовок 6">
            <a:extLst>
              <a:ext uri="{FF2B5EF4-FFF2-40B4-BE49-F238E27FC236}">
                <a16:creationId xmlns:a16="http://schemas.microsoft.com/office/drawing/2014/main" id="{73661734-5BCB-47D9-AEE1-EF9EFAF7400F}"/>
              </a:ext>
            </a:extLst>
          </p:cNvPr>
          <p:cNvSpPr>
            <a:spLocks noGrp="1"/>
          </p:cNvSpPr>
          <p:nvPr>
            <p:ph type="subTitle" idx="1"/>
          </p:nvPr>
        </p:nvSpPr>
        <p:spPr>
          <a:xfrm>
            <a:off x="477076" y="1040525"/>
            <a:ext cx="11237843" cy="5817476"/>
          </a:xfrm>
        </p:spPr>
        <p:txBody>
          <a:bodyPr/>
          <a:lstStyle/>
          <a:p>
            <a:pPr algn="just"/>
            <a:r>
              <a:rPr lang="ru-RU" sz="2000" b="1" i="0" dirty="0">
                <a:effectLst/>
                <a:latin typeface="Arial" panose="020B0604020202020204" pitchFamily="34" charset="0"/>
              </a:rPr>
              <a:t>Все чаще встречаются случаи отказа от вакцинации или отсрочки вакцинации у детей. Вызвано это, прежде всего, главным «недостатком» вакцинации — отсутствием болезни в настоящее время. Когда ребенок болеет, когда ему плохо вот тут родители готовы на все, они ищут лекарство, понимают, что оно необходимо. Но когда ребенок здоров... Родители должны взвесить риски, часто надуманные, и реальные последствия отказа от прививок, лучше предупредить, чем пытаться лечить. Согласно действующим в России с 1998-1999 годов Федеральным законам «Об иммунопрофилактике инфекционных болезней» и «О санитарно-эпидемиологическом благополучии населения» защита себя и своих детей от инфекционных заболеваний - не только право, но и обязанность каждого человека. Национальный календарь профилактических прививок это нормативный правовой акт, устанавливающий сроки и порядок проведения прививок. Тем не менее, ответственности за отказ от прививок нет, вакцинация остается делом сугубо добровольным. Но, если взрослый отвечает только за себя, то родитель, отказывающийся прививать детей, всерьез рискует здоровьем своего ребенка. Именно так. Правом ребенка, как любого гражданина, является право быть защищенным от болезни. Защищая своего ребенка, мы также защищаем своих близких, других детей. Есть такое явление как популяционный эффект. Мы живем в сообществе, мы не изолированы, интенсивность контактов, скорость перемещений, плотность населения в городах растут. И чем лучше мы будем защищены сами, тем лучше мы защитим тех, кто рядом с нами.</a:t>
            </a:r>
            <a:r>
              <a:rPr lang="ru-RU" sz="2000" dirty="0"/>
              <a:t/>
            </a:r>
            <a:br>
              <a:rPr lang="ru-RU" sz="2000" dirty="0"/>
            </a:br>
            <a:r>
              <a:rPr lang="ru-RU" sz="2000" dirty="0"/>
              <a:t/>
            </a:r>
            <a:br>
              <a:rPr lang="ru-RU" sz="2000" dirty="0"/>
            </a:br>
            <a:endParaRPr lang="ru-RU" sz="2000" dirty="0"/>
          </a:p>
        </p:txBody>
      </p:sp>
    </p:spTree>
    <p:extLst>
      <p:ext uri="{BB962C8B-B14F-4D97-AF65-F5344CB8AC3E}">
        <p14:creationId xmlns:p14="http://schemas.microsoft.com/office/powerpoint/2010/main" val="1878347351"/>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2E1C35F0-0806-4FE7-8BD5-ADB5A91C4FA2}"/>
              </a:ext>
            </a:extLst>
          </p:cNvPr>
          <p:cNvSpPr>
            <a:spLocks noGrp="1"/>
          </p:cNvSpPr>
          <p:nvPr>
            <p:ph type="ctrTitle"/>
          </p:nvPr>
        </p:nvSpPr>
        <p:spPr>
          <a:xfrm>
            <a:off x="1523998" y="3200400"/>
            <a:ext cx="9144000" cy="4351283"/>
          </a:xfrm>
        </p:spPr>
        <p:txBody>
          <a:bodyPr/>
          <a:lstStyle/>
          <a:p>
            <a:r>
              <a:rPr lang="ru-RU" sz="3200" b="0" i="0" dirty="0">
                <a:solidFill>
                  <a:schemeClr val="tx1"/>
                </a:solidFill>
                <a:effectLst/>
                <a:latin typeface="Arial" panose="020B0604020202020204" pitchFamily="34" charset="0"/>
              </a:rPr>
              <a:t>Инфекции всегда рядом - это важно помнить. Они нас «любят», они будут использовать любой шанс проявить эту «любовь». И единственный путь проявить нашу любовь к своим детям - вовремя вакцинироваться.</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878058018"/>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8" y="251791"/>
            <a:ext cx="9144000" cy="1219200"/>
          </a:xfrm>
        </p:spPr>
        <p:txBody>
          <a:bodyPr/>
          <a:lstStyle/>
          <a:p>
            <a:r>
              <a:rPr lang="ru-RU" b="1" dirty="0"/>
              <a:t>АКТУАЛЬНОСТЬ</a:t>
            </a:r>
          </a:p>
        </p:txBody>
      </p:sp>
      <p:sp>
        <p:nvSpPr>
          <p:cNvPr id="9" name="Подзаголовок 8">
            <a:extLst>
              <a:ext uri="{FF2B5EF4-FFF2-40B4-BE49-F238E27FC236}">
                <a16:creationId xmlns:a16="http://schemas.microsoft.com/office/drawing/2014/main" id="{398E780A-FAB2-41A0-BB25-6845DC88D5E6}"/>
              </a:ext>
            </a:extLst>
          </p:cNvPr>
          <p:cNvSpPr>
            <a:spLocks noGrp="1"/>
          </p:cNvSpPr>
          <p:nvPr>
            <p:ph type="subTitle" idx="1"/>
          </p:nvPr>
        </p:nvSpPr>
        <p:spPr>
          <a:xfrm>
            <a:off x="2610678" y="1895061"/>
            <a:ext cx="7277525" cy="4711148"/>
          </a:xfrm>
        </p:spPr>
        <p:txBody>
          <a:bodyPr/>
          <a:lstStyle/>
          <a:p>
            <a:pPr algn="just" rtl="0"/>
            <a:r>
              <a:rPr lang="ru-RU" sz="1800" b="1" i="0" dirty="0">
                <a:effectLst/>
                <a:latin typeface="ReithSans"/>
              </a:rPr>
              <a:t>Вакцины помогли значительно снизить вред от многих болезней за последнее столетие.</a:t>
            </a:r>
          </a:p>
          <a:p>
            <a:pPr algn="just" rtl="0"/>
            <a:r>
              <a:rPr lang="ru-RU" sz="1800" b="1" i="0" dirty="0">
                <a:effectLst/>
                <a:latin typeface="ReithSans"/>
              </a:rPr>
              <a:t>Около 2,6 млн человек ежегодно умирало от кори до тех пор, пока в 1960-е годы не появилась первая вакцина от этой болезни. По данным ВОЗ, с 2000 по 2017 год уровень смертности от кори в мире сократился на 80%.</a:t>
            </a:r>
          </a:p>
          <a:p>
            <a:pPr algn="just" rtl="0"/>
            <a:r>
              <a:rPr lang="ru-RU" sz="1800" b="1" i="0" dirty="0">
                <a:effectLst/>
                <a:latin typeface="ReithSans"/>
              </a:rPr>
              <a:t>Всего несколько десятилетий назад миллионы людей пали жертвами полиомиелита - заболевшим грозили паралич или смерть. Сегодня же эта болезнь практически исчезла.</a:t>
            </a:r>
          </a:p>
          <a:p>
            <a:r>
              <a:rPr lang="ru-RU" b="1" i="0" dirty="0">
                <a:solidFill>
                  <a:srgbClr val="FF0000"/>
                </a:solidFill>
                <a:effectLst/>
                <a:latin typeface="ReithSans"/>
              </a:rPr>
              <a:t>В прошлом веке вакцины спасли десятки миллионов жизней, однако сегодня эксперты во многих странах видят тенденцию к отказу от вакцинации.</a:t>
            </a:r>
            <a:endParaRPr lang="ru-RU" dirty="0">
              <a:solidFill>
                <a:srgbClr val="FF0000"/>
              </a:solidFill>
            </a:endParaRPr>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2334" y="96342"/>
            <a:ext cx="2417069" cy="3456439"/>
          </a:xfrm>
          <a:prstGeom prst="rect">
            <a:avLst/>
          </a:prstGeom>
        </p:spPr>
      </p:pic>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88203" y="251791"/>
            <a:ext cx="2115316" cy="3145542"/>
          </a:xfrm>
          <a:prstGeom prst="rect">
            <a:avLst/>
          </a:prstGeom>
        </p:spPr>
      </p:pic>
    </p:spTree>
    <p:extLst>
      <p:ext uri="{BB962C8B-B14F-4D97-AF65-F5344CB8AC3E}">
        <p14:creationId xmlns:p14="http://schemas.microsoft.com/office/powerpoint/2010/main" val="492544367"/>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95127" y="264213"/>
            <a:ext cx="10893289" cy="994744"/>
          </a:xfrm>
        </p:spPr>
        <p:txBody>
          <a:bodyPr/>
          <a:lstStyle/>
          <a:p>
            <a:r>
              <a:rPr lang="ru-RU" sz="3200" b="1" dirty="0">
                <a:solidFill>
                  <a:schemeClr val="tx1"/>
                </a:solidFill>
                <a:cs typeface="Aharoni" panose="02010803020104030203" pitchFamily="2" charset="-79"/>
              </a:rPr>
              <a:t>ЦЕЛЬ – выяснить отношение родителей к вакцинации детей</a:t>
            </a:r>
          </a:p>
        </p:txBody>
      </p:sp>
      <p:sp>
        <p:nvSpPr>
          <p:cNvPr id="3" name="Подзаголовок 2">
            <a:extLst>
              <a:ext uri="{FF2B5EF4-FFF2-40B4-BE49-F238E27FC236}">
                <a16:creationId xmlns:a16="http://schemas.microsoft.com/office/drawing/2014/main" id="{40E4282D-EBF8-48BA-A46B-AAE688F0B8A5}"/>
              </a:ext>
            </a:extLst>
          </p:cNvPr>
          <p:cNvSpPr>
            <a:spLocks noGrp="1"/>
          </p:cNvSpPr>
          <p:nvPr>
            <p:ph type="subTitle" idx="1"/>
          </p:nvPr>
        </p:nvSpPr>
        <p:spPr>
          <a:xfrm>
            <a:off x="795128" y="2239617"/>
            <a:ext cx="10455968" cy="3982687"/>
          </a:xfrm>
        </p:spPr>
        <p:txBody>
          <a:bodyPr/>
          <a:lstStyle/>
          <a:p>
            <a:r>
              <a:rPr lang="ru-RU" b="1" dirty="0"/>
              <a:t>ЗАДАЧИ:</a:t>
            </a:r>
          </a:p>
          <a:p>
            <a:pPr marL="342900" indent="-342900" algn="just">
              <a:buFontTx/>
              <a:buChar char="-"/>
            </a:pPr>
            <a:r>
              <a:rPr lang="ru-RU" b="1" dirty="0"/>
              <a:t>Выявить необходимость вакцинации детей по мнению родителей</a:t>
            </a:r>
          </a:p>
          <a:p>
            <a:pPr marL="342900" indent="-342900" algn="just">
              <a:buFontTx/>
              <a:buChar char="-"/>
            </a:pPr>
            <a:r>
              <a:rPr lang="ru-RU" b="1" dirty="0"/>
              <a:t>Определить основные причины отказа от вакцинации</a:t>
            </a:r>
          </a:p>
          <a:p>
            <a:pPr marL="342900" indent="-342900" algn="just">
              <a:buFontTx/>
              <a:buChar char="-"/>
            </a:pPr>
            <a:r>
              <a:rPr lang="ru-RU" b="1" dirty="0"/>
              <a:t>Выяснить какие именно вакцины вызывают негативное отношение у родителей</a:t>
            </a:r>
          </a:p>
          <a:p>
            <a:pPr marL="342900" indent="-342900" algn="just">
              <a:buFontTx/>
              <a:buChar char="-"/>
            </a:pPr>
            <a:r>
              <a:rPr lang="ru-RU" b="1" dirty="0"/>
              <a:t>Выявить степень грамотности родителей в области иммунопрофилактики</a:t>
            </a:r>
          </a:p>
          <a:p>
            <a:pPr marL="342900" indent="-342900">
              <a:buFontTx/>
              <a:buChar char="-"/>
            </a:pPr>
            <a:endParaRPr lang="ru-RU" dirty="0"/>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736" y="635696"/>
            <a:ext cx="1436782" cy="2061801"/>
          </a:xfrm>
          <a:prstGeom prst="rect">
            <a:avLst/>
          </a:prstGeom>
        </p:spPr>
      </p:pic>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78483" y="4286577"/>
            <a:ext cx="1045424" cy="2387601"/>
          </a:xfrm>
          <a:prstGeom prst="rect">
            <a:avLst/>
          </a:prstGeom>
        </p:spPr>
      </p:pic>
    </p:spTree>
    <p:extLst>
      <p:ext uri="{BB962C8B-B14F-4D97-AF65-F5344CB8AC3E}">
        <p14:creationId xmlns:p14="http://schemas.microsoft.com/office/powerpoint/2010/main" val="2498546942"/>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F9865FF9-9DFE-4C82-AFCC-D6097042900E}"/>
              </a:ext>
            </a:extLst>
          </p:cNvPr>
          <p:cNvSpPr>
            <a:spLocks noGrp="1"/>
          </p:cNvSpPr>
          <p:nvPr>
            <p:ph type="ctrTitle"/>
          </p:nvPr>
        </p:nvSpPr>
        <p:spPr>
          <a:xfrm>
            <a:off x="1523998" y="141891"/>
            <a:ext cx="9144000" cy="567558"/>
          </a:xfrm>
        </p:spPr>
        <p:txBody>
          <a:bodyPr/>
          <a:lstStyle/>
          <a:p>
            <a:r>
              <a:rPr lang="ru-RU" b="1" dirty="0">
                <a:solidFill>
                  <a:schemeClr val="tx1"/>
                </a:solidFill>
              </a:rPr>
              <a:t>ОПРОСНИК</a:t>
            </a:r>
          </a:p>
        </p:txBody>
      </p:sp>
      <p:sp>
        <p:nvSpPr>
          <p:cNvPr id="7" name="Подзаголовок 6">
            <a:extLst>
              <a:ext uri="{FF2B5EF4-FFF2-40B4-BE49-F238E27FC236}">
                <a16:creationId xmlns:a16="http://schemas.microsoft.com/office/drawing/2014/main" id="{AB592D3D-250B-4E87-9CC9-C245788903F6}"/>
              </a:ext>
            </a:extLst>
          </p:cNvPr>
          <p:cNvSpPr>
            <a:spLocks noGrp="1"/>
          </p:cNvSpPr>
          <p:nvPr>
            <p:ph type="subTitle" idx="1"/>
          </p:nvPr>
        </p:nvSpPr>
        <p:spPr>
          <a:xfrm>
            <a:off x="567560" y="536028"/>
            <a:ext cx="11445764" cy="6448096"/>
          </a:xfrm>
        </p:spPr>
        <p:txBody>
          <a:bodyPr numCol="3"/>
          <a:lstStyle/>
          <a:p>
            <a:pPr marL="342900" lvl="0" indent="-342900" algn="just">
              <a:lnSpc>
                <a:spcPct val="100000"/>
              </a:lnSpc>
              <a:spcAft>
                <a:spcPts val="800"/>
              </a:spcAft>
              <a:buFont typeface="+mj-lt"/>
              <a:buAutoNum type="arabicPeriod"/>
            </a:pP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Ваш возраст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до 20 лет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- 21-40 лет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-старше 40 лет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2</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 Пол</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мужской</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женский</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3.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Где вы получаете информацию о прививках</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СМИ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от мед работников</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от знакомых</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 информирован о необходимости прививок</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4</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 Считаете ли вы, что прививки необходимы</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5.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Ваше отношение к вакцинации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положительное</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отрицательное</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нейтральное</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6.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Ставите ли вы </a:t>
            </a:r>
            <a:r>
              <a:rPr lang="ru-RU" sz="1200" b="1" dirty="0" err="1">
                <a:effectLst/>
                <a:latin typeface="Times New Roman" panose="02020603050405020304" pitchFamily="18" charset="0"/>
                <a:ea typeface="Calibri" panose="020F0502020204030204" pitchFamily="34" charset="0"/>
                <a:cs typeface="Times New Roman" panose="02020603050405020304" pitchFamily="18" charset="0"/>
              </a:rPr>
              <a:t>привики</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 своим детям</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ставлю, но не все</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7.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Если вы отказываетесь от прививок, то по каким причинам</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вред от прививок выше рисков заражения</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боюсь осложнений</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 вижу необходимости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 доверяю здравоохранению</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8</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 От каких прививок отказываетесь, если прививаете ребенка частично</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АКДС</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Грипп</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Полиомиелит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другое</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9.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Можно ли заменить прививки «повышением защитных сил организма»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 знаю</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10. </a:t>
            </a:r>
            <a:r>
              <a:rPr lang="ru-RU" sz="1200" b="1" dirty="0">
                <a:effectLst/>
                <a:latin typeface="Times New Roman" panose="02020603050405020304" pitchFamily="18" charset="0"/>
                <a:ea typeface="Calibri" panose="020F0502020204030204" pitchFamily="34" charset="0"/>
                <a:cs typeface="Times New Roman" panose="02020603050405020304" pitchFamily="18" charset="0"/>
              </a:rPr>
              <a:t>Следите ли вы за прививочным статусом своих детей</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0000"/>
              </a:lnSpc>
              <a:spcAft>
                <a:spcPts val="800"/>
              </a:spcAft>
            </a:pPr>
            <a:r>
              <a:rPr lang="ru-RU" sz="1200" dirty="0">
                <a:effectLst/>
                <a:latin typeface="Times New Roman" panose="02020603050405020304" pitchFamily="18" charset="0"/>
                <a:ea typeface="Calibri" panose="020F0502020204030204" pitchFamily="34" charset="0"/>
                <a:cs typeface="Times New Roman" panose="02020603050405020304" pitchFamily="18" charset="0"/>
              </a:rPr>
              <a:t>- следить должен участковый педиатр</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933875680"/>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a:extLst>
              <a:ext uri="{FF2B5EF4-FFF2-40B4-BE49-F238E27FC236}">
                <a16:creationId xmlns:a16="http://schemas.microsoft.com/office/drawing/2014/main" id="{54283EE3-2207-4771-A572-C0072FFF02CB}"/>
              </a:ext>
            </a:extLst>
          </p:cNvPr>
          <p:cNvSpPr>
            <a:spLocks noGrp="1"/>
          </p:cNvSpPr>
          <p:nvPr>
            <p:ph type="subTitle" idx="1"/>
          </p:nvPr>
        </p:nvSpPr>
        <p:spPr>
          <a:xfrm>
            <a:off x="882869" y="551793"/>
            <a:ext cx="10625959" cy="5670511"/>
          </a:xfrm>
        </p:spPr>
        <p:txBody>
          <a:bodyPr numCol="2"/>
          <a:lstStyle/>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11.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Знаете ли вы о Национальном календаре профилактических прививок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12.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Как вы считаете, частота осложнений выше после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перенесенного инфекционного заболевания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прививки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13.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Все ли прививки делали вашему ребенку с письменного согласия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нет, никогда не подписывала согласие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некоторые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14.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Есть ли необходимость в распространении </a:t>
            </a:r>
            <a:r>
              <a:rPr lang="ru-RU" sz="1600" b="1" dirty="0" err="1">
                <a:effectLst/>
                <a:latin typeface="Times New Roman" panose="02020603050405020304" pitchFamily="18" charset="0"/>
                <a:ea typeface="Calibri" panose="020F0502020204030204" pitchFamily="34" charset="0"/>
                <a:cs typeface="Times New Roman" panose="02020603050405020304" pitchFamily="18" charset="0"/>
              </a:rPr>
              <a:t>доп</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 информации об иммунопрофилактике детей</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нет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мне все равно, я не ставлю своим детям прививки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15. </a:t>
            </a: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Если да, то в каком виде это было бы более доступно</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консультирование с врачом-иммунологом</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консультирование в другом мед учреждении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в виде памяток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07000"/>
              </a:lnSpc>
              <a:spcAft>
                <a:spcPts val="800"/>
              </a:spcAft>
            </a:pP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постоянная консультация в виде «горячей линии»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219411987"/>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3998" y="119271"/>
            <a:ext cx="9144000" cy="1285459"/>
          </a:xfrm>
        </p:spPr>
        <p:txBody>
          <a:bodyPr/>
          <a:lstStyle/>
          <a:p>
            <a:r>
              <a:rPr lang="ru-RU" b="1" dirty="0"/>
              <a:t>Результаты анкетирования</a:t>
            </a:r>
          </a:p>
        </p:txBody>
      </p:sp>
      <p:sp>
        <p:nvSpPr>
          <p:cNvPr id="3" name="Подзаголовок 2">
            <a:extLst>
              <a:ext uri="{FF2B5EF4-FFF2-40B4-BE49-F238E27FC236}">
                <a16:creationId xmlns:a16="http://schemas.microsoft.com/office/drawing/2014/main" id="{DE4D11AB-055B-4CBA-853A-B1C3777E93DD}"/>
              </a:ext>
            </a:extLst>
          </p:cNvPr>
          <p:cNvSpPr>
            <a:spLocks noGrp="1"/>
          </p:cNvSpPr>
          <p:nvPr>
            <p:ph type="subTitle" idx="1"/>
          </p:nvPr>
        </p:nvSpPr>
        <p:spPr>
          <a:xfrm>
            <a:off x="2001078" y="1524000"/>
            <a:ext cx="7726018" cy="4698304"/>
          </a:xfrm>
        </p:spPr>
        <p:txBody>
          <a:bodyPr/>
          <a:lstStyle/>
          <a:p>
            <a:r>
              <a:rPr lang="ru-RU" dirty="0"/>
              <a:t>В социологическом опросе принимали участие родители детей, наблюдающихся в ГАУЗ Детская поликлиника №6 города Улан-Удэ.</a:t>
            </a:r>
          </a:p>
          <a:p>
            <a:r>
              <a:rPr lang="ru-RU" dirty="0"/>
              <a:t>В анкетировании принимали участие не только женщины (мамы), но и мужчины (папы).</a:t>
            </a:r>
          </a:p>
          <a:p>
            <a:endParaRPr lang="ru-RU" dirty="0"/>
          </a:p>
        </p:txBody>
      </p:sp>
      <p:graphicFrame>
        <p:nvGraphicFramePr>
          <p:cNvPr id="12" name="Диаграмма 11">
            <a:extLst>
              <a:ext uri="{FF2B5EF4-FFF2-40B4-BE49-F238E27FC236}">
                <a16:creationId xmlns:a16="http://schemas.microsoft.com/office/drawing/2014/main" id="{E10115B7-F564-460F-AD08-656C25711DB0}"/>
              </a:ext>
            </a:extLst>
          </p:cNvPr>
          <p:cNvGraphicFramePr>
            <a:graphicFrameLocks/>
          </p:cNvGraphicFramePr>
          <p:nvPr>
            <p:extLst>
              <p:ext uri="{D42A27DB-BD31-4B8C-83A1-F6EECF244321}">
                <p14:modId xmlns:p14="http://schemas.microsoft.com/office/powerpoint/2010/main" val="3138376132"/>
              </p:ext>
            </p:extLst>
          </p:nvPr>
        </p:nvGraphicFramePr>
        <p:xfrm>
          <a:off x="2862471" y="3429000"/>
          <a:ext cx="5936972" cy="3429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2568594"/>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47D33B69-1F46-4E3F-97BD-95172067E013}"/>
              </a:ext>
            </a:extLst>
          </p:cNvPr>
          <p:cNvSpPr>
            <a:spLocks noGrp="1"/>
          </p:cNvSpPr>
          <p:nvPr>
            <p:ph type="subTitle" idx="1"/>
          </p:nvPr>
        </p:nvSpPr>
        <p:spPr>
          <a:xfrm>
            <a:off x="2385392" y="821635"/>
            <a:ext cx="6591594" cy="5400669"/>
          </a:xfrm>
        </p:spPr>
        <p:txBody>
          <a:bodyPr/>
          <a:lstStyle/>
          <a:p>
            <a:r>
              <a:rPr lang="ru-RU" dirty="0"/>
              <a:t>Участников опроса условно разделили на три возрастные группы</a:t>
            </a:r>
          </a:p>
        </p:txBody>
      </p:sp>
      <p:pic>
        <p:nvPicPr>
          <p:cNvPr id="6" name="Рисунок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32" y="2398215"/>
            <a:ext cx="2176276" cy="3846584"/>
          </a:xfrm>
          <a:prstGeom prst="rect">
            <a:avLst/>
          </a:prstGeom>
        </p:spPr>
      </p:pic>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85847" y="2502245"/>
            <a:ext cx="2575565" cy="3861824"/>
          </a:xfrm>
          <a:prstGeom prst="rect">
            <a:avLst/>
          </a:prstGeom>
        </p:spPr>
      </p:pic>
      <p:graphicFrame>
        <p:nvGraphicFramePr>
          <p:cNvPr id="12" name="Диаграмма 11">
            <a:extLst>
              <a:ext uri="{FF2B5EF4-FFF2-40B4-BE49-F238E27FC236}">
                <a16:creationId xmlns:a16="http://schemas.microsoft.com/office/drawing/2014/main" id="{9C4EDC97-39D2-4065-A17C-48C5CB2464B1}"/>
              </a:ext>
            </a:extLst>
          </p:cNvPr>
          <p:cNvGraphicFramePr>
            <a:graphicFrameLocks/>
          </p:cNvGraphicFramePr>
          <p:nvPr>
            <p:extLst>
              <p:ext uri="{D42A27DB-BD31-4B8C-83A1-F6EECF244321}">
                <p14:modId xmlns:p14="http://schemas.microsoft.com/office/powerpoint/2010/main" val="2730001076"/>
              </p:ext>
            </p:extLst>
          </p:nvPr>
        </p:nvGraphicFramePr>
        <p:xfrm>
          <a:off x="3008243" y="2057399"/>
          <a:ext cx="6268279" cy="430666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51799078"/>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10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107FD855-4B75-4B92-B710-50781777A654}"/>
              </a:ext>
            </a:extLst>
          </p:cNvPr>
          <p:cNvSpPr>
            <a:spLocks noGrp="1"/>
          </p:cNvSpPr>
          <p:nvPr>
            <p:ph type="ctrTitle"/>
          </p:nvPr>
        </p:nvSpPr>
        <p:spPr>
          <a:xfrm>
            <a:off x="1523998" y="145774"/>
            <a:ext cx="9144000" cy="1325217"/>
          </a:xfrm>
        </p:spPr>
        <p:txBody>
          <a:bodyPr/>
          <a:lstStyle/>
          <a:p>
            <a:r>
              <a:rPr lang="ru-RU" sz="2400" b="1" dirty="0">
                <a:solidFill>
                  <a:schemeClr val="tx1"/>
                </a:solidFill>
              </a:rPr>
              <a:t>Прежде всего мы осуществили цель исследования и выяснили какое отношение к вакцинации детей у современных родителей. МНЕНИЯ РАЗДЕЛИЛИСЬ НА ЗА И ПРОТИВ, НО ВСЕ-ТАКИ У БОЛЬШИНСТВА НЕЙТРАЛЬНОЕ ОТНОШЕНИЕ К ВОПРОСУ ИММУНИЗАЦИИ ДЕТЕЙ.</a:t>
            </a:r>
          </a:p>
        </p:txBody>
      </p:sp>
      <p:graphicFrame>
        <p:nvGraphicFramePr>
          <p:cNvPr id="8" name="Диаграмма 7">
            <a:extLst>
              <a:ext uri="{FF2B5EF4-FFF2-40B4-BE49-F238E27FC236}">
                <a16:creationId xmlns:a16="http://schemas.microsoft.com/office/drawing/2014/main" id="{8425682E-77E3-4BB4-B07F-BC795923425A}"/>
              </a:ext>
            </a:extLst>
          </p:cNvPr>
          <p:cNvGraphicFramePr>
            <a:graphicFrameLocks/>
          </p:cNvGraphicFramePr>
          <p:nvPr>
            <p:extLst>
              <p:ext uri="{D42A27DB-BD31-4B8C-83A1-F6EECF244321}">
                <p14:modId xmlns:p14="http://schemas.microsoft.com/office/powerpoint/2010/main" val="1042088421"/>
              </p:ext>
            </p:extLst>
          </p:nvPr>
        </p:nvGraphicFramePr>
        <p:xfrm>
          <a:off x="3008243" y="3233530"/>
          <a:ext cx="6361043" cy="34786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46437518"/>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6">
            <a:extLst>
              <a:ext uri="{FF2B5EF4-FFF2-40B4-BE49-F238E27FC236}">
                <a16:creationId xmlns:a16="http://schemas.microsoft.com/office/drawing/2014/main" id="{7793BB69-7A43-446D-B005-20DD3FFB29C4}"/>
              </a:ext>
            </a:extLst>
          </p:cNvPr>
          <p:cNvSpPr>
            <a:spLocks noGrp="1"/>
          </p:cNvSpPr>
          <p:nvPr>
            <p:ph type="subTitle" idx="1"/>
          </p:nvPr>
        </p:nvSpPr>
        <p:spPr>
          <a:xfrm>
            <a:off x="755374" y="304800"/>
            <a:ext cx="11012556" cy="5917504"/>
          </a:xfrm>
        </p:spPr>
        <p:txBody>
          <a:bodyPr/>
          <a:lstStyle/>
          <a:p>
            <a:r>
              <a:rPr lang="ru-RU" dirty="0"/>
              <a:t>В ходе анкетирования было выяснено, что большинство родителей – 60% опрошенных, считают вакцинацию необходимой для своих детей и вакцинируют своих детей согласно графику. Но также были и противники вакцинации, которые тоже составили не малое количество – 40%</a:t>
            </a:r>
          </a:p>
        </p:txBody>
      </p:sp>
      <p:graphicFrame>
        <p:nvGraphicFramePr>
          <p:cNvPr id="8" name="Диаграмма 7">
            <a:extLst>
              <a:ext uri="{FF2B5EF4-FFF2-40B4-BE49-F238E27FC236}">
                <a16:creationId xmlns:a16="http://schemas.microsoft.com/office/drawing/2014/main" id="{A9ECC4A6-85B3-470D-BFF0-2C3F01643A03}"/>
              </a:ext>
            </a:extLst>
          </p:cNvPr>
          <p:cNvGraphicFramePr>
            <a:graphicFrameLocks/>
          </p:cNvGraphicFramePr>
          <p:nvPr>
            <p:extLst>
              <p:ext uri="{D42A27DB-BD31-4B8C-83A1-F6EECF244321}">
                <p14:modId xmlns:p14="http://schemas.microsoft.com/office/powerpoint/2010/main" val="1690472783"/>
              </p:ext>
            </p:extLst>
          </p:nvPr>
        </p:nvGraphicFramePr>
        <p:xfrm>
          <a:off x="3061252" y="2057400"/>
          <a:ext cx="6069496" cy="4495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45997662"/>
      </p:ext>
    </p:extLst>
  </p:cSld>
  <p:clrMapOvr>
    <a:masterClrMapping/>
  </p:clrMapOvr>
  <mc:AlternateContent xmlns:mc="http://schemas.openxmlformats.org/markup-compatibility/2006">
    <mc:Choice xmlns:p14="http://schemas.microsoft.com/office/powerpoint/2010/main" Requires="p14">
      <p:transition spd="slow" p14:dur="3500">
        <p14:reveal/>
      </p:transition>
    </mc:Choice>
    <mc:Fallback>
      <p:transition spd="slow">
        <p:fade/>
      </p:transition>
    </mc:Fallback>
  </mc:AlternateContent>
</p:sld>
</file>

<file path=ppt/theme/theme1.xml><?xml version="1.0" encoding="utf-8"?>
<a:theme xmlns:a="http://schemas.openxmlformats.org/drawingml/2006/main" name="Тема1">
  <a:themeElements>
    <a:clrScheme name="Другая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1E4E79"/>
      </a:hlink>
      <a:folHlink>
        <a:srgbClr val="1E4E79"/>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2FF6AE2C-0855-4436-BAB0-964168DB80F7}" vid="{82FFDBF2-270A-4196-BBA2-1947BAF14E3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AC5EAA778EFE4AB81F53BA0C48C9BB" ma:contentTypeVersion="" ma:contentTypeDescription="Create a new document." ma:contentTypeScope="" ma:versionID="84a7b908d236d3feec5cdc52fe85ba7c">
  <xsd:schema xmlns:xsd="http://www.w3.org/2001/XMLSchema" xmlns:xs="http://www.w3.org/2001/XMLSchema" xmlns:p="http://schemas.microsoft.com/office/2006/metadata/properties" xmlns:ns1="http://schemas.microsoft.com/sharepoint/v3" xmlns:ns2="6ee78bd2-4339-4042-adc0-bcc646419980" xmlns:ns3="2547570a-e5f4-4946-a4c3-82580e42479e" targetNamespace="http://schemas.microsoft.com/office/2006/metadata/properties" ma:root="true" ma:fieldsID="af74c33d54415a86935cc44ad597ec52" ns1:_="" ns2:_="" ns3:_="">
    <xsd:import namespace="http://schemas.microsoft.com/sharepoint/v3"/>
    <xsd:import namespace="6ee78bd2-4339-4042-adc0-bcc646419980"/>
    <xsd:import namespace="2547570a-e5f4-4946-a4c3-82580e42479e"/>
    <xsd:element name="properties">
      <xsd:complexType>
        <xsd:sequence>
          <xsd:element name="documentManagement">
            <xsd:complexType>
              <xsd:all>
                <xsd:element ref="ns2:SharedWithUsers" minOccurs="0"/>
                <xsd:element ref="ns2:SharingHintHash" minOccurs="0"/>
                <xsd:element ref="ns3:SharedWithDetail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1" nillable="true" ma:displayName="Unified Compliance Policy Properties" ma:hidden="true" ma:internalName="_ip_UnifiedCompliancePolicyProperties">
      <xsd:simpleType>
        <xsd:restriction base="dms:Note"/>
      </xsd:simpleType>
    </xsd:element>
    <xsd:element name="_ip_UnifiedCompliancePolicyUIAction" ma:index="1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e78bd2-4339-4042-adc0-bcc64641998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47570a-e5f4-4946-a4c3-82580e42479e" elementFormDefault="qualified">
    <xsd:import namespace="http://schemas.microsoft.com/office/2006/documentManagement/types"/>
    <xsd:import namespace="http://schemas.microsoft.com/office/infopath/2007/PartnerControls"/>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67FFB0-F441-4120-8FA0-C46780EE30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ee78bd2-4339-4042-adc0-bcc646419980"/>
    <ds:schemaRef ds:uri="2547570a-e5f4-4946-a4c3-82580e4247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82C15FF-1675-4B64-8D0C-D78E36D0F68C}">
  <ds:schemaRefs>
    <ds:schemaRef ds:uri="http://purl.org/dc/terms/"/>
    <ds:schemaRef ds:uri="http://schemas.microsoft.com/office/2006/metadata/properties"/>
    <ds:schemaRef ds:uri="http://schemas.microsoft.com/office/infopath/2007/PartnerControls"/>
    <ds:schemaRef ds:uri="http://purl.org/dc/dcmitype/"/>
    <ds:schemaRef ds:uri="2547570a-e5f4-4946-a4c3-82580e42479e"/>
    <ds:schemaRef ds:uri="http://purl.org/dc/elements/1.1/"/>
    <ds:schemaRef ds:uri="http://www.w3.org/XML/1998/namespace"/>
    <ds:schemaRef ds:uri="http://schemas.microsoft.com/office/2006/documentManagement/types"/>
    <ds:schemaRef ds:uri="http://schemas.openxmlformats.org/package/2006/metadata/core-properties"/>
    <ds:schemaRef ds:uri="6ee78bd2-4339-4042-adc0-bcc646419980"/>
    <ds:schemaRef ds:uri="http://schemas.microsoft.com/sharepoint/v3"/>
  </ds:schemaRefs>
</ds:datastoreItem>
</file>

<file path=customXml/itemProps3.xml><?xml version="1.0" encoding="utf-8"?>
<ds:datastoreItem xmlns:ds="http://schemas.openxmlformats.org/officeDocument/2006/customXml" ds:itemID="{4F8F9056-19CC-403D-A4E3-D0BFC3D9E63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Шаблон теста с играющими детьми</Template>
  <TotalTime>2</TotalTime>
  <Words>1218</Words>
  <Application>Microsoft Office PowerPoint</Application>
  <PresentationFormat>Широкоэкранный</PresentationFormat>
  <Paragraphs>124</Paragraphs>
  <Slides>17</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17</vt:i4>
      </vt:variant>
    </vt:vector>
  </HeadingPairs>
  <TitlesOfParts>
    <vt:vector size="25" baseType="lpstr">
      <vt:lpstr>Aharoni</vt:lpstr>
      <vt:lpstr>Arial</vt:lpstr>
      <vt:lpstr>Calibri</vt:lpstr>
      <vt:lpstr>Calibri Light</vt:lpstr>
      <vt:lpstr>ReithSans</vt:lpstr>
      <vt:lpstr>Segoe UI</vt:lpstr>
      <vt:lpstr>Times New Roman</vt:lpstr>
      <vt:lpstr>Тема1</vt:lpstr>
      <vt:lpstr>Презентация PowerPoint</vt:lpstr>
      <vt:lpstr>АКТУАЛЬНОСТЬ</vt:lpstr>
      <vt:lpstr>ЦЕЛЬ – выяснить отношение родителей к вакцинации детей</vt:lpstr>
      <vt:lpstr>ОПРОСНИК</vt:lpstr>
      <vt:lpstr>Презентация PowerPoint</vt:lpstr>
      <vt:lpstr>Результаты анкетирования</vt:lpstr>
      <vt:lpstr>Презентация PowerPoint</vt:lpstr>
      <vt:lpstr>Прежде всего мы осуществили цель исследования и выяснили какое отношение к вакцинации детей у современных родителей. МНЕНИЯ РАЗДЕЛИЛИСЬ НА ЗА И ПРОТИВ, НО ВСЕ-ТАКИ У БОЛЬШИНСТВА НЕЙТРАЛЬНОЕ ОТНОШЕНИЕ К ВОПРОСУ ИММУНИЗАЦИИ ДЕТЕЙ.</vt:lpstr>
      <vt:lpstr>Презентация PowerPoint</vt:lpstr>
      <vt:lpstr>      Бунт против вакцинации начался практически сразу после появления современных вакцин. Сначала скепсис людей объяснялся религиозными мотивами - многие думали, что вакцины нечисты, или возмущались, что их лишают права выбора. Получив такой неоднозначный ответ, мы попробовали проанализировать и выяснить основные причины отказа от вакцинации. 50% респондентов испытывают страх поствакцинальных осложнений, 37% опрошенных вообще не видят необходимости в вакцинации детей. А 13% и вовсе не доверяют здравоохранению в области политики об иммунопрофилактики.</vt:lpstr>
      <vt:lpstr>Одной из ключевых фигур в новейшей истории антивакцинного движения стал лондонский врач Эндрю Уэйкфилд. В 1998 году он опубликовал доклад, в котором ошибочно связал аутизм и болезни кишечника с вакциной MMR. MMR - комбинированная вакцина против кори, эпидемического паротита (свинки) и краснухи, которую вводят детям. Несмотря на то, что выводы Уэйкфилда были опровергнуты, а его имя удалено из медицинского регистра Британии, после его заявлений был зафиксирован массовый отказ от вакцинации детей. Среди опрошенных родителей мы попытались выяснить, какие же именно вакцины наиболее всего вызывают у них недоверие и чувство опасности. Лидером в этом списке стала вакцина против ГРИППА – 60%. Также наибольшую опасность и страх у родителей вызывает вакцина против коклюша, дифтерии и столбняка – 40% </vt:lpstr>
      <vt:lpstr>Важно помнить, что к каждому ребёнку применяется индивидуальный подход. Перед любой прививкой врач осматривает ребёнка и решает вопрос о возможности её проведения. Прививки назначаются в соответствии с календарём прививок. Прививки не проводят в период острого или обострения хронического заболевания, их откладывают до выздоровления или ремиссии. Однако, если риск инфекции велик (например, после контакта с больным), то некоторые вакцины можно ввести на фоне незначительных симптомов острого или хронического заболевания. Не менее важный аспект – любая вакцина вводится ребенку ТОЛЬКО ПРИ НАЛИЧИИ ПИСЬМЕННОГО СОГЛАСИЯ РОДИТЕЛЯ!!! По результатам социологического опроса и здесь выявлены недочеты, а именно низкая степень граммотности родителей в области иммунопрофилактики </vt:lpstr>
      <vt:lpstr>К сожалению, не все родители знают о существовании нормативно-правового акта – Национальный календарь профилактических прививок, в соответствии с которым и проводится вакцинация детей разных возрастов. 14% опрошенных никогда не подписывали письменное согласие на вакцинацию, что говорит о безграммотности людей в столь важном аспекте.</vt:lpstr>
      <vt:lpstr>Если родители все же решили не вакцинировать ребенка, то они должны понимать, что означает для него статус непривитого. Когда в мир, заполненный микробами и вирусами, выходит совершенно незащищенный кроха, его мама и папа обязаны предпринять дополнительные меры для укрепления иммунной системы и жестко следовать санитарно-гигиеническим правилам, так как любое нарушение может привести к заражению. Радует тот факт, что 60% опрошенных все же согласны с утверждением, что проще заболевание предотвратить, чем лечить </vt:lpstr>
      <vt:lpstr>ВЫВОДЫ</vt:lpstr>
      <vt:lpstr>ЗАКЛЮЧЕНИЕ</vt:lpstr>
      <vt:lpstr>Инфекции всегда рядом - это важно помнить. Они нас «любят», они будут использовать любой шанс проявить эту «любовь». И единственный путь проявить нашу любовь к своим детям - вовремя вакцинироваться.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Юлия Клочихина</dc:creator>
  <cp:lastModifiedBy>Microsoft</cp:lastModifiedBy>
  <cp:revision>18</cp:revision>
  <dcterms:created xsi:type="dcterms:W3CDTF">2020-11-03T16:48:48Z</dcterms:created>
  <dcterms:modified xsi:type="dcterms:W3CDTF">2020-11-29T16:34:20Z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0x01010019AC5EAA778EFE4AB81F53BA0C48C9BB</vt:lpwstr>
  </property>
</Properties>
</file>