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56" r:id="rId6"/>
    <p:sldId id="258" r:id="rId7"/>
    <p:sldId id="257" r:id="rId8"/>
    <p:sldId id="259" r:id="rId9"/>
    <p:sldId id="260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268372-8C6E-4FBB-B851-C7622656541E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51242C0-BC48-4654-ABD5-6FFBF05A0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23574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Законы и подзаконные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акты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Виды </a:t>
            </a:r>
            <a:r>
              <a:rPr lang="ru-RU" dirty="0" smtClean="0"/>
              <a:t>подзаконных актов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1) Акты федерального собрания </a:t>
            </a:r>
            <a:r>
              <a:rPr lang="ru-RU" dirty="0" smtClean="0"/>
              <a:t>РФ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Акты президента – указы и распоряжения.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/>
              <a:t>постановления и распоряжения Правительства РФ.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Акты</a:t>
            </a:r>
            <a:r>
              <a:rPr lang="ru-RU" dirty="0"/>
              <a:t>, имеющие особо важное значение, издаются в форме </a:t>
            </a:r>
            <a:r>
              <a:rPr lang="ru-RU" u="sng" dirty="0"/>
              <a:t>постановлений.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Акты </a:t>
            </a:r>
            <a:r>
              <a:rPr lang="ru-RU" dirty="0"/>
              <a:t>по оперативным и другим текущим вопросам издаются в </a:t>
            </a:r>
            <a:r>
              <a:rPr lang="ru-RU" dirty="0" smtClean="0"/>
              <a:t>форме </a:t>
            </a:r>
            <a:r>
              <a:rPr lang="ru-RU" u="sng" dirty="0"/>
              <a:t>распоряжений.</a:t>
            </a:r>
            <a:r>
              <a:rPr lang="ru-RU" dirty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Акты федеральных органов исполнительной власти </a:t>
            </a:r>
            <a:r>
              <a:rPr lang="ru-RU" dirty="0" smtClean="0"/>
              <a:t>– </a:t>
            </a:r>
            <a:r>
              <a:rPr lang="ru-RU" dirty="0" smtClean="0"/>
              <a:t>приказы</a:t>
            </a:r>
            <a:r>
              <a:rPr lang="ru-RU" dirty="0"/>
              <a:t>, инструкции, </a:t>
            </a:r>
            <a:r>
              <a:rPr lang="ru-RU" dirty="0" smtClean="0"/>
              <a:t>положения, правила </a:t>
            </a:r>
            <a:r>
              <a:rPr lang="ru-RU" dirty="0" smtClean="0"/>
              <a:t>и т.д. принятые министерствами, службами и агентствами.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Виды подзаконных актов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556792"/>
            <a:ext cx="7772400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400" dirty="0" smtClean="0">
                <a:cs typeface="Times New Roman" pitchFamily="18" charset="0"/>
              </a:rPr>
              <a:t>5) решения </a:t>
            </a:r>
            <a:r>
              <a:rPr lang="ru-RU" sz="3400" dirty="0" smtClean="0">
                <a:cs typeface="Times New Roman" pitchFamily="18" charset="0"/>
              </a:rPr>
              <a:t>и </a:t>
            </a:r>
            <a:r>
              <a:rPr lang="ru-RU" sz="3400" dirty="0" smtClean="0">
                <a:cs typeface="Times New Roman" pitchFamily="18" charset="0"/>
              </a:rPr>
              <a:t>постановления местных органов государственной </a:t>
            </a:r>
            <a:r>
              <a:rPr lang="ru-RU" sz="3400" dirty="0" smtClean="0">
                <a:cs typeface="Times New Roman" pitchFamily="18" charset="0"/>
              </a:rPr>
              <a:t>власти и управления</a:t>
            </a:r>
            <a:endParaRPr lang="ru-RU" sz="3400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cs typeface="Times New Roman" pitchFamily="18" charset="0"/>
              </a:rPr>
              <a:t>6</a:t>
            </a:r>
            <a:r>
              <a:rPr lang="ru-RU" sz="3400" dirty="0" smtClean="0">
                <a:cs typeface="Times New Roman" pitchFamily="18" charset="0"/>
              </a:rPr>
              <a:t>) </a:t>
            </a:r>
            <a:r>
              <a:rPr lang="ru-RU" sz="3400" dirty="0" smtClean="0">
                <a:cs typeface="Times New Roman" pitchFamily="18" charset="0"/>
              </a:rPr>
              <a:t>нормативные акты муниципальных (негосударственных) органов. Эти акты принимаются в пределах компетенции названных структур и действуют на территории соответствующих городов, районов, сел, поселков, микрорайонов и т.п.;</a:t>
            </a:r>
          </a:p>
          <a:p>
            <a:pPr>
              <a:buNone/>
            </a:pPr>
            <a:r>
              <a:rPr lang="ru-RU" sz="3400" dirty="0" smtClean="0">
                <a:cs typeface="Times New Roman" pitchFamily="18" charset="0"/>
              </a:rPr>
              <a:t>8) </a:t>
            </a:r>
            <a:r>
              <a:rPr lang="ru-RU" sz="3400" dirty="0" smtClean="0">
                <a:cs typeface="Times New Roman" pitchFamily="18" charset="0"/>
              </a:rPr>
              <a:t>Локальные акты (</a:t>
            </a:r>
            <a:r>
              <a:rPr lang="ru-RU" sz="3400" dirty="0" err="1" smtClean="0">
                <a:cs typeface="Times New Roman" pitchFamily="18" charset="0"/>
              </a:rPr>
              <a:t>акты</a:t>
            </a:r>
            <a:r>
              <a:rPr lang="ru-RU" sz="3400" dirty="0" smtClean="0">
                <a:cs typeface="Times New Roman" pitchFamily="18" charset="0"/>
              </a:rPr>
              <a:t> </a:t>
            </a:r>
            <a:r>
              <a:rPr lang="ru-RU" sz="3400" dirty="0" err="1" smtClean="0">
                <a:cs typeface="Times New Roman" pitchFamily="18" charset="0"/>
              </a:rPr>
              <a:t>гос</a:t>
            </a:r>
            <a:r>
              <a:rPr lang="ru-RU" sz="3400" dirty="0" smtClean="0">
                <a:cs typeface="Times New Roman" pitchFamily="18" charset="0"/>
              </a:rPr>
              <a:t>. и </a:t>
            </a:r>
            <a:r>
              <a:rPr lang="ru-RU" sz="3400" dirty="0" err="1" smtClean="0">
                <a:cs typeface="Times New Roman" pitchFamily="18" charset="0"/>
              </a:rPr>
              <a:t>негос</a:t>
            </a:r>
            <a:r>
              <a:rPr lang="ru-RU" sz="3400" dirty="0" smtClean="0">
                <a:cs typeface="Times New Roman" pitchFamily="18" charset="0"/>
              </a:rPr>
              <a:t>. организаций, регулирующие их внутреннюю жизнь (например, правила внутреннего трудового распорядка</a:t>
            </a:r>
            <a:r>
              <a:rPr lang="ru-RU" sz="3400" dirty="0" smtClean="0">
                <a:cs typeface="Times New Roman" pitchFamily="18" charset="0"/>
              </a:rPr>
              <a:t>)).</a:t>
            </a:r>
            <a:endParaRPr lang="ru-RU" sz="3400" dirty="0" smtClean="0"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Понятие «закон»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Признаки закона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Виды законов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Понятие «подзаконный акт»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Виды подзаконных актов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Нормативный правовой акт</a:t>
            </a:r>
            <a:endParaRPr lang="ru-RU" dirty="0"/>
          </a:p>
        </p:txBody>
      </p:sp>
      <p:sp>
        <p:nvSpPr>
          <p:cNvPr id="3075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863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Нормативный правовой акт</a:t>
            </a: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 - это правовой акт, принятый полномочным на то органом и содержащий правовые нормы, т.е. предписания общего характера и постоянного действия, рассчитанные на многократное применение.</a:t>
            </a:r>
          </a:p>
          <a:p>
            <a:pPr marL="0" indent="0">
              <a:buFont typeface="Arial" charset="0"/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Нормативные акты издаются органами, обладающими нормотворческой компетенцией, в строго установленной форме. Нормативный акт является официальным документом, носителем юридически значимой </a:t>
            </a: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информации.</a:t>
            </a:r>
            <a:endParaRPr lang="ru-RU" sz="2000" dirty="0" smtClean="0"/>
          </a:p>
        </p:txBody>
      </p:sp>
      <p:sp>
        <p:nvSpPr>
          <p:cNvPr id="3076" name="Объект 3"/>
          <p:cNvSpPr>
            <a:spLocks noGrp="1"/>
          </p:cNvSpPr>
          <p:nvPr>
            <p:ph sz="half" idx="2"/>
          </p:nvPr>
        </p:nvSpPr>
        <p:spPr>
          <a:xfrm>
            <a:off x="6011863" y="1600200"/>
            <a:ext cx="2674937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077" name="Picture 2" descr="http://www.playcast.ru/uploads/2010/04/11/1686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517650"/>
            <a:ext cx="2627312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Классификация нормативных актов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8785225" cy="5329237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FF0000"/>
                </a:solidFill>
                <a:latin typeface="Arial"/>
              </a:rPr>
              <a:t>В зависимости от особенностей правового положения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 субъекта правотворчества все </a:t>
            </a:r>
            <a:r>
              <a:rPr lang="ru-RU" b="1" dirty="0" smtClean="0">
                <a:solidFill>
                  <a:srgbClr val="FF0000"/>
                </a:solidFill>
                <a:latin typeface="Arial"/>
              </a:rPr>
              <a:t>нормативные акты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 подразделяются на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государственных органов;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иных социальных структур (муниципальных органов, профсоюзов, акционерных обществ, товариществ и т.п.);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совместного характера (государственных органов и иных социальных структур);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акты, принятые на референдуме.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FF0000"/>
                </a:solidFill>
                <a:latin typeface="Arial"/>
              </a:rPr>
              <a:t>В зависимости от сферы действия нормативные акты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 делят на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общефедеральные;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субъектов Российской Федерации;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органов местного самоуправления;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локальные нормативные акты.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FF0000"/>
                </a:solidFill>
                <a:latin typeface="Arial"/>
              </a:rPr>
              <a:t>В зависимости от срока действия нормативные акты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 классифицируют на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нормативные акты неопределенно длительного действия;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временные нормативные акты.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smtClean="0"/>
              <a:t>Понятие «закон»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Закон – </a:t>
            </a:r>
            <a:r>
              <a:rPr lang="ru-RU" dirty="0" smtClean="0"/>
              <a:t>это </a:t>
            </a:r>
            <a:r>
              <a:rPr lang="ru-RU" dirty="0"/>
              <a:t>нормативный правовой акт, </a:t>
            </a:r>
            <a:r>
              <a:rPr lang="ru-RU" dirty="0" smtClean="0">
                <a:solidFill>
                  <a:srgbClr val="000000"/>
                </a:solidFill>
              </a:rPr>
              <a:t>принятый в особом порядке органом законодательной власти или референдумом, </a:t>
            </a:r>
            <a:r>
              <a:rPr lang="ru-RU" dirty="0" smtClean="0">
                <a:solidFill>
                  <a:srgbClr val="000000"/>
                </a:solidFill>
              </a:rPr>
              <a:t>обладающий </a:t>
            </a:r>
            <a:r>
              <a:rPr lang="ru-RU" dirty="0" smtClean="0">
                <a:solidFill>
                  <a:srgbClr val="000000"/>
                </a:solidFill>
              </a:rPr>
              <a:t>высшей юридической силой и регулирующий наиболее важные общественные отношения.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Признаки </a:t>
            </a:r>
            <a:r>
              <a:rPr lang="ru-RU" dirty="0" smtClean="0"/>
              <a:t>законов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принимаются</a:t>
            </a:r>
            <a:r>
              <a:rPr lang="ru-RU" b="1" dirty="0"/>
              <a:t> только</a:t>
            </a:r>
            <a:r>
              <a:rPr lang="ru-RU" dirty="0"/>
              <a:t> законодательными (представительными) органами государственной власти или непосредственно народом в порядке референдума. Их принятие, изменение, дополнение или отмена осуществляются в особом процессуальном порядке;</a:t>
            </a:r>
          </a:p>
          <a:p>
            <a:r>
              <a:rPr lang="ru-RU" dirty="0"/>
              <a:t>обладают</a:t>
            </a:r>
            <a:r>
              <a:rPr lang="ru-RU" b="1" dirty="0"/>
              <a:t> высшей </a:t>
            </a:r>
            <a:r>
              <a:rPr lang="ru-RU" b="1" dirty="0" smtClean="0"/>
              <a:t>юридической силы.</a:t>
            </a:r>
            <a:r>
              <a:rPr lang="ru-RU" dirty="0"/>
              <a:t> Содержание всех иных нормативно-правовых актов не должно противоречить закону, и никто не вправе отменить или заменить закон, кроме органа, издавшего закон;</a:t>
            </a:r>
          </a:p>
          <a:p>
            <a:r>
              <a:rPr lang="ru-RU" dirty="0"/>
              <a:t>регулируют наиболее важные, основополагающие отношения.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</a:t>
            </a:r>
            <a:r>
              <a:rPr lang="ru-RU" dirty="0" smtClean="0"/>
              <a:t>Виды </a:t>
            </a:r>
            <a:r>
              <a:rPr lang="ru-RU" dirty="0" smtClean="0"/>
              <a:t>законов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 зависимости от юридической силы:</a:t>
            </a:r>
          </a:p>
          <a:p>
            <a:pPr marL="514350" indent="-514350">
              <a:buNone/>
            </a:pPr>
            <a:r>
              <a:rPr lang="ru-RU" dirty="0" smtClean="0"/>
              <a:t>А) </a:t>
            </a:r>
            <a:r>
              <a:rPr lang="ru-RU" b="1" dirty="0" smtClean="0"/>
              <a:t>Конституция РФ</a:t>
            </a:r>
            <a:r>
              <a:rPr lang="ru-RU" dirty="0" smtClean="0"/>
              <a:t>;</a:t>
            </a:r>
          </a:p>
          <a:p>
            <a:pPr marL="514350" indent="-514350">
              <a:buNone/>
            </a:pPr>
            <a:r>
              <a:rPr lang="ru-RU" dirty="0" smtClean="0"/>
              <a:t>Б) </a:t>
            </a:r>
            <a:r>
              <a:rPr lang="ru-RU" b="1" dirty="0"/>
              <a:t>Конституционные законы -</a:t>
            </a:r>
            <a:r>
              <a:rPr lang="ru-RU" dirty="0"/>
              <a:t> это законы, которые принимаются по наиболее важным вопросам, указанным в Конституции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В) </a:t>
            </a:r>
            <a:r>
              <a:rPr lang="ru-RU" b="1" dirty="0"/>
              <a:t>Федеральные законы</a:t>
            </a:r>
            <a:r>
              <a:rPr lang="ru-RU" dirty="0"/>
              <a:t> принимаются на основе и во исполнение Конституции и конституционных законов, составляют текущее законодательство и регулируют различные наиболее важные аспекты общественных отношений (экономические, социальные, политические и др</a:t>
            </a:r>
            <a:r>
              <a:rPr lang="ru-RU" dirty="0" smtClean="0"/>
              <a:t>.).</a:t>
            </a:r>
          </a:p>
          <a:p>
            <a:pPr marL="514350" indent="-514350">
              <a:buNone/>
            </a:pPr>
            <a:r>
              <a:rPr lang="ru-RU" dirty="0" smtClean="0"/>
              <a:t>Г) </a:t>
            </a:r>
            <a:r>
              <a:rPr lang="ru-RU" b="1" dirty="0" smtClean="0"/>
              <a:t>законы </a:t>
            </a:r>
            <a:r>
              <a:rPr lang="ru-RU" b="1" dirty="0"/>
              <a:t>субъектов Российской Федерации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Виды </a:t>
            </a:r>
            <a:r>
              <a:rPr lang="ru-RU" dirty="0" smtClean="0"/>
              <a:t>законов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dirty="0"/>
              <a:t>По субъектам законотворчества: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-принятые в результате референдума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-принятые законодательным органом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</a:t>
            </a:r>
            <a:r>
              <a:rPr lang="ru-RU" dirty="0"/>
              <a:t> По предмету правового регулирования: конституционные, административные, гражданские, уголовные и т.д.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/>
              <a:t>По сроку действия: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-</a:t>
            </a:r>
            <a:r>
              <a:rPr lang="ru-RU" dirty="0" smtClean="0"/>
              <a:t>постоянные законы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-</a:t>
            </a:r>
            <a:r>
              <a:rPr lang="ru-RU" dirty="0" smtClean="0"/>
              <a:t>временные </a:t>
            </a:r>
            <a:r>
              <a:rPr lang="ru-RU" dirty="0"/>
              <a:t>законы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Понятие «подзаконный </a:t>
            </a:r>
            <a:r>
              <a:rPr lang="ru-RU" dirty="0" smtClean="0"/>
              <a:t>нормативный </a:t>
            </a:r>
            <a:r>
              <a:rPr lang="ru-RU" dirty="0" smtClean="0"/>
              <a:t>акт»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0000"/>
                </a:solidFill>
                <a:latin typeface="Arial"/>
              </a:rPr>
              <a:t>Подзаконные акты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 - это изданные на основе и во исполнение законов акты, содержащие юридические нормы.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000000"/>
              </a:solidFill>
              <a:latin typeface="Arial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0000"/>
                </a:solidFill>
                <a:latin typeface="Arial"/>
              </a:rPr>
              <a:t>Подзаконные акты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 обладают меньшей юридической силой, чем законы, базируются на них. Играют вспомогательную и детализирующую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роль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177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Законы и подзаконные акты</vt:lpstr>
      <vt:lpstr>План урока:</vt:lpstr>
      <vt:lpstr>Нормативный правовой акт</vt:lpstr>
      <vt:lpstr>Классификация нормативных актов</vt:lpstr>
      <vt:lpstr>1. Понятие «закон» </vt:lpstr>
      <vt:lpstr>2. Признаки законов</vt:lpstr>
      <vt:lpstr>3. Виды законов </vt:lpstr>
      <vt:lpstr>3. Виды законов</vt:lpstr>
      <vt:lpstr>4. Понятие «подзаконный нормативный акт»</vt:lpstr>
      <vt:lpstr>5. Виды подзаконных актов</vt:lpstr>
      <vt:lpstr>5. Виды подзаконных актов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7</cp:revision>
  <dcterms:created xsi:type="dcterms:W3CDTF">2014-10-10T19:10:04Z</dcterms:created>
  <dcterms:modified xsi:type="dcterms:W3CDTF">2018-11-28T15:12:15Z</dcterms:modified>
</cp:coreProperties>
</file>