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6" r:id="rId10"/>
    <p:sldId id="267" r:id="rId11"/>
    <p:sldId id="268" r:id="rId12"/>
    <p:sldId id="269" r:id="rId13"/>
    <p:sldId id="270" r:id="rId14"/>
    <p:sldId id="271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2C1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445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0;&#1085;&#1080;\Downloads\zvuki_ptic_-_bolotnaya_sova1.mp3" TargetMode="Externa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0;&#1085;&#1080;\Downloads\z_uki-prirody-pyhtit.mp3" TargetMode="External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0;&#1085;&#1080;\Downloads\zvuk-zmei.mp3" TargetMode="External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0;&#1085;&#1080;\Downloads\korella.mp3" TargetMode="External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0;&#1085;&#1080;\Downloads\medved-golos-3.mp3" TargetMode="Externa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0;&#1085;&#1080;\Downloads\z_uk-slona.mp3" TargetMode="Externa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0;&#1085;&#1080;\Downloads\433f9a93209239b.mp3" TargetMode="Externa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0;&#1085;&#1080;\Downloads\obezyana-obezyana.mp3" TargetMode="Externa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0;&#1085;&#1080;\Downloads\zvuk-lva.mp3" TargetMode="Externa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0;&#1085;&#1080;\Downloads\dc8e05a4c4fa217.mp3" TargetMode="Externa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0;&#1085;&#1080;\Downloads\sound_02120.mp3" TargetMode="Externa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1857364"/>
            <a:ext cx="7772400" cy="1362075"/>
          </a:xfrm>
        </p:spPr>
        <p:txBody>
          <a:bodyPr>
            <a:noAutofit/>
          </a:bodyPr>
          <a:lstStyle/>
          <a:p>
            <a:pPr algn="ctr"/>
            <a:r>
              <a:rPr lang="ru-RU" sz="6000" b="0" dirty="0" smtClean="0">
                <a:latin typeface="Segoe Script" pitchFamily="66" charset="0"/>
              </a:rPr>
              <a:t>Мой любимый Зоопарк!</a:t>
            </a:r>
            <a:endParaRPr lang="ru-RU" sz="6000" b="0" dirty="0">
              <a:latin typeface="Segoe Script" pitchFamily="66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4286248" y="5857892"/>
            <a:ext cx="4706943" cy="692148"/>
          </a:xfrm>
        </p:spPr>
        <p:txBody>
          <a:bodyPr>
            <a:noAutofit/>
          </a:bodyPr>
          <a:lstStyle/>
          <a:p>
            <a:pPr algn="r"/>
            <a:r>
              <a:rPr lang="ru-RU" sz="1800" dirty="0" smtClean="0">
                <a:solidFill>
                  <a:schemeClr val="tx1"/>
                </a:solidFill>
              </a:rPr>
              <a:t>Выполнила:</a:t>
            </a:r>
          </a:p>
          <a:p>
            <a:pPr algn="r"/>
            <a:r>
              <a:rPr lang="ru-RU" sz="1800" dirty="0">
                <a:solidFill>
                  <a:schemeClr val="tx1"/>
                </a:solidFill>
              </a:rPr>
              <a:t>в</a:t>
            </a:r>
            <a:r>
              <a:rPr lang="ru-RU" sz="1800" dirty="0" smtClean="0">
                <a:solidFill>
                  <a:schemeClr val="tx1"/>
                </a:solidFill>
              </a:rPr>
              <a:t>оспитатель МДОУ Д/С №26 </a:t>
            </a:r>
            <a:r>
              <a:rPr lang="en-US" sz="1800" dirty="0" smtClean="0">
                <a:solidFill>
                  <a:schemeClr val="tx1"/>
                </a:solidFill>
              </a:rPr>
              <a:t>“</a:t>
            </a:r>
            <a:r>
              <a:rPr lang="ru-RU" sz="1800" dirty="0" smtClean="0">
                <a:solidFill>
                  <a:schemeClr val="tx1"/>
                </a:solidFill>
              </a:rPr>
              <a:t>Звездочка</a:t>
            </a:r>
            <a:r>
              <a:rPr lang="en-US" sz="1800" dirty="0" smtClean="0">
                <a:solidFill>
                  <a:schemeClr val="tx1"/>
                </a:solidFill>
              </a:rPr>
              <a:t>”</a:t>
            </a:r>
            <a:endParaRPr lang="ru-RU" sz="1800" dirty="0" smtClean="0">
              <a:solidFill>
                <a:schemeClr val="tx1"/>
              </a:solidFill>
            </a:endParaRPr>
          </a:p>
          <a:p>
            <a:pPr algn="r"/>
            <a:r>
              <a:rPr lang="ru-RU" sz="1800" dirty="0" smtClean="0">
                <a:solidFill>
                  <a:schemeClr val="tx1"/>
                </a:solidFill>
              </a:rPr>
              <a:t> Мурадян Ани </a:t>
            </a:r>
            <a:r>
              <a:rPr lang="ru-RU" sz="1800" dirty="0" err="1" smtClean="0">
                <a:solidFill>
                  <a:schemeClr val="tx1"/>
                </a:solidFill>
              </a:rPr>
              <a:t>Хачатуровна</a:t>
            </a:r>
            <a:endParaRPr lang="ru-RU" sz="1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357298"/>
            <a:ext cx="392909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Сова!</a:t>
            </a:r>
            <a:br>
              <a:rPr lang="ru-RU" dirty="0" smtClean="0"/>
            </a:br>
            <a:r>
              <a:rPr lang="ru-RU" dirty="0"/>
              <a:t> </a:t>
            </a:r>
            <a:r>
              <a:rPr lang="ru-RU" sz="2700" dirty="0"/>
              <a:t>Совы ночью лишь опасны,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/>
              <a:t>Днем — сонливы, безучастны,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/>
              <a:t>И тихонечко сидят,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/>
              <a:t>На добычу не глядят.</a:t>
            </a:r>
            <a:endParaRPr lang="ru-RU" dirty="0"/>
          </a:p>
        </p:txBody>
      </p:sp>
      <p:pic>
        <p:nvPicPr>
          <p:cNvPr id="4" name="Содержимое 3" descr="cartoon-funny-owl-waving_29190-1659.jpg"/>
          <p:cNvPicPr>
            <a:picLocks noGrp="1" noChangeAspect="1"/>
          </p:cNvPicPr>
          <p:nvPr>
            <p:ph idx="1"/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57620" y="2000240"/>
            <a:ext cx="4722088" cy="4525963"/>
          </a:xfrm>
        </p:spPr>
      </p:pic>
      <p:pic>
        <p:nvPicPr>
          <p:cNvPr id="5" name="zvuki_ptic_-_bolotnaya_sova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 flipH="1">
            <a:off x="7500958" y="1071546"/>
            <a:ext cx="550867" cy="550867"/>
          </a:xfrm>
          <a:prstGeom prst="rect">
            <a:avLst/>
          </a:prstGeom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866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43174" y="1357298"/>
            <a:ext cx="6286544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Еж!</a:t>
            </a:r>
            <a:br>
              <a:rPr lang="ru-RU" dirty="0" smtClean="0"/>
            </a:br>
            <a:r>
              <a:rPr lang="ru-RU" dirty="0"/>
              <a:t> </a:t>
            </a:r>
            <a:r>
              <a:rPr lang="ru-RU" sz="2700" dirty="0"/>
              <a:t>Ёж, колючий мой дружок,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/>
              <a:t>Скинь свой колкий пиджачок.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/>
              <a:t>Без него ты мне милей.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/>
              <a:t>Скинь колючки поскорей!</a:t>
            </a:r>
            <a:endParaRPr lang="ru-RU" dirty="0"/>
          </a:p>
        </p:txBody>
      </p:sp>
      <p:pic>
        <p:nvPicPr>
          <p:cNvPr id="4" name="Содержимое 3" descr="Картинки-ежика-для-детей-прикольные-красивые-интересные-3.jpg"/>
          <p:cNvPicPr>
            <a:picLocks noGrp="1" noChangeAspect="1"/>
          </p:cNvPicPr>
          <p:nvPr>
            <p:ph idx="1"/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428596" y="2214554"/>
            <a:ext cx="3613804" cy="4471317"/>
          </a:xfrm>
        </p:spPr>
      </p:pic>
      <p:pic>
        <p:nvPicPr>
          <p:cNvPr id="5" name="z_uki-prirody-pyhtit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928662" y="1357298"/>
            <a:ext cx="693741" cy="693741"/>
          </a:xfrm>
          <a:prstGeom prst="rect">
            <a:avLst/>
          </a:prstGeom>
        </p:spPr>
      </p:pic>
    </p:spTree>
  </p:cSld>
  <p:clrMapOvr>
    <a:masterClrMapping/>
  </p:clrMapOvr>
  <p:transition spd="slow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863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8992" y="2428868"/>
            <a:ext cx="5429288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Змея!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700" b="1" dirty="0"/>
              <a:t>Змея</a:t>
            </a:r>
            <a:r>
              <a:rPr lang="ru-RU" sz="2700" dirty="0"/>
              <a:t> </a:t>
            </a:r>
            <a:r>
              <a:rPr lang="ru-RU" sz="2700" dirty="0" err="1"/>
              <a:t>шипит,шипит,шипит</a:t>
            </a:r>
            <a:r>
              <a:rPr lang="ru-RU" sz="2700" dirty="0"/>
              <a:t>,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/>
              <a:t>Полгода учит алфавит,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/>
              <a:t>Устала бедная уже,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/>
              <a:t>А знает только букву -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err="1"/>
              <a:t>Ш-Ш-Ше</a:t>
            </a:r>
            <a:r>
              <a:rPr lang="ru-RU" sz="2700" dirty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cartoon-baby-green-snake_160606-309.jpg"/>
          <p:cNvPicPr>
            <a:picLocks noGrp="1" noChangeAspect="1"/>
          </p:cNvPicPr>
          <p:nvPr>
            <p:ph idx="1"/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5786" y="1928802"/>
            <a:ext cx="4199272" cy="4668839"/>
          </a:xfrm>
        </p:spPr>
      </p:pic>
      <p:pic>
        <p:nvPicPr>
          <p:cNvPr id="5" name="zvuk-zmei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642910" y="1571612"/>
            <a:ext cx="479428" cy="479428"/>
          </a:xfrm>
          <a:prstGeom prst="rect">
            <a:avLst/>
          </a:prstGeo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60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57588" y="2000240"/>
            <a:ext cx="5286412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Попугай!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 </a:t>
            </a:r>
            <a:r>
              <a:rPr lang="ru-RU" sz="2700" dirty="0"/>
              <a:t>Попугай сидит на ветке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/>
              <a:t>Яркой красочной расцветки.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/>
              <a:t>Он, конечно, настоящий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/>
              <a:t>И по-русски говорящий.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/>
              <a:t>Иногда кричит по-птичьи.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/>
              <a:t>Птица всё же! Для приличья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/>
              <a:t>Замолчит минут на пять,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/>
              <a:t>А потом — опять кричать!</a:t>
            </a:r>
            <a:endParaRPr lang="ru-RU" dirty="0"/>
          </a:p>
        </p:txBody>
      </p:sp>
      <p:pic>
        <p:nvPicPr>
          <p:cNvPr id="4" name="Содержимое 3" descr="funny-red-parrot-cartoon_160606-322.jpg"/>
          <p:cNvPicPr>
            <a:picLocks noGrp="1" noChangeAspect="1"/>
          </p:cNvPicPr>
          <p:nvPr>
            <p:ph idx="1"/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5786" y="1803383"/>
            <a:ext cx="4077565" cy="5054617"/>
          </a:xfrm>
        </p:spPr>
      </p:pic>
      <p:pic>
        <p:nvPicPr>
          <p:cNvPr id="5" name="korell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571472" y="1428736"/>
            <a:ext cx="622304" cy="622304"/>
          </a:xfrm>
          <a:prstGeom prst="rect">
            <a:avLst/>
          </a:prstGeom>
        </p:spPr>
      </p:pic>
    </p:spTree>
  </p:cSld>
  <p:clrMapOvr>
    <a:masterClrMapping/>
  </p:clrMapOvr>
  <p:transition spd="slow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85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>
            <a:spLocks noGrp="1"/>
          </p:cNvSpPr>
          <p:nvPr>
            <p:ph type="title"/>
          </p:nvPr>
        </p:nvSpPr>
        <p:spPr>
          <a:xfrm>
            <a:off x="642910" y="2571744"/>
            <a:ext cx="6786610" cy="1143000"/>
          </a:xfrm>
        </p:spPr>
        <p:txBody>
          <a:bodyPr>
            <a:noAutofit/>
          </a:bodyPr>
          <a:lstStyle/>
          <a:p>
            <a:r>
              <a:rPr lang="ru-RU" sz="2400" dirty="0" smtClean="0"/>
              <a:t>В зоопарк открыты двери,</a:t>
            </a:r>
            <a:br>
              <a:rPr lang="ru-RU" sz="2400" dirty="0" smtClean="0"/>
            </a:br>
            <a:r>
              <a:rPr lang="ru-RU" sz="2400" dirty="0" smtClean="0"/>
              <a:t>Ждут гостей сегодня звери.</a:t>
            </a:r>
            <a:br>
              <a:rPr lang="ru-RU" sz="2400" dirty="0" smtClean="0"/>
            </a:br>
            <a:r>
              <a:rPr lang="ru-RU" sz="2400" dirty="0" smtClean="0"/>
              <a:t>Дали яблоко оленю,</a:t>
            </a:r>
            <a:br>
              <a:rPr lang="ru-RU" sz="2400" dirty="0" smtClean="0"/>
            </a:br>
            <a:r>
              <a:rPr lang="ru-RU" sz="2400" dirty="0" smtClean="0"/>
              <a:t>Угостили и тюленя,</a:t>
            </a:r>
            <a:br>
              <a:rPr lang="ru-RU" sz="2400" dirty="0" smtClean="0"/>
            </a:br>
            <a:r>
              <a:rPr lang="ru-RU" sz="2400" dirty="0" smtClean="0"/>
              <a:t>Дали зайцу и еноту,</a:t>
            </a:r>
            <a:br>
              <a:rPr lang="ru-RU" sz="2400" dirty="0" smtClean="0"/>
            </a:br>
            <a:r>
              <a:rPr lang="ru-RU" sz="2400" dirty="0" smtClean="0"/>
              <a:t>Проявив ко всем заботу.</a:t>
            </a:r>
            <a:br>
              <a:rPr lang="ru-RU" sz="2400" dirty="0" smtClean="0"/>
            </a:br>
            <a:r>
              <a:rPr lang="ru-RU" sz="2400" dirty="0" smtClean="0"/>
              <a:t>Все, без всякого сомнения,</a:t>
            </a:r>
            <a:br>
              <a:rPr lang="ru-RU" sz="2400" dirty="0" smtClean="0"/>
            </a:br>
            <a:r>
              <a:rPr lang="ru-RU" sz="2400" dirty="0" smtClean="0"/>
              <a:t>Съели сразу угощение.</a:t>
            </a:r>
            <a:br>
              <a:rPr lang="ru-RU" sz="2400" dirty="0" smtClean="0"/>
            </a:br>
            <a:r>
              <a:rPr lang="ru-RU" sz="2400" dirty="0" smtClean="0"/>
              <a:t>А енот не ест, все медлит,</a:t>
            </a:r>
            <a:br>
              <a:rPr lang="ru-RU" sz="2400" dirty="0" smtClean="0"/>
            </a:br>
            <a:r>
              <a:rPr lang="ru-RU" sz="2400" dirty="0" smtClean="0"/>
              <a:t>Угощение в лапах держит.</a:t>
            </a:r>
            <a:br>
              <a:rPr lang="ru-RU" sz="2400" dirty="0" smtClean="0"/>
            </a:br>
            <a:r>
              <a:rPr lang="ru-RU" sz="2400" dirty="0" smtClean="0"/>
              <a:t>Он бежит скорей к воде,</a:t>
            </a:r>
            <a:br>
              <a:rPr lang="ru-RU" sz="2400" dirty="0" smtClean="0"/>
            </a:br>
            <a:r>
              <a:rPr lang="ru-RU" sz="2400" dirty="0" smtClean="0"/>
              <a:t>Чтоб помыть еду себе —</a:t>
            </a:r>
            <a:br>
              <a:rPr lang="ru-RU" sz="2400" dirty="0" smtClean="0"/>
            </a:br>
            <a:r>
              <a:rPr lang="ru-RU" sz="2400" dirty="0" smtClean="0"/>
              <a:t>Её чистой съесть он хочет,</a:t>
            </a:r>
            <a:br>
              <a:rPr lang="ru-RU" sz="2400" dirty="0" smtClean="0"/>
            </a:br>
            <a:r>
              <a:rPr lang="ru-RU" sz="2400" dirty="0" smtClean="0"/>
              <a:t>Полоскал её он очень!</a:t>
            </a:r>
            <a:br>
              <a:rPr lang="ru-RU" sz="2400" dirty="0" smtClean="0"/>
            </a:br>
            <a:r>
              <a:rPr lang="ru-RU" sz="2400" dirty="0" smtClean="0"/>
              <a:t>Только он все угощенья,</a:t>
            </a:r>
            <a:br>
              <a:rPr lang="ru-RU" sz="2400" dirty="0" smtClean="0"/>
            </a:br>
            <a:r>
              <a:rPr lang="ru-RU" sz="2400" dirty="0" smtClean="0"/>
              <a:t>Моет лапкой с восхищеньем.</a:t>
            </a:r>
            <a:endParaRPr lang="ru-RU" sz="2400" dirty="0"/>
          </a:p>
        </p:txBody>
      </p:sp>
      <p:pic>
        <p:nvPicPr>
          <p:cNvPr id="8" name="Рисунок 7" descr="lovely-flat-wild-animals-with-a-zoo-sign_23-2147549994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6F5F3"/>
              </a:clrFrom>
              <a:clrTo>
                <a:srgbClr val="F6F5F3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29016" y="-214338"/>
            <a:ext cx="3514984" cy="3357586"/>
          </a:xfrm>
          <a:prstGeom prst="rect">
            <a:avLst/>
          </a:prstGeom>
        </p:spPr>
      </p:pic>
      <p:pic>
        <p:nvPicPr>
          <p:cNvPr id="9" name="Рисунок 8" descr="CHILD-7658489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3714752"/>
            <a:ext cx="2234795" cy="2928958"/>
          </a:xfrm>
          <a:prstGeom prst="rect">
            <a:avLst/>
          </a:prstGeom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1143000"/>
          </a:xfrm>
        </p:spPr>
        <p:txBody>
          <a:bodyPr/>
          <a:lstStyle/>
          <a:p>
            <a:r>
              <a:rPr lang="ru-RU" dirty="0" smtClean="0">
                <a:latin typeface="Segoe Script" pitchFamily="66" charset="0"/>
              </a:rPr>
              <a:t>Спасибо за внимание!</a:t>
            </a:r>
            <a:endParaRPr lang="ru-RU" dirty="0">
              <a:latin typeface="Segoe Script" pitchFamily="66" charset="0"/>
            </a:endParaRPr>
          </a:p>
        </p:txBody>
      </p:sp>
      <p:pic>
        <p:nvPicPr>
          <p:cNvPr id="5" name="Содержимое 4" descr="1539801404_sun101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28860" y="1857364"/>
            <a:ext cx="4514490" cy="4525963"/>
          </a:xfrm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214282" y="642918"/>
            <a:ext cx="3543296" cy="113191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Девочка Маша пришла в Зоопарк </a:t>
            </a:r>
            <a:endParaRPr lang="ru-RU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cute-little-girl-with-ballerina-illustration_102385-457.jpg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 rot="10800000" flipV="1">
            <a:off x="214282" y="3143248"/>
            <a:ext cx="3357563" cy="33575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zoo-entrance-gates-cartoon-poster-with-elephant-giraffe-lion-safari-animals-and-visitors-on-territory_114352-2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9058" y="357166"/>
            <a:ext cx="4770120" cy="317754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571612"/>
            <a:ext cx="4357718" cy="91759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Медведь!</a:t>
            </a:r>
            <a:b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3100" dirty="0">
                <a:solidFill>
                  <a:srgbClr val="232C12"/>
                </a:solidFill>
                <a:latin typeface="Garamond" pitchFamily="18" charset="0"/>
                <a:ea typeface="Malgun Gothic Semilight" pitchFamily="34" charset="-128"/>
                <a:cs typeface="Malgun Gothic Semilight" pitchFamily="34" charset="-128"/>
              </a:rPr>
              <a:t>На руках несу я мишку,</a:t>
            </a:r>
            <a:r>
              <a:rPr lang="ru-RU" sz="3100" dirty="0" smtClean="0">
                <a:solidFill>
                  <a:srgbClr val="232C12"/>
                </a:solidFill>
                <a:latin typeface="Garamond" pitchFamily="18" charset="0"/>
                <a:ea typeface="Malgun Gothic Semilight" pitchFamily="34" charset="-128"/>
                <a:cs typeface="Malgun Gothic Semilight" pitchFamily="34" charset="-128"/>
              </a:rPr>
              <a:t/>
            </a:r>
            <a:br>
              <a:rPr lang="ru-RU" sz="3100" dirty="0" smtClean="0">
                <a:solidFill>
                  <a:srgbClr val="232C12"/>
                </a:solidFill>
                <a:latin typeface="Garamond" pitchFamily="18" charset="0"/>
                <a:ea typeface="Malgun Gothic Semilight" pitchFamily="34" charset="-128"/>
                <a:cs typeface="Malgun Gothic Semilight" pitchFamily="34" charset="-128"/>
              </a:rPr>
            </a:br>
            <a:r>
              <a:rPr lang="ru-RU" sz="3100" dirty="0">
                <a:solidFill>
                  <a:srgbClr val="232C12"/>
                </a:solidFill>
                <a:latin typeface="Garamond" pitchFamily="18" charset="0"/>
                <a:ea typeface="Malgun Gothic Semilight" pitchFamily="34" charset="-128"/>
                <a:cs typeface="Malgun Gothic Semilight" pitchFamily="34" charset="-128"/>
              </a:rPr>
              <a:t>Положу его в кровать.</a:t>
            </a:r>
            <a:r>
              <a:rPr lang="ru-RU" sz="3100" dirty="0" smtClean="0">
                <a:solidFill>
                  <a:srgbClr val="232C12"/>
                </a:solidFill>
                <a:latin typeface="Garamond" pitchFamily="18" charset="0"/>
                <a:ea typeface="Malgun Gothic Semilight" pitchFamily="34" charset="-128"/>
                <a:cs typeface="Malgun Gothic Semilight" pitchFamily="34" charset="-128"/>
              </a:rPr>
              <a:t/>
            </a:r>
            <a:br>
              <a:rPr lang="ru-RU" sz="3100" dirty="0" smtClean="0">
                <a:solidFill>
                  <a:srgbClr val="232C12"/>
                </a:solidFill>
                <a:latin typeface="Garamond" pitchFamily="18" charset="0"/>
                <a:ea typeface="Malgun Gothic Semilight" pitchFamily="34" charset="-128"/>
                <a:cs typeface="Malgun Gothic Semilight" pitchFamily="34" charset="-128"/>
              </a:rPr>
            </a:br>
            <a:r>
              <a:rPr lang="ru-RU" sz="3100" dirty="0">
                <a:solidFill>
                  <a:srgbClr val="232C12"/>
                </a:solidFill>
                <a:latin typeface="Garamond" pitchFamily="18" charset="0"/>
                <a:ea typeface="Malgun Gothic Semilight" pitchFamily="34" charset="-128"/>
                <a:cs typeface="Malgun Gothic Semilight" pitchFamily="34" charset="-128"/>
              </a:rPr>
              <a:t>Почитаю мишке книжку,</a:t>
            </a:r>
            <a:r>
              <a:rPr lang="ru-RU" sz="3100" dirty="0" smtClean="0">
                <a:solidFill>
                  <a:srgbClr val="232C12"/>
                </a:solidFill>
                <a:latin typeface="Garamond" pitchFamily="18" charset="0"/>
                <a:ea typeface="Malgun Gothic Semilight" pitchFamily="34" charset="-128"/>
                <a:cs typeface="Malgun Gothic Semilight" pitchFamily="34" charset="-128"/>
              </a:rPr>
              <a:t/>
            </a:r>
            <a:br>
              <a:rPr lang="ru-RU" sz="3100" dirty="0" smtClean="0">
                <a:solidFill>
                  <a:srgbClr val="232C12"/>
                </a:solidFill>
                <a:latin typeface="Garamond" pitchFamily="18" charset="0"/>
                <a:ea typeface="Malgun Gothic Semilight" pitchFamily="34" charset="-128"/>
                <a:cs typeface="Malgun Gothic Semilight" pitchFamily="34" charset="-128"/>
              </a:rPr>
            </a:br>
            <a:r>
              <a:rPr lang="ru-RU" sz="3100" dirty="0">
                <a:solidFill>
                  <a:srgbClr val="232C12"/>
                </a:solidFill>
                <a:latin typeface="Garamond" pitchFamily="18" charset="0"/>
                <a:ea typeface="Malgun Gothic Semilight" pitchFamily="34" charset="-128"/>
                <a:cs typeface="Malgun Gothic Semilight" pitchFamily="34" charset="-128"/>
              </a:rPr>
              <a:t>Рядом с мишкой лягу спать.</a:t>
            </a:r>
            <a:r>
              <a:rPr lang="ru-RU" dirty="0" smtClean="0">
                <a:solidFill>
                  <a:srgbClr val="232C12"/>
                </a:solidFill>
              </a:rPr>
              <a:t/>
            </a:r>
            <a:br>
              <a:rPr lang="ru-RU" dirty="0" smtClean="0">
                <a:solidFill>
                  <a:srgbClr val="232C12"/>
                </a:solidFill>
              </a:rPr>
            </a:br>
            <a:endParaRPr lang="ru-RU" dirty="0">
              <a:solidFill>
                <a:srgbClr val="232C12"/>
              </a:solidFill>
            </a:endParaRPr>
          </a:p>
        </p:txBody>
      </p:sp>
      <p:pic>
        <p:nvPicPr>
          <p:cNvPr id="6" name="Содержимое 5" descr="image_processing20200410-24803-uhlufr.pn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357818" y="1500174"/>
            <a:ext cx="3105942" cy="4525963"/>
          </a:xfrm>
        </p:spPr>
      </p:pic>
      <p:pic>
        <p:nvPicPr>
          <p:cNvPr id="7" name="medved-golos-3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5000628" y="642918"/>
            <a:ext cx="785818" cy="785818"/>
          </a:xfrm>
          <a:prstGeom prst="rect">
            <a:avLst/>
          </a:prstGeom>
        </p:spPr>
      </p:pic>
    </p:spTree>
  </p:cSld>
  <p:clrMapOvr>
    <a:masterClrMapping/>
  </p:clrMapOvr>
  <p:transition spd="slow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9376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86116" y="1928802"/>
            <a:ext cx="5500726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Слон!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700" dirty="0">
                <a:latin typeface="Garamond" pitchFamily="18" charset="0"/>
              </a:rPr>
              <a:t>Всех огромней в джунглях слон. Напролом шагает он. </a:t>
            </a:r>
            <a:r>
              <a:rPr lang="ru-RU" sz="2700" dirty="0" smtClean="0">
                <a:latin typeface="Garamond" pitchFamily="18" charset="0"/>
              </a:rPr>
              <a:t/>
            </a:r>
            <a:br>
              <a:rPr lang="ru-RU" sz="2700" dirty="0" smtClean="0">
                <a:latin typeface="Garamond" pitchFamily="18" charset="0"/>
              </a:rPr>
            </a:br>
            <a:r>
              <a:rPr lang="ru-RU" sz="2700" dirty="0" smtClean="0">
                <a:latin typeface="Garamond" pitchFamily="18" charset="0"/>
              </a:rPr>
              <a:t>Грозно </a:t>
            </a:r>
            <a:r>
              <a:rPr lang="ru-RU" sz="2700" dirty="0">
                <a:latin typeface="Garamond" pitchFamily="18" charset="0"/>
              </a:rPr>
              <a:t>бивнями блестит</a:t>
            </a:r>
            <a:r>
              <a:rPr lang="ru-RU" sz="2700" dirty="0" smtClean="0">
                <a:latin typeface="Garamond" pitchFamily="18" charset="0"/>
              </a:rPr>
              <a:t>,</a:t>
            </a:r>
            <a:br>
              <a:rPr lang="ru-RU" sz="2700" dirty="0" smtClean="0">
                <a:latin typeface="Garamond" pitchFamily="18" charset="0"/>
              </a:rPr>
            </a:br>
            <a:r>
              <a:rPr lang="ru-RU" sz="2700" dirty="0" smtClean="0">
                <a:latin typeface="Garamond" pitchFamily="18" charset="0"/>
              </a:rPr>
              <a:t> </a:t>
            </a:r>
            <a:r>
              <a:rPr lang="ru-RU" sz="2700" dirty="0">
                <a:latin typeface="Garamond" pitchFamily="18" charset="0"/>
              </a:rPr>
              <a:t>Вкусно листьями хрустит.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9" name="Рисунок 8" descr="2307dc900cba271553b899bcd9a0df8a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466" y="2000240"/>
            <a:ext cx="3664770" cy="4071966"/>
          </a:xfrm>
          <a:prstGeom prst="rect">
            <a:avLst/>
          </a:prstGeom>
        </p:spPr>
      </p:pic>
      <p:pic>
        <p:nvPicPr>
          <p:cNvPr id="11" name="z_uk-slon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1857356" y="714356"/>
            <a:ext cx="744541" cy="744541"/>
          </a:xfrm>
          <a:prstGeom prst="rect">
            <a:avLst/>
          </a:prstGeom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049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785794"/>
            <a:ext cx="4329114" cy="193991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Жираф!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700" dirty="0">
                <a:solidFill>
                  <a:schemeClr val="accent3">
                    <a:lumMod val="50000"/>
                  </a:schemeClr>
                </a:solidFill>
              </a:rPr>
              <a:t>Посмотрите на жирафа-</a:t>
            </a:r>
            <a:r>
              <a:rPr lang="ru-RU" sz="2700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27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700" dirty="0">
                <a:solidFill>
                  <a:schemeClr val="accent3">
                    <a:lumMod val="50000"/>
                  </a:schemeClr>
                </a:solidFill>
              </a:rPr>
              <a:t>Он высокий, выше  шкафа,</a:t>
            </a:r>
            <a:r>
              <a:rPr lang="ru-RU" sz="2700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27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700" dirty="0">
                <a:solidFill>
                  <a:schemeClr val="accent3">
                    <a:lumMod val="50000"/>
                  </a:schemeClr>
                </a:solidFill>
              </a:rPr>
              <a:t>Телефонной башни выше -</a:t>
            </a:r>
            <a:r>
              <a:rPr lang="ru-RU" sz="2700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27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700" dirty="0">
                <a:solidFill>
                  <a:schemeClr val="accent3">
                    <a:lumMod val="50000"/>
                  </a:schemeClr>
                </a:solidFill>
              </a:rPr>
              <a:t>Он котенка снимет с </a:t>
            </a:r>
            <a:r>
              <a:rPr lang="ru-RU" sz="2700" dirty="0" smtClean="0">
                <a:solidFill>
                  <a:schemeClr val="accent3">
                    <a:lumMod val="50000"/>
                  </a:schemeClr>
                </a:solidFill>
              </a:rPr>
              <a:t>крыши.</a:t>
            </a:r>
            <a:endParaRPr lang="ru-RU" sz="27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8" name="Содержимое 7" descr="cute-giraffe-cartoon-vector_1895-15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286248" y="2143116"/>
            <a:ext cx="4525963" cy="45259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433f9a93209239b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714876" y="1571612"/>
            <a:ext cx="500066" cy="500066"/>
          </a:xfrm>
          <a:prstGeom prst="rect">
            <a:avLst/>
          </a:prstGeom>
        </p:spPr>
      </p:pic>
    </p:spTree>
  </p:cSld>
  <p:clrMapOvr>
    <a:masterClrMapping/>
  </p:clrMapOvr>
  <p:transition spd="slow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24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86182" y="1571612"/>
            <a:ext cx="5214974" cy="1143000"/>
          </a:xfrm>
        </p:spPr>
        <p:txBody>
          <a:bodyPr>
            <a:noAutofit/>
          </a:bodyPr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/>
              <a:t>Обезьяна!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Веселым</a:t>
            </a:r>
            <a:r>
              <a:rPr lang="ru-RU" sz="2400" dirty="0"/>
              <a:t> </a:t>
            </a:r>
            <a:r>
              <a:rPr lang="ru-RU" sz="2400" b="1" dirty="0"/>
              <a:t>обезьянкам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>На месте не сидится.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>Веселым обезьянкам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>Так хочется резвиться.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>Они всем корчат рожи,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>Хватают все  подряд.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>Они, вполне возможно,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>Берут пример с ребят!</a:t>
            </a:r>
          </a:p>
        </p:txBody>
      </p:sp>
      <p:pic>
        <p:nvPicPr>
          <p:cNvPr id="9" name="Содержимое 8" descr="8c04d15841a6497180936230ca9e8471.pn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71472" y="2143116"/>
            <a:ext cx="3654715" cy="4525963"/>
          </a:xfrm>
        </p:spPr>
      </p:pic>
      <p:pic>
        <p:nvPicPr>
          <p:cNvPr id="10" name="obezyana-obezyan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928662" y="1928802"/>
            <a:ext cx="428628" cy="428628"/>
          </a:xfrm>
          <a:prstGeom prst="rect">
            <a:avLst/>
          </a:prstGeo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858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214818"/>
            <a:ext cx="4643438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Лев!</a:t>
            </a:r>
            <a:br>
              <a:rPr lang="ru-RU" dirty="0" smtClean="0"/>
            </a:br>
            <a:r>
              <a:rPr lang="ru-RU" sz="2700" dirty="0">
                <a:solidFill>
                  <a:srgbClr val="232C12"/>
                </a:solidFill>
              </a:rPr>
              <a:t>Мы вчера ходили с папой</a:t>
            </a:r>
            <a:r>
              <a:rPr lang="ru-RU" sz="2700" dirty="0" smtClean="0">
                <a:solidFill>
                  <a:srgbClr val="232C12"/>
                </a:solidFill>
              </a:rPr>
              <a:t/>
            </a:r>
            <a:br>
              <a:rPr lang="ru-RU" sz="2700" dirty="0" smtClean="0">
                <a:solidFill>
                  <a:srgbClr val="232C12"/>
                </a:solidFill>
              </a:rPr>
            </a:br>
            <a:r>
              <a:rPr lang="ru-RU" sz="2700" dirty="0">
                <a:solidFill>
                  <a:srgbClr val="232C12"/>
                </a:solidFill>
              </a:rPr>
              <a:t>В зоопарк, смотреть на </a:t>
            </a:r>
            <a:r>
              <a:rPr lang="ru-RU" sz="2700" b="1" dirty="0">
                <a:solidFill>
                  <a:srgbClr val="232C12"/>
                </a:solidFill>
              </a:rPr>
              <a:t>льва</a:t>
            </a:r>
            <a:r>
              <a:rPr lang="ru-RU" sz="2700" dirty="0">
                <a:solidFill>
                  <a:srgbClr val="232C12"/>
                </a:solidFill>
              </a:rPr>
              <a:t>:</a:t>
            </a:r>
            <a:r>
              <a:rPr lang="ru-RU" sz="2700" dirty="0" smtClean="0">
                <a:solidFill>
                  <a:srgbClr val="232C12"/>
                </a:solidFill>
              </a:rPr>
              <a:t/>
            </a:r>
            <a:br>
              <a:rPr lang="ru-RU" sz="2700" dirty="0" smtClean="0">
                <a:solidFill>
                  <a:srgbClr val="232C12"/>
                </a:solidFill>
              </a:rPr>
            </a:br>
            <a:r>
              <a:rPr lang="ru-RU" sz="2700" dirty="0">
                <a:solidFill>
                  <a:srgbClr val="232C12"/>
                </a:solidFill>
              </a:rPr>
              <a:t>У него такие лапы!</a:t>
            </a:r>
            <a:r>
              <a:rPr lang="ru-RU" sz="2700" dirty="0" smtClean="0">
                <a:solidFill>
                  <a:srgbClr val="232C12"/>
                </a:solidFill>
              </a:rPr>
              <a:t/>
            </a:r>
            <a:br>
              <a:rPr lang="ru-RU" sz="2700" dirty="0" smtClean="0">
                <a:solidFill>
                  <a:srgbClr val="232C12"/>
                </a:solidFill>
              </a:rPr>
            </a:br>
            <a:r>
              <a:rPr lang="ru-RU" sz="2700" dirty="0">
                <a:solidFill>
                  <a:srgbClr val="232C12"/>
                </a:solidFill>
              </a:rPr>
              <a:t>Вот такая голова!</a:t>
            </a:r>
            <a:r>
              <a:rPr lang="ru-RU" sz="2700" dirty="0" smtClean="0">
                <a:solidFill>
                  <a:srgbClr val="232C12"/>
                </a:solidFill>
              </a:rPr>
              <a:t/>
            </a:r>
            <a:br>
              <a:rPr lang="ru-RU" sz="2700" dirty="0" smtClean="0">
                <a:solidFill>
                  <a:srgbClr val="232C12"/>
                </a:solidFill>
              </a:rPr>
            </a:br>
            <a:r>
              <a:rPr lang="ru-RU" sz="2700" dirty="0">
                <a:solidFill>
                  <a:srgbClr val="232C12"/>
                </a:solidFill>
              </a:rPr>
              <a:t>На картинке лев не страшный,</a:t>
            </a:r>
            <a:r>
              <a:rPr lang="ru-RU" sz="2700" dirty="0" smtClean="0">
                <a:solidFill>
                  <a:srgbClr val="232C12"/>
                </a:solidFill>
              </a:rPr>
              <a:t/>
            </a:r>
            <a:br>
              <a:rPr lang="ru-RU" sz="2700" dirty="0" smtClean="0">
                <a:solidFill>
                  <a:srgbClr val="232C12"/>
                </a:solidFill>
              </a:rPr>
            </a:br>
            <a:r>
              <a:rPr lang="ru-RU" sz="2700" dirty="0">
                <a:solidFill>
                  <a:srgbClr val="232C12"/>
                </a:solidFill>
              </a:rPr>
              <a:t>А по "правде" - ой-ой-ой!</a:t>
            </a:r>
            <a:r>
              <a:rPr lang="ru-RU" sz="2700" dirty="0" smtClean="0">
                <a:solidFill>
                  <a:srgbClr val="232C12"/>
                </a:solidFill>
              </a:rPr>
              <a:t/>
            </a:r>
            <a:br>
              <a:rPr lang="ru-RU" sz="2700" dirty="0" smtClean="0">
                <a:solidFill>
                  <a:srgbClr val="232C12"/>
                </a:solidFill>
              </a:rPr>
            </a:br>
            <a:r>
              <a:rPr lang="ru-RU" sz="2700" dirty="0">
                <a:solidFill>
                  <a:srgbClr val="232C12"/>
                </a:solidFill>
              </a:rPr>
              <a:t>Испугалась я ужасно:</a:t>
            </a:r>
            <a:r>
              <a:rPr lang="ru-RU" sz="2700" dirty="0" smtClean="0">
                <a:solidFill>
                  <a:srgbClr val="232C12"/>
                </a:solidFill>
              </a:rPr>
              <a:t/>
            </a:r>
            <a:br>
              <a:rPr lang="ru-RU" sz="2700" dirty="0" smtClean="0">
                <a:solidFill>
                  <a:srgbClr val="232C12"/>
                </a:solidFill>
              </a:rPr>
            </a:br>
            <a:r>
              <a:rPr lang="ru-RU" sz="2700" dirty="0">
                <a:solidFill>
                  <a:srgbClr val="232C12"/>
                </a:solidFill>
              </a:rPr>
              <a:t>До чего же он большой!</a:t>
            </a:r>
          </a:p>
        </p:txBody>
      </p:sp>
      <p:pic>
        <p:nvPicPr>
          <p:cNvPr id="17" name="Содержимое 16" descr="cartoon-cute-lion-sit-on-the-tree-vector-5797007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857620" y="214290"/>
            <a:ext cx="5085006" cy="35544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zvuk-lv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3286116" y="785794"/>
            <a:ext cx="479428" cy="479428"/>
          </a:xfrm>
          <a:prstGeom prst="rect">
            <a:avLst/>
          </a:prstGeom>
        </p:spPr>
      </p:pic>
    </p:spTree>
  </p:cSld>
  <p:clrMapOvr>
    <a:masterClrMapping/>
  </p:clrMapOvr>
  <p:transition spd="slow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019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857288" y="2214554"/>
            <a:ext cx="6472254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Носорог!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700" dirty="0"/>
              <a:t>Утром юный </a:t>
            </a:r>
            <a:r>
              <a:rPr lang="ru-RU" sz="2700" b="1" dirty="0"/>
              <a:t>носорог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/>
              <a:t>Моет уши, чистит рог.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/>
              <a:t>Так велела строго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/>
              <a:t>Мама носорога.</a:t>
            </a:r>
            <a:endParaRPr lang="ru-RU" dirty="0"/>
          </a:p>
        </p:txBody>
      </p:sp>
      <p:pic>
        <p:nvPicPr>
          <p:cNvPr id="10" name="Рисунок 9" descr="unnamed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0562" y="2500306"/>
            <a:ext cx="4445000" cy="3632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dc8e05a4c4fa217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 flipH="1">
            <a:off x="4714876" y="1928802"/>
            <a:ext cx="490818" cy="622305"/>
          </a:xfrm>
          <a:prstGeom prst="rect">
            <a:avLst/>
          </a:prstGeom>
        </p:spPr>
      </p:pic>
    </p:spTree>
  </p:cSld>
  <p:clrMapOvr>
    <a:masterClrMapping/>
  </p:clrMapOvr>
  <p:transition spd="slow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66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456" y="1071546"/>
            <a:ext cx="6286544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Крокодил!</a:t>
            </a:r>
            <a:br>
              <a:rPr lang="ru-RU" dirty="0" smtClean="0"/>
            </a:br>
            <a:r>
              <a:rPr lang="ru-RU" dirty="0"/>
              <a:t> </a:t>
            </a:r>
            <a:r>
              <a:rPr lang="ru-RU" sz="2700" dirty="0"/>
              <a:t>В речке плавает бревно,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/>
              <a:t>Но - зелёное оно.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/>
              <a:t>Ты к нему не подходи,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/>
              <a:t>Это злобный </a:t>
            </a:r>
            <a:r>
              <a:rPr lang="ru-RU" sz="2700" b="1" dirty="0"/>
              <a:t>крокодил</a:t>
            </a:r>
            <a:r>
              <a:rPr lang="ru-RU" sz="2700" dirty="0"/>
              <a:t>!</a:t>
            </a:r>
            <a:endParaRPr lang="ru-RU" dirty="0"/>
          </a:p>
        </p:txBody>
      </p:sp>
      <p:pic>
        <p:nvPicPr>
          <p:cNvPr id="7" name="Рисунок 6" descr="depositphotos_125842014-stock-photo-funny-crocodile-cartoon-posing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8596" y="2071678"/>
            <a:ext cx="3874864" cy="4786322"/>
          </a:xfrm>
          <a:prstGeom prst="rect">
            <a:avLst/>
          </a:prstGeom>
        </p:spPr>
      </p:pic>
      <p:pic>
        <p:nvPicPr>
          <p:cNvPr id="9" name="sound_02120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642910" y="1785926"/>
            <a:ext cx="622304" cy="622304"/>
          </a:xfrm>
          <a:prstGeom prst="rect">
            <a:avLst/>
          </a:prstGeom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3178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161</TotalTime>
  <Words>52</Words>
  <PresentationFormat>Экран (4:3)</PresentationFormat>
  <Paragraphs>18</Paragraphs>
  <Slides>15</Slides>
  <Notes>0</Notes>
  <HiddenSlides>0</HiddenSlides>
  <MMClips>11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Мой любимый Зоопарк!</vt:lpstr>
      <vt:lpstr>Девочка Маша пришла в Зоопарк </vt:lpstr>
      <vt:lpstr>Медведь!  На руках несу я мишку, Положу его в кровать. Почитаю мишке книжку, Рядом с мишкой лягу спать. </vt:lpstr>
      <vt:lpstr>Слон!  Всех огромней в джунглях слон. Напролом шагает он.  Грозно бивнями блестит,  Вкусно листьями хрустит.  </vt:lpstr>
      <vt:lpstr>Жираф!  Посмотрите на жирафа- Он высокий, выше  шкафа, Телефонной башни выше - Он котенка снимет с крыши.</vt:lpstr>
      <vt:lpstr> Обезьяна!  Веселым обезьянкам На месте не сидится. Веселым обезьянкам Так хочется резвиться. Они всем корчат рожи, Хватают все  подряд. Они, вполне возможно, Берут пример с ребят!</vt:lpstr>
      <vt:lpstr>Лев! Мы вчера ходили с папой В зоопарк, смотреть на льва: У него такие лапы! Вот такая голова! На картинке лев не страшный, А по "правде" - ой-ой-ой! Испугалась я ужасно: До чего же он большой!</vt:lpstr>
      <vt:lpstr>Носорог!  Утром юный носорог Моет уши, чистит рог. Так велела строго Мама носорога.</vt:lpstr>
      <vt:lpstr>Крокодил!  В речке плавает бревно, Но - зелёное оно. Ты к нему не подходи, Это злобный крокодил!</vt:lpstr>
      <vt:lpstr>Сова!  Совы ночью лишь опасны, Днем — сонливы, безучастны, И тихонечко сидят, На добычу не глядят.</vt:lpstr>
      <vt:lpstr>Еж!  Ёж, колючий мой дружок, Скинь свой колкий пиджачок. Без него ты мне милей. Скинь колючки поскорей!</vt:lpstr>
      <vt:lpstr>Змея!  Змея шипит,шипит,шипит, Полгода учит алфавит, Устала бедная уже, А знает только букву - Ш-Ш-Ше. </vt:lpstr>
      <vt:lpstr>Попугай!   Попугай сидит на ветке Яркой красочной расцветки. Он, конечно, настоящий И по-русски говорящий. Иногда кричит по-птичьи. Птица всё же! Для приличья Замолчит минут на пять, А потом — опять кричать!</vt:lpstr>
      <vt:lpstr>В зоопарк открыты двери, Ждут гостей сегодня звери. Дали яблоко оленю, Угостили и тюленя, Дали зайцу и еноту, Проявив ко всем заботу. Все, без всякого сомнения, Съели сразу угощение. А енот не ест, все медлит, Угощение в лапах держит. Он бежит скорей к воде, Чтоб помыть еду себе — Её чистой съесть он хочет, Полоскал её он очень! Только он все угощенья, Моет лапкой с восхищеньем.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Ани</dc:creator>
  <cp:lastModifiedBy>Ани</cp:lastModifiedBy>
  <cp:revision>18</cp:revision>
  <dcterms:created xsi:type="dcterms:W3CDTF">2020-10-10T12:07:41Z</dcterms:created>
  <dcterms:modified xsi:type="dcterms:W3CDTF">2020-10-10T19:14:30Z</dcterms:modified>
</cp:coreProperties>
</file>