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  <Default ContentType="image/jpeg" Extension="jpe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a33957bd54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a33957bd54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a33957bd54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a33957bd54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33957bd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33957bd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a33957bde2_1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a33957bde2_1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a33957bde2_1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a33957bde2_1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a33957bde2_1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a33957bde2_1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a33957bde2_1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a33957bde2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a33957bde2_1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a33957bde2_1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arget="../slideLayouts/slideLayout1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1.jpeg" Type="http://schemas.openxmlformats.org/officeDocument/2006/relationships/image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4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11.png" Type="http://schemas.openxmlformats.org/officeDocument/2006/relationships/image"/><Relationship Id="rId4" Target="../media/image3.jpg" Type="http://schemas.openxmlformats.org/officeDocument/2006/relationships/image"/><Relationship Id="rId5" Target="../media/image2.jpg" Type="http://schemas.openxmlformats.org/officeDocument/2006/relationships/image"/><Relationship Id="rId6" Target="../media/image10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8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7.xml" Type="http://schemas.openxmlformats.org/officeDocument/2006/relationships/notesSlide"/><Relationship Id="rId3" Target="../media/image20.jpeg" Type="http://schemas.openxmlformats.org/officeDocument/2006/relationships/image"/><Relationship Id="rId4" Target="../media/image14.jpeg" Type="http://schemas.openxmlformats.org/officeDocument/2006/relationships/image"/><Relationship Id="rId5" Target="../media/image15.jpeg" Type="http://schemas.openxmlformats.org/officeDocument/2006/relationships/image"/><Relationship Id="rId6" Target="../media/image6.jpeg" Type="http://schemas.openxmlformats.org/officeDocument/2006/relationships/image"/><Relationship Id="rId7" Target="../media/image5.jpeg" Type="http://schemas.openxmlformats.org/officeDocument/2006/relationships/image"/><Relationship Id="rId8" Target="../media/image19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7.jpeg" Type="http://schemas.openxmlformats.org/officeDocument/2006/relationships/image"/><Relationship Id="rId4" Target="../media/image21.jpeg" Type="http://schemas.openxmlformats.org/officeDocument/2006/relationships/image"/><Relationship Id="rId9" Target="../media/image16.png" Type="http://schemas.openxmlformats.org/officeDocument/2006/relationships/image"/><Relationship Id="rId5" Target="../media/image13.jpeg" Type="http://schemas.openxmlformats.org/officeDocument/2006/relationships/image"/><Relationship Id="rId6" Target="../media/image12.jpeg" Type="http://schemas.openxmlformats.org/officeDocument/2006/relationships/image"/><Relationship Id="rId7" Target="../media/image9.jpeg" Type="http://schemas.openxmlformats.org/officeDocument/2006/relationships/image"/><Relationship Id="rId8" Target="../media/image26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9.xml" Type="http://schemas.openxmlformats.org/officeDocument/2006/relationships/notesSlide"/><Relationship Id="rId3" Target="../media/image17.jpeg" Type="http://schemas.openxmlformats.org/officeDocument/2006/relationships/image"/><Relationship Id="rId4" Target="../media/image23.jpeg" Type="http://schemas.openxmlformats.org/officeDocument/2006/relationships/image"/><Relationship Id="rId5" Target="../media/image22.jpeg" Type="http://schemas.openxmlformats.org/officeDocument/2006/relationships/image"/><Relationship Id="rId6" Target="../media/image24.jpeg" Type="http://schemas.openxmlformats.org/officeDocument/2006/relationships/image"/><Relationship Id="rId7" Target="../media/image18.jpg" Type="http://schemas.openxmlformats.org/officeDocument/2006/relationships/image"/><Relationship Id="rId8" Target="../media/image25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54125" y="280150"/>
            <a:ext cx="8520600" cy="200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200"/>
              <a:t>Звук к и буква </a:t>
            </a:r>
            <a:endParaRPr sz="42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/>
              <a:t>Презентация к занятию по развитию речи (подготовка к обучению грамоте) в старшей группе компенсирующей направленности 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/>
              <a:t>№ 5 “Фиксики”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/>
              <a:t>ГБДОУ детский сад 34, воспитатель Иванова Н.Е.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9525" y="759925"/>
            <a:ext cx="1693625" cy="188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471900" y="539725"/>
            <a:ext cx="8222100" cy="408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О У И Ы</a:t>
            </a:r>
            <a:endParaRPr sz="83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8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 Н</a:t>
            </a:r>
            <a:endParaRPr sz="83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</a:rPr>
              <a:t>(Вспомним звуки с которыми мы познакомились на прошлых занятиях)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471900" y="521925"/>
            <a:ext cx="8222100" cy="410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800">
                <a:solidFill>
                  <a:srgbClr val="000000"/>
                </a:solidFill>
              </a:rPr>
              <a:t>?</a:t>
            </a:r>
            <a:endParaRPr b="1" sz="148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ru">
                <a:solidFill>
                  <a:srgbClr val="000000"/>
                </a:solidFill>
              </a:rPr>
              <a:t>(Чем отличается звук от буквы)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471900" y="289575"/>
            <a:ext cx="8483100" cy="458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5675" y="543900"/>
            <a:ext cx="5407615" cy="4055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873775" y="652500"/>
            <a:ext cx="7688700" cy="38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Какой звук мы слышим в конце слова сок, платок, замок, молоток? </a:t>
            </a:r>
            <a:endParaRPr/>
          </a:p>
        </p:txBody>
      </p:sp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3204489" y="1375149"/>
            <a:ext cx="978300" cy="1428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6575" y="2929800"/>
            <a:ext cx="1664375" cy="16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51900" y="1538650"/>
            <a:ext cx="1874574" cy="187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61078" y="2929799"/>
            <a:ext cx="1616820" cy="1612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73400" y="555900"/>
            <a:ext cx="8368200" cy="42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3425" y="1152475"/>
            <a:ext cx="3243375" cy="360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727650" y="103725"/>
            <a:ext cx="7688700" cy="42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Клоун сможет положить в рюкзак только те предметы в названии которых есть звук к </a:t>
            </a:r>
            <a:endParaRPr/>
          </a:p>
        </p:txBody>
      </p:sp>
      <p:pic>
        <p:nvPicPr>
          <p:cNvPr id="93" name="Google Shape;9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2900" y="763475"/>
            <a:ext cx="2160324" cy="162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7119" y="1593472"/>
            <a:ext cx="1045600" cy="1021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10025" y="1397600"/>
            <a:ext cx="1438276" cy="109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56500" y="2786775"/>
            <a:ext cx="1091801" cy="1517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27425" y="2786775"/>
            <a:ext cx="1654442" cy="1517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22725" y="3016400"/>
            <a:ext cx="1280349" cy="1235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26525" y="653402"/>
            <a:ext cx="8168400" cy="449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Это Катя она может положить в корзинку только те предметы в названии которых звук к в начале слова </a:t>
            </a:r>
            <a:endParaRPr/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8129" y="1626075"/>
            <a:ext cx="1579175" cy="222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6575" y="2125524"/>
            <a:ext cx="1095750" cy="1225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6854905" y="1598574"/>
            <a:ext cx="941575" cy="661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39925" y="3162254"/>
            <a:ext cx="941576" cy="542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flipH="1">
            <a:off x="922900" y="1992937"/>
            <a:ext cx="1157625" cy="115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27070" y="3350812"/>
            <a:ext cx="1327829" cy="1225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132475" y="3429425"/>
            <a:ext cx="1514876" cy="1514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idx="1" type="body"/>
          </p:nvPr>
        </p:nvSpPr>
        <p:spPr>
          <a:xfrm>
            <a:off x="367075" y="333450"/>
            <a:ext cx="8520600" cy="419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Это Барсик. Помоги Барсику собрать в ящик предметы в названии которых звук к находится в конце слова </a:t>
            </a:r>
            <a:endParaRPr/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2525" y="1327525"/>
            <a:ext cx="2509700" cy="25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7448" y="2081975"/>
            <a:ext cx="2281624" cy="182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57193" y="2224100"/>
            <a:ext cx="1249031" cy="182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7075" y="1176500"/>
            <a:ext cx="968225" cy="96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82225" y="1327525"/>
            <a:ext cx="1727845" cy="1674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11375" y="3676275"/>
            <a:ext cx="1888900" cy="1344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439384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