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</p:sldMasterIdLst>
  <p:notesMasterIdLst>
    <p:notesMasterId r:id="rId22"/>
  </p:notesMasterIdLst>
  <p:sldIdLst>
    <p:sldId id="256" r:id="rId3"/>
    <p:sldId id="266" r:id="rId4"/>
    <p:sldId id="264" r:id="rId5"/>
    <p:sldId id="257" r:id="rId6"/>
    <p:sldId id="258" r:id="rId7"/>
    <p:sldId id="262" r:id="rId8"/>
    <p:sldId id="259" r:id="rId9"/>
    <p:sldId id="267" r:id="rId10"/>
    <p:sldId id="268" r:id="rId11"/>
    <p:sldId id="269" r:id="rId12"/>
    <p:sldId id="275" r:id="rId13"/>
    <p:sldId id="276" r:id="rId14"/>
    <p:sldId id="270" r:id="rId15"/>
    <p:sldId id="271" r:id="rId16"/>
    <p:sldId id="272" r:id="rId17"/>
    <p:sldId id="261" r:id="rId18"/>
    <p:sldId id="263" r:id="rId19"/>
    <p:sldId id="274" r:id="rId20"/>
    <p:sldId id="273" r:id="rId2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20000"/>
      </a:spcBef>
      <a:spcAft>
        <a:spcPct val="0"/>
      </a:spcAft>
      <a:buChar char="•"/>
      <a:defRPr sz="1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har char="•"/>
      <a:defRPr sz="1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har char="•"/>
      <a:defRPr sz="1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har char="•"/>
      <a:defRPr sz="1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har char="•"/>
      <a:defRPr sz="1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CCFF"/>
    <a:srgbClr val="0000FF"/>
    <a:srgbClr val="FF9900"/>
    <a:srgbClr val="FF6600"/>
    <a:srgbClr val="FFCCFF"/>
    <a:srgbClr val="FF9966"/>
    <a:srgbClr val="66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9" autoAdjust="0"/>
    <p:restoredTop sz="96791" autoAdjust="0"/>
  </p:normalViewPr>
  <p:slideViewPr>
    <p:cSldViewPr>
      <p:cViewPr varScale="1">
        <p:scale>
          <a:sx n="64" d="100"/>
          <a:sy n="64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 b="0"/>
            </a:lvl1pPr>
          </a:lstStyle>
          <a:p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/>
            </a:lvl1pPr>
          </a:lstStyle>
          <a:p>
            <a:endParaRPr lang="ru-RU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 b="0"/>
            </a:lvl1pPr>
          </a:lstStyle>
          <a:p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/>
            </a:lvl1pPr>
          </a:lstStyle>
          <a:p>
            <a:fld id="{38A9AD55-B124-44D7-BF9B-434E7DE910E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18F29D-6593-4EC6-917C-3B92FE6036E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7C1387-EF47-443C-8B03-8D026F6D11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03113-BF94-4B9B-B4ED-AD39BA3272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39E2F4-0C9E-4754-B33F-242DF06DED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ED4B95-7E72-4A64-8DA5-4FEA2BDBA6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7AD804-C0FB-48FC-A257-FE15C25590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550B5-EFBA-4099-AB90-5037B8EDC9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717B39-0407-438D-9A35-2AE507A25F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C40896-3E81-4439-9C9F-9A70B7FB7E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1D31EF-1729-42F5-B18F-4EF2D93987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D924C5-A3CC-4AE2-B94A-3456366665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A4C103-AD90-419E-B1EC-64FC740BA4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816D4C-2F23-42C7-8C6F-3A24AD193E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4B7B58-D98A-4FA3-B9FA-1526CD576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4769F8-F424-4C3E-891F-63D5929CC0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A90C28-42A6-486B-A6E5-04BDB618A7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81684D-4916-432A-9F02-7ADAE21B34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AC5A2E-3E74-4893-8818-BDD8EDE840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299304-6294-4721-AC3C-41869644BB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73087-F5DE-488F-B339-46B2794F6F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AD0A75-7AB8-4C2B-8DBD-F51A95A33E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8F6754-9C5A-460F-A3E3-4FC78F4464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5F19C09-D0D4-49B7-92B3-527FBEB2B83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b="0"/>
            </a:lvl1pPr>
          </a:lstStyle>
          <a:p>
            <a:endParaRPr lang="ru-RU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b="0"/>
            </a:lvl1pPr>
          </a:lstStyle>
          <a:p>
            <a:endParaRPr lang="ru-RU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b="0"/>
            </a:lvl1pPr>
          </a:lstStyle>
          <a:p>
            <a:fld id="{D8FFC4C9-3CF9-4BF4-927E-E035DB79C29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8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bagration-sport.ru/photo/241.html" TargetMode="External"/><Relationship Id="rId1" Type="http://schemas.openxmlformats.org/officeDocument/2006/relationships/slideLayout" Target="../slideLayouts/slideLayout13.xml"/><Relationship Id="rId6" Type="http://schemas.openxmlformats.org/officeDocument/2006/relationships/slide" Target="slide10.xml"/><Relationship Id="rId5" Type="http://schemas.openxmlformats.org/officeDocument/2006/relationships/image" Target="../media/image17.jpeg"/><Relationship Id="rId4" Type="http://schemas.openxmlformats.org/officeDocument/2006/relationships/hyperlink" Target="http://www.orbitaschool.ru/news1.ht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nepal.ru/fotos/dif/friends.shtml" TargetMode="Externa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skusnitsa.ru/Izdelia/Kan/diamant4.html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elisium.ru/shop/node85/node140/" TargetMode="Externa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oblaznenie.ru/encm/womenfriend.php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schools.kz/articles/st0093.as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-cool.ru/image_16-27.html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hyperlink" Target="http://aguagu.ru/contact_us.ph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prelest.com/love/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technodrive.ru/rostov/040526_04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ussov.com/dt02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future.lstol.ru/index.php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hyperlink" Target="http://www.maxi-m.com/model_agency/portfolio/girls/diyadechko_anna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orbitaschool.ru/index2.htm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jpeg"/><Relationship Id="rId4" Type="http://schemas.openxmlformats.org/officeDocument/2006/relationships/hyperlink" Target="http://detstvo.ru/psychology/ps_dryg_reb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chemeClr val="folHlink"/>
            </a:gs>
            <a:gs pos="100000">
              <a:srgbClr val="29E5E5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Rectangle 13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28688"/>
            <a:ext cx="7772400" cy="1873250"/>
          </a:xfrm>
        </p:spPr>
        <p:txBody>
          <a:bodyPr/>
          <a:lstStyle/>
          <a:p>
            <a:pPr algn="ctr" eaLnBrk="1" hangingPunct="1"/>
            <a:r>
              <a:rPr lang="en-US" smtClean="0"/>
              <a:t>    </a:t>
            </a:r>
            <a:endParaRPr lang="ru-RU" smtClean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4797425"/>
            <a:ext cx="7019925" cy="1655763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4000" smtClean="0"/>
              <a:t>               Классный час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Выполнила: учитель МБОУ «Боргойская основная общеобразовательная школа» Надмитова Б.В.</a:t>
            </a:r>
          </a:p>
        </p:txBody>
      </p:sp>
      <p:sp>
        <p:nvSpPr>
          <p:cNvPr id="4100" name="WordArt 17"/>
          <p:cNvSpPr>
            <a:spLocks noChangeArrowheads="1" noChangeShapeType="1" noTextEdit="1"/>
          </p:cNvSpPr>
          <p:nvPr/>
        </p:nvSpPr>
        <p:spPr bwMode="auto">
          <a:xfrm>
            <a:off x="827088" y="908050"/>
            <a:ext cx="7416800" cy="22336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Научись дружить </a:t>
            </a:r>
          </a:p>
        </p:txBody>
      </p:sp>
      <p:pic>
        <p:nvPicPr>
          <p:cNvPr id="4101" name="Picture 8" descr="C:\Users\Админ\Documents\Фото школа\DSCF95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25" y="104798813"/>
            <a:ext cx="450056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100000">
              <a:srgbClr val="66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9"/>
          <p:cNvSpPr>
            <a:spLocks noChangeArrowheads="1"/>
          </p:cNvSpPr>
          <p:nvPr/>
        </p:nvSpPr>
        <p:spPr bwMode="auto">
          <a:xfrm>
            <a:off x="2484438" y="908050"/>
            <a:ext cx="71437" cy="73025"/>
          </a:xfrm>
          <a:prstGeom prst="cloudCallout">
            <a:avLst>
              <a:gd name="adj1" fmla="val -43750"/>
              <a:gd name="adj2" fmla="val 7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marL="342900" indent="-342900"/>
            <a:endParaRPr lang="ru-RU"/>
          </a:p>
        </p:txBody>
      </p:sp>
      <p:sp>
        <p:nvSpPr>
          <p:cNvPr id="103437" name="AutoShape 1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7088" y="333375"/>
            <a:ext cx="3024187" cy="1871663"/>
          </a:xfrm>
          <a:prstGeom prst="cloudCallout">
            <a:avLst>
              <a:gd name="adj1" fmla="val -45065"/>
              <a:gd name="adj2" fmla="val 70019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</a:rPr>
              <a:t>Укажите три важных качества друга</a:t>
            </a:r>
          </a:p>
          <a:p>
            <a:pPr marL="342900" indent="-342900"/>
            <a:endParaRPr lang="ru-RU" sz="2000"/>
          </a:p>
        </p:txBody>
      </p:sp>
      <p:sp>
        <p:nvSpPr>
          <p:cNvPr id="103438" name="AutoShap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763713" y="1989138"/>
            <a:ext cx="4319587" cy="3024187"/>
          </a:xfrm>
          <a:prstGeom prst="cloudCallout">
            <a:avLst>
              <a:gd name="adj1" fmla="val -67713"/>
              <a:gd name="adj2" fmla="val 69106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/>
            <a:r>
              <a:rPr lang="ru-RU" sz="2000">
                <a:solidFill>
                  <a:schemeClr val="bg1"/>
                </a:solidFill>
              </a:rPr>
              <a:t>Составьте список людей, к которым вы могли бы обратиться за помощью</a:t>
            </a:r>
          </a:p>
          <a:p>
            <a:pPr marL="342900" indent="-342900"/>
            <a:endParaRPr lang="ru-RU" sz="2000"/>
          </a:p>
        </p:txBody>
      </p:sp>
      <p:sp>
        <p:nvSpPr>
          <p:cNvPr id="13317" name="Rectangle 20"/>
          <p:cNvSpPr>
            <a:spLocks noChangeArrowheads="1"/>
          </p:cNvSpPr>
          <p:nvPr/>
        </p:nvSpPr>
        <p:spPr bwMode="auto">
          <a:xfrm>
            <a:off x="4284663" y="3213100"/>
            <a:ext cx="5270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endParaRPr lang="ru-RU" sz="2000"/>
          </a:p>
        </p:txBody>
      </p:sp>
      <p:sp>
        <p:nvSpPr>
          <p:cNvPr id="103447" name="AutoShape 23"/>
          <p:cNvSpPr>
            <a:spLocks noChangeArrowheads="1"/>
          </p:cNvSpPr>
          <p:nvPr/>
        </p:nvSpPr>
        <p:spPr bwMode="auto">
          <a:xfrm>
            <a:off x="5867400" y="3500438"/>
            <a:ext cx="3276600" cy="2233612"/>
          </a:xfrm>
          <a:prstGeom prst="cloudCallout">
            <a:avLst>
              <a:gd name="adj1" fmla="val -59787"/>
              <a:gd name="adj2" fmla="val 53199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/>
            <a:r>
              <a:rPr lang="ru-RU" sz="2000">
                <a:solidFill>
                  <a:schemeClr val="bg1"/>
                </a:solidFill>
              </a:rPr>
              <a:t>Считаете ли себя хорошим другом?</a:t>
            </a:r>
          </a:p>
        </p:txBody>
      </p:sp>
      <p:sp>
        <p:nvSpPr>
          <p:cNvPr id="13319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092825"/>
            <a:ext cx="935038" cy="504825"/>
          </a:xfrm>
          <a:prstGeom prst="actionButtonForwardNex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0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7" grpId="0" animBg="1"/>
      <p:bldP spid="103438" grpId="0" animBg="1"/>
      <p:bldP spid="1034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100000">
              <a:srgbClr val="00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619250" y="2201863"/>
            <a:ext cx="2414588" cy="4656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Добрый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Умный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Честный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Верный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Весёлый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Смелый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Хороший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Решительный 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Отважный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Красивый</a:t>
            </a:r>
            <a:endParaRPr lang="ru-RU" sz="2400"/>
          </a:p>
          <a:p>
            <a:pPr marL="342900" indent="-342900">
              <a:buFontTx/>
              <a:buNone/>
            </a:pPr>
            <a:endParaRPr lang="ru-RU"/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284663" y="188913"/>
            <a:ext cx="3241675" cy="440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Серьёзный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Сильный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Коммуникабельный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Интересный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Забавный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Щедрый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Искренний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Благородный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Чуткий</a:t>
            </a:r>
          </a:p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Порядочный</a:t>
            </a:r>
            <a:r>
              <a:rPr lang="ru-RU" sz="2400"/>
              <a:t> </a:t>
            </a:r>
          </a:p>
        </p:txBody>
      </p:sp>
      <p:pic>
        <p:nvPicPr>
          <p:cNvPr id="14340" name="Picture 6" descr="is?9oH9VWZ1QXwbfNLr8zY3NB0bIQKLPmD6xN5s07JI8Fk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88913"/>
            <a:ext cx="2879725" cy="1911350"/>
          </a:xfrm>
        </p:spPr>
      </p:pic>
      <p:pic>
        <p:nvPicPr>
          <p:cNvPr id="14341" name="Picture 7" descr="is?MDI-PjcGe4gdxo_OfhzJcxlGO5Vh6vUnoLR0nnU92iU">
            <a:hlinkClick r:id="rId4"/>
          </p:cNvPr>
          <p:cNvPicPr>
            <a:picLocks noChangeAspect="1" noChangeArrowheads="1"/>
          </p:cNvPicPr>
          <p:nvPr>
            <p:ph type="title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516688" y="4598988"/>
            <a:ext cx="2376487" cy="1931987"/>
          </a:xfrm>
        </p:spPr>
      </p:pic>
      <p:sp>
        <p:nvSpPr>
          <p:cNvPr id="14342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6021388"/>
            <a:ext cx="792163" cy="576262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66FFCC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8280400" cy="1163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3200">
                <a:solidFill>
                  <a:srgbClr val="FF6600"/>
                </a:solidFill>
              </a:rPr>
              <a:t>Люди, на которых можете положиться,</a:t>
            </a:r>
          </a:p>
          <a:p>
            <a:pPr marL="342900" indent="-342900">
              <a:buFontTx/>
              <a:buNone/>
            </a:pPr>
            <a:r>
              <a:rPr lang="ru-RU" sz="3200">
                <a:solidFill>
                  <a:srgbClr val="FF6600"/>
                </a:solidFill>
              </a:rPr>
              <a:t> к которым обратитесь за помощью.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95288" y="1916113"/>
            <a:ext cx="31575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Друг, мой ровесник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900113" y="2852738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Родители или другие члены семьи</a:t>
            </a: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1187450" y="3644900"/>
            <a:ext cx="544988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Взрослый, не являющийся членом семьи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3203575" y="4724400"/>
            <a:ext cx="5113338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Учитель, психолог или любой другой взрослый человек в школе</a:t>
            </a:r>
          </a:p>
        </p:txBody>
      </p:sp>
      <p:sp>
        <p:nvSpPr>
          <p:cNvPr id="15367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805488"/>
            <a:ext cx="792163" cy="503237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100000">
              <a:srgbClr val="00CCFF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6600"/>
                </a:solidFill>
              </a:rPr>
              <a:t>Как завести новых друзей?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Быть дружелюбным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Принимать участие в школьных мероприятиях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Проявлять интерес к новым людям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Уметь поддерживать разговор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Быть внимательным</a:t>
            </a:r>
          </a:p>
          <a:p>
            <a:pPr eaLnBrk="1" hangingPunct="1"/>
            <a:endParaRPr lang="ru-RU" smtClean="0">
              <a:solidFill>
                <a:schemeClr val="bg1"/>
              </a:solidFill>
            </a:endParaRPr>
          </a:p>
        </p:txBody>
      </p:sp>
      <p:pic>
        <p:nvPicPr>
          <p:cNvPr id="16388" name="Picture 4" descr="is?y-SN_BMUL2Ry5_LkWZx8Pscfv2o3et7OZCiT3jggv1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4375150"/>
            <a:ext cx="316865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33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 </a:t>
            </a:r>
            <a:r>
              <a:rPr lang="ru-RU" sz="3200" smtClean="0">
                <a:solidFill>
                  <a:srgbClr val="FF6600"/>
                </a:solidFill>
              </a:rPr>
              <a:t>Вспомните пословицы о дружбе</a:t>
            </a:r>
            <a:br>
              <a:rPr lang="ru-RU" sz="3200" smtClean="0">
                <a:solidFill>
                  <a:srgbClr val="FF6600"/>
                </a:solidFill>
              </a:rPr>
            </a:br>
            <a:r>
              <a:rPr lang="ru-RU" sz="3200" smtClean="0">
                <a:solidFill>
                  <a:srgbClr val="FF6600"/>
                </a:solidFill>
              </a:rPr>
              <a:t>постарайтесь правильно подобрать </a:t>
            </a:r>
            <a:br>
              <a:rPr lang="ru-RU" sz="3200" smtClean="0">
                <a:solidFill>
                  <a:srgbClr val="FF6600"/>
                </a:solidFill>
              </a:rPr>
            </a:br>
            <a:r>
              <a:rPr lang="ru-RU" sz="3200" smtClean="0">
                <a:solidFill>
                  <a:srgbClr val="FF6600"/>
                </a:solidFill>
              </a:rPr>
              <a:t>конец фразы</a:t>
            </a:r>
            <a:r>
              <a:rPr lang="ru-RU" sz="320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Для хорошего друга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Без друга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Доброе братство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Не имей сто рублей 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Друг неиспытанный 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Друга ищи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Вся семья вместе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316413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На сердце вьюга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Так и душа на месте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Что орех нерасколотый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Не жаль ни хлеба, ни досуга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Милее богатства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А имей сто друзей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solidFill>
                  <a:schemeClr val="bg1"/>
                </a:solidFill>
              </a:rPr>
              <a:t>А найдешь - береги</a:t>
            </a:r>
          </a:p>
          <a:p>
            <a:pPr eaLnBrk="1" hangingPunct="1">
              <a:buFontTx/>
              <a:buNone/>
            </a:pPr>
            <a:endParaRPr lang="ru-RU" sz="240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sz="2400" smtClean="0">
              <a:solidFill>
                <a:schemeClr val="bg1"/>
              </a:solidFill>
            </a:endParaRPr>
          </a:p>
        </p:txBody>
      </p:sp>
      <p:sp>
        <p:nvSpPr>
          <p:cNvPr id="105479" name="Line 7"/>
          <p:cNvSpPr>
            <a:spLocks noChangeShapeType="1"/>
          </p:cNvSpPr>
          <p:nvPr/>
        </p:nvSpPr>
        <p:spPr bwMode="auto">
          <a:xfrm>
            <a:off x="3348038" y="2060575"/>
            <a:ext cx="1368425" cy="172878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5480" name="Line 8"/>
          <p:cNvSpPr>
            <a:spLocks noChangeShapeType="1"/>
          </p:cNvSpPr>
          <p:nvPr/>
        </p:nvSpPr>
        <p:spPr bwMode="auto">
          <a:xfrm flipV="1">
            <a:off x="2051050" y="1989138"/>
            <a:ext cx="2665413" cy="71913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5481" name="Line 9"/>
          <p:cNvSpPr>
            <a:spLocks noChangeShapeType="1"/>
          </p:cNvSpPr>
          <p:nvPr/>
        </p:nvSpPr>
        <p:spPr bwMode="auto">
          <a:xfrm>
            <a:off x="3059113" y="3357563"/>
            <a:ext cx="1728787" cy="12239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5483" name="Line 11"/>
          <p:cNvSpPr>
            <a:spLocks noChangeShapeType="1"/>
          </p:cNvSpPr>
          <p:nvPr/>
        </p:nvSpPr>
        <p:spPr bwMode="auto">
          <a:xfrm>
            <a:off x="3492500" y="3933825"/>
            <a:ext cx="1150938" cy="11509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5484" name="Line 12"/>
          <p:cNvSpPr>
            <a:spLocks noChangeShapeType="1"/>
          </p:cNvSpPr>
          <p:nvPr/>
        </p:nvSpPr>
        <p:spPr bwMode="auto">
          <a:xfrm>
            <a:off x="2195513" y="5084763"/>
            <a:ext cx="2520950" cy="7207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5485" name="Line 13"/>
          <p:cNvSpPr>
            <a:spLocks noChangeShapeType="1"/>
          </p:cNvSpPr>
          <p:nvPr/>
        </p:nvSpPr>
        <p:spPr bwMode="auto">
          <a:xfrm flipV="1">
            <a:off x="3203575" y="2636838"/>
            <a:ext cx="1584325" cy="31686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5486" name="Line 14"/>
          <p:cNvSpPr>
            <a:spLocks noChangeShapeType="1"/>
          </p:cNvSpPr>
          <p:nvPr/>
        </p:nvSpPr>
        <p:spPr bwMode="auto">
          <a:xfrm flipV="1">
            <a:off x="3419475" y="3284538"/>
            <a:ext cx="1368425" cy="12239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5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5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9" grpId="0" animBg="1"/>
      <p:bldP spid="105480" grpId="0" animBg="1"/>
      <p:bldP spid="105481" grpId="0" animBg="1"/>
      <p:bldP spid="105483" grpId="0" animBg="1"/>
      <p:bldP spid="105484" grpId="0" animBg="1"/>
      <p:bldP spid="105485" grpId="0" animBg="1"/>
      <p:bldP spid="10548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29E5E5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FF6600"/>
                </a:solidFill>
              </a:rPr>
              <a:t>Какие существуют препятствия для выработки новых дружеских отношений?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2814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Смущение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Стеснение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Замкнутость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Недостаточное самоуважение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Большая самоуверенность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Страх быть отвергнутым</a:t>
            </a:r>
          </a:p>
        </p:txBody>
      </p:sp>
      <p:pic>
        <p:nvPicPr>
          <p:cNvPr id="18436" name="Picture 4" descr="is?87-vQIQmnHeZ5sxUzfjcQ0uhQqap_B_uhC2mI-5brWY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341438"/>
            <a:ext cx="22320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FF"/>
            </a:gs>
            <a:gs pos="100000">
              <a:srgbClr val="33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is?6zXoMXlci1gq1nTQLQVkAYJYdy-2CoyMwuzl_4ZXdR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6250"/>
            <a:ext cx="2376488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8"/>
          <p:cNvSpPr>
            <a:spLocks noChangeArrowheads="1"/>
          </p:cNvSpPr>
          <p:nvPr/>
        </p:nvSpPr>
        <p:spPr bwMode="auto">
          <a:xfrm>
            <a:off x="323850" y="2678113"/>
            <a:ext cx="8569325" cy="3665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2000">
                <a:solidFill>
                  <a:srgbClr val="FF6600"/>
                </a:solidFill>
              </a:rPr>
              <a:t>Помогай товарищу</a:t>
            </a:r>
          </a:p>
          <a:p>
            <a:pPr algn="l"/>
            <a:r>
              <a:rPr lang="ru-RU" sz="2000">
                <a:solidFill>
                  <a:srgbClr val="FF6600"/>
                </a:solidFill>
              </a:rPr>
              <a:t>Делись с товарищами</a:t>
            </a:r>
          </a:p>
          <a:p>
            <a:pPr algn="l"/>
            <a:r>
              <a:rPr lang="ru-RU" sz="2000">
                <a:solidFill>
                  <a:srgbClr val="FF6600"/>
                </a:solidFill>
              </a:rPr>
              <a:t>Останови товарища, если он делает что-то плохое. Если друг в чем-то не прав, скажи ему об этом</a:t>
            </a:r>
          </a:p>
          <a:p>
            <a:pPr algn="l"/>
            <a:r>
              <a:rPr lang="ru-RU" sz="2000">
                <a:solidFill>
                  <a:srgbClr val="FF6600"/>
                </a:solidFill>
              </a:rPr>
              <a:t>Не ссорься с друзьями; старайся работать и играть с ними дружно, не спорь по пустякам</a:t>
            </a:r>
          </a:p>
          <a:p>
            <a:pPr algn="l"/>
            <a:r>
              <a:rPr lang="ru-RU" sz="2000">
                <a:solidFill>
                  <a:srgbClr val="FF6600"/>
                </a:solidFill>
              </a:rPr>
              <a:t>не зазнавайся, если у тебя что-то хорошо получается</a:t>
            </a:r>
          </a:p>
          <a:p>
            <a:pPr algn="l"/>
            <a:r>
              <a:rPr lang="ru-RU" sz="2000">
                <a:solidFill>
                  <a:srgbClr val="FF6600"/>
                </a:solidFill>
              </a:rPr>
              <a:t>не завидуй товарищам - надо радоваться их успехам</a:t>
            </a:r>
          </a:p>
          <a:p>
            <a:pPr algn="l"/>
            <a:r>
              <a:rPr lang="ru-RU" sz="2000">
                <a:solidFill>
                  <a:srgbClr val="FF6600"/>
                </a:solidFill>
              </a:rPr>
              <a:t>Умей принять помощь, советы и замечания от других ребят</a:t>
            </a:r>
          </a:p>
          <a:p>
            <a:pPr>
              <a:buFontTx/>
              <a:buNone/>
            </a:pPr>
            <a:r>
              <a:rPr lang="ru-RU">
                <a:solidFill>
                  <a:srgbClr val="FF6600"/>
                </a:solidFill>
              </a:rPr>
              <a:t/>
            </a:r>
            <a:br>
              <a:rPr lang="ru-RU">
                <a:solidFill>
                  <a:srgbClr val="FF6600"/>
                </a:solidFill>
              </a:rPr>
            </a:br>
            <a:endParaRPr lang="ru-RU">
              <a:solidFill>
                <a:srgbClr val="FF6600"/>
              </a:solidFill>
            </a:endParaRPr>
          </a:p>
        </p:txBody>
      </p:sp>
      <p:sp>
        <p:nvSpPr>
          <p:cNvPr id="19460" name="WordArt 9"/>
          <p:cNvSpPr>
            <a:spLocks noChangeArrowheads="1" noChangeShapeType="1" noTextEdit="1"/>
          </p:cNvSpPr>
          <p:nvPr/>
        </p:nvSpPr>
        <p:spPr bwMode="auto">
          <a:xfrm>
            <a:off x="3059113" y="981075"/>
            <a:ext cx="55435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ПРАВИЛА ДРУЖБЫ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33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6600"/>
                </a:solidFill>
              </a:rPr>
              <a:t>ЧТОБЫ У ТЕБЯ ВСЕГДА БЫЛО МНОГО ДРУЗЕЙ.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0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</a:rPr>
              <a:t>Никогда не груби своим товарищам.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</a:rPr>
              <a:t>Не называй обидными словами.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</a:rPr>
              <a:t>Не старайся кого-нибудь ударить или толкнуть, чтобы занять удобное для тебя (например, в игре) место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</a:rPr>
              <a:t>Не забывай здороваться со всеми своими друзьями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</a:rPr>
              <a:t>Умей прощать друзей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</a:rPr>
              <a:t>Не жадничай!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</a:rPr>
              <a:t>Если ты сам взял у друга книгу или игрушку, обращайся с этими вещами аккуратно и не забудь возвратить их вовремя)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</a:rPr>
              <a:t>Всегда выполняй эти правила, мой маленький дружок! И сообщи их своим друзьям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FFFF"/>
            </a:gs>
            <a:gs pos="100000">
              <a:srgbClr val="66FF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971550" y="333375"/>
            <a:ext cx="58689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ru-RU" sz="2400">
                <a:solidFill>
                  <a:srgbClr val="FF6600"/>
                </a:solidFill>
              </a:rPr>
              <a:t>Подберите пары к сказочным героям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39750" y="1052513"/>
            <a:ext cx="1368425" cy="1008062"/>
            <a:chOff x="657" y="1117"/>
            <a:chExt cx="862" cy="635"/>
          </a:xfrm>
        </p:grpSpPr>
        <p:sp>
          <p:nvSpPr>
            <p:cNvPr id="21553" name="AutoShape 5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54" name="Text Box 6"/>
            <p:cNvSpPr txBox="1">
              <a:spLocks noChangeArrowheads="1"/>
            </p:cNvSpPr>
            <p:nvPr/>
          </p:nvSpPr>
          <p:spPr bwMode="auto">
            <a:xfrm>
              <a:off x="768" y="1205"/>
              <a:ext cx="674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Малыш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051050" y="1052513"/>
            <a:ext cx="1368425" cy="1008062"/>
            <a:chOff x="657" y="1117"/>
            <a:chExt cx="862" cy="635"/>
          </a:xfrm>
        </p:grpSpPr>
        <p:sp>
          <p:nvSpPr>
            <p:cNvPr id="21551" name="AutoShape 9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52" name="Text Box 10"/>
            <p:cNvSpPr txBox="1">
              <a:spLocks noChangeArrowheads="1"/>
            </p:cNvSpPr>
            <p:nvPr/>
          </p:nvSpPr>
          <p:spPr bwMode="auto">
            <a:xfrm>
              <a:off x="738" y="1205"/>
              <a:ext cx="737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Карлсон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63550" y="2708275"/>
            <a:ext cx="1450975" cy="1008063"/>
            <a:chOff x="657" y="1117"/>
            <a:chExt cx="871" cy="635"/>
          </a:xfrm>
        </p:grpSpPr>
        <p:sp>
          <p:nvSpPr>
            <p:cNvPr id="21549" name="AutoShape 12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342900" indent="-342900"/>
              <a:endParaRPr lang="ru-RU"/>
            </a:p>
          </p:txBody>
        </p:sp>
        <p:sp>
          <p:nvSpPr>
            <p:cNvPr id="21550" name="Text Box 13"/>
            <p:cNvSpPr txBox="1">
              <a:spLocks noChangeArrowheads="1"/>
            </p:cNvSpPr>
            <p:nvPr/>
          </p:nvSpPr>
          <p:spPr bwMode="auto">
            <a:xfrm>
              <a:off x="686" y="1221"/>
              <a:ext cx="84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1800">
                  <a:solidFill>
                    <a:srgbClr val="0000FF"/>
                  </a:solidFill>
                </a:rPr>
                <a:t>Винни-Пух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979613" y="2708275"/>
            <a:ext cx="1368425" cy="1008063"/>
            <a:chOff x="657" y="1117"/>
            <a:chExt cx="862" cy="635"/>
          </a:xfrm>
        </p:grpSpPr>
        <p:sp>
          <p:nvSpPr>
            <p:cNvPr id="21547" name="AutoShape 16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48" name="Text Box 17"/>
            <p:cNvSpPr txBox="1">
              <a:spLocks noChangeArrowheads="1"/>
            </p:cNvSpPr>
            <p:nvPr/>
          </p:nvSpPr>
          <p:spPr bwMode="auto">
            <a:xfrm>
              <a:off x="746" y="1205"/>
              <a:ext cx="72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Пятачок</a:t>
              </a: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68313" y="4221163"/>
            <a:ext cx="1368425" cy="1008062"/>
            <a:chOff x="657" y="1117"/>
            <a:chExt cx="862" cy="635"/>
          </a:xfrm>
        </p:grpSpPr>
        <p:sp>
          <p:nvSpPr>
            <p:cNvPr id="21545" name="AutoShape 19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46" name="Text Box 20"/>
            <p:cNvSpPr txBox="1">
              <a:spLocks noChangeArrowheads="1"/>
            </p:cNvSpPr>
            <p:nvPr/>
          </p:nvSpPr>
          <p:spPr bwMode="auto">
            <a:xfrm>
              <a:off x="912" y="1205"/>
              <a:ext cx="387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Кай</a:t>
              </a: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1979613" y="4221163"/>
            <a:ext cx="1368425" cy="1008062"/>
            <a:chOff x="657" y="1117"/>
            <a:chExt cx="862" cy="635"/>
          </a:xfrm>
        </p:grpSpPr>
        <p:sp>
          <p:nvSpPr>
            <p:cNvPr id="21543" name="AutoShape 22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44" name="Text Box 23"/>
            <p:cNvSpPr txBox="1">
              <a:spLocks noChangeArrowheads="1"/>
            </p:cNvSpPr>
            <p:nvPr/>
          </p:nvSpPr>
          <p:spPr bwMode="auto">
            <a:xfrm>
              <a:off x="825" y="1205"/>
              <a:ext cx="56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Герда</a:t>
              </a:r>
            </a:p>
          </p:txBody>
        </p:sp>
      </p:grpSp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395288" y="5589588"/>
            <a:ext cx="1368425" cy="1008062"/>
            <a:chOff x="657" y="1117"/>
            <a:chExt cx="862" cy="635"/>
          </a:xfrm>
        </p:grpSpPr>
        <p:sp>
          <p:nvSpPr>
            <p:cNvPr id="21541" name="AutoShape 25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42" name="Text Box 26"/>
            <p:cNvSpPr txBox="1">
              <a:spLocks noChangeArrowheads="1"/>
            </p:cNvSpPr>
            <p:nvPr/>
          </p:nvSpPr>
          <p:spPr bwMode="auto">
            <a:xfrm>
              <a:off x="851" y="1205"/>
              <a:ext cx="511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Шрек</a:t>
              </a:r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1979613" y="5589588"/>
            <a:ext cx="1368425" cy="1008062"/>
            <a:chOff x="657" y="1117"/>
            <a:chExt cx="862" cy="635"/>
          </a:xfrm>
        </p:grpSpPr>
        <p:sp>
          <p:nvSpPr>
            <p:cNvPr id="21539" name="AutoShape 28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40" name="Text Box 29"/>
            <p:cNvSpPr txBox="1">
              <a:spLocks noChangeArrowheads="1"/>
            </p:cNvSpPr>
            <p:nvPr/>
          </p:nvSpPr>
          <p:spPr bwMode="auto">
            <a:xfrm>
              <a:off x="833" y="1205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Осёл </a:t>
              </a:r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7019925" y="1052513"/>
            <a:ext cx="1368425" cy="1008062"/>
            <a:chOff x="657" y="1117"/>
            <a:chExt cx="862" cy="635"/>
          </a:xfrm>
        </p:grpSpPr>
        <p:sp>
          <p:nvSpPr>
            <p:cNvPr id="21537" name="AutoShape 31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38" name="Text Box 32"/>
            <p:cNvSpPr txBox="1">
              <a:spLocks noChangeArrowheads="1"/>
            </p:cNvSpPr>
            <p:nvPr/>
          </p:nvSpPr>
          <p:spPr bwMode="auto">
            <a:xfrm>
              <a:off x="899" y="1205"/>
              <a:ext cx="414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Сид</a:t>
              </a:r>
            </a:p>
          </p:txBody>
        </p:sp>
      </p:grpSp>
      <p:grpSp>
        <p:nvGrpSpPr>
          <p:cNvPr id="11" name="Group 33"/>
          <p:cNvGrpSpPr>
            <a:grpSpLocks/>
          </p:cNvGrpSpPr>
          <p:nvPr/>
        </p:nvGrpSpPr>
        <p:grpSpPr bwMode="auto">
          <a:xfrm>
            <a:off x="5508625" y="1052513"/>
            <a:ext cx="1368425" cy="1008062"/>
            <a:chOff x="657" y="1117"/>
            <a:chExt cx="862" cy="635"/>
          </a:xfrm>
        </p:grpSpPr>
        <p:sp>
          <p:nvSpPr>
            <p:cNvPr id="21535" name="AutoShape 34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36" name="Text Box 35"/>
            <p:cNvSpPr txBox="1">
              <a:spLocks noChangeArrowheads="1"/>
            </p:cNvSpPr>
            <p:nvPr/>
          </p:nvSpPr>
          <p:spPr bwMode="auto">
            <a:xfrm>
              <a:off x="695" y="1205"/>
              <a:ext cx="82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Манфрэд</a:t>
              </a:r>
            </a:p>
          </p:txBody>
        </p:sp>
      </p:grpSp>
      <p:grpSp>
        <p:nvGrpSpPr>
          <p:cNvPr id="12" name="Group 36"/>
          <p:cNvGrpSpPr>
            <a:grpSpLocks/>
          </p:cNvGrpSpPr>
          <p:nvPr/>
        </p:nvGrpSpPr>
        <p:grpSpPr bwMode="auto">
          <a:xfrm>
            <a:off x="5508625" y="2492375"/>
            <a:ext cx="1368425" cy="1008063"/>
            <a:chOff x="657" y="1117"/>
            <a:chExt cx="862" cy="635"/>
          </a:xfrm>
        </p:grpSpPr>
        <p:sp>
          <p:nvSpPr>
            <p:cNvPr id="21533" name="AutoShape 37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34" name="Text Box 38"/>
            <p:cNvSpPr txBox="1">
              <a:spLocks noChangeArrowheads="1"/>
            </p:cNvSpPr>
            <p:nvPr/>
          </p:nvSpPr>
          <p:spPr bwMode="auto">
            <a:xfrm>
              <a:off x="864" y="1205"/>
              <a:ext cx="48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Балу</a:t>
              </a:r>
            </a:p>
          </p:txBody>
        </p:sp>
      </p:grp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7019925" y="2492375"/>
            <a:ext cx="1368425" cy="1008063"/>
            <a:chOff x="657" y="1117"/>
            <a:chExt cx="862" cy="635"/>
          </a:xfrm>
        </p:grpSpPr>
        <p:sp>
          <p:nvSpPr>
            <p:cNvPr id="21531" name="AutoShape 40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32" name="Text Box 41"/>
            <p:cNvSpPr txBox="1">
              <a:spLocks noChangeArrowheads="1"/>
            </p:cNvSpPr>
            <p:nvPr/>
          </p:nvSpPr>
          <p:spPr bwMode="auto">
            <a:xfrm>
              <a:off x="777" y="1205"/>
              <a:ext cx="65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Маугли</a:t>
              </a:r>
            </a:p>
          </p:txBody>
        </p:sp>
      </p:grpSp>
      <p:grpSp>
        <p:nvGrpSpPr>
          <p:cNvPr id="14" name="Group 42"/>
          <p:cNvGrpSpPr>
            <a:grpSpLocks/>
          </p:cNvGrpSpPr>
          <p:nvPr/>
        </p:nvGrpSpPr>
        <p:grpSpPr bwMode="auto">
          <a:xfrm>
            <a:off x="5580063" y="3933825"/>
            <a:ext cx="1368425" cy="1008063"/>
            <a:chOff x="657" y="1117"/>
            <a:chExt cx="862" cy="635"/>
          </a:xfrm>
        </p:grpSpPr>
        <p:sp>
          <p:nvSpPr>
            <p:cNvPr id="21529" name="AutoShape 43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30" name="Text Box 44"/>
            <p:cNvSpPr txBox="1">
              <a:spLocks noChangeArrowheads="1"/>
            </p:cNvSpPr>
            <p:nvPr/>
          </p:nvSpPr>
          <p:spPr bwMode="auto">
            <a:xfrm>
              <a:off x="871" y="1205"/>
              <a:ext cx="469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Гена</a:t>
              </a:r>
            </a:p>
          </p:txBody>
        </p:sp>
      </p:grpSp>
      <p:grpSp>
        <p:nvGrpSpPr>
          <p:cNvPr id="15" name="Group 45"/>
          <p:cNvGrpSpPr>
            <a:grpSpLocks/>
          </p:cNvGrpSpPr>
          <p:nvPr/>
        </p:nvGrpSpPr>
        <p:grpSpPr bwMode="auto">
          <a:xfrm>
            <a:off x="7164388" y="3933825"/>
            <a:ext cx="1368425" cy="1008063"/>
            <a:chOff x="657" y="1117"/>
            <a:chExt cx="862" cy="635"/>
          </a:xfrm>
        </p:grpSpPr>
        <p:sp>
          <p:nvSpPr>
            <p:cNvPr id="21527" name="AutoShape 46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28" name="Text Box 47"/>
            <p:cNvSpPr txBox="1">
              <a:spLocks noChangeArrowheads="1"/>
            </p:cNvSpPr>
            <p:nvPr/>
          </p:nvSpPr>
          <p:spPr bwMode="auto">
            <a:xfrm>
              <a:off x="711" y="1205"/>
              <a:ext cx="790" cy="4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Чебураш</a:t>
              </a:r>
            </a:p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ка</a:t>
              </a:r>
            </a:p>
          </p:txBody>
        </p:sp>
      </p:grpSp>
      <p:grpSp>
        <p:nvGrpSpPr>
          <p:cNvPr id="16" name="Group 48"/>
          <p:cNvGrpSpPr>
            <a:grpSpLocks/>
          </p:cNvGrpSpPr>
          <p:nvPr/>
        </p:nvGrpSpPr>
        <p:grpSpPr bwMode="auto">
          <a:xfrm>
            <a:off x="5580063" y="5300663"/>
            <a:ext cx="1416050" cy="1008062"/>
            <a:chOff x="657" y="1117"/>
            <a:chExt cx="892" cy="635"/>
          </a:xfrm>
        </p:grpSpPr>
        <p:sp>
          <p:nvSpPr>
            <p:cNvPr id="21525" name="AutoShape 49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26" name="Text Box 50"/>
            <p:cNvSpPr txBox="1">
              <a:spLocks noChangeArrowheads="1"/>
            </p:cNvSpPr>
            <p:nvPr/>
          </p:nvSpPr>
          <p:spPr bwMode="auto">
            <a:xfrm>
              <a:off x="667" y="1205"/>
              <a:ext cx="88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Страшила</a:t>
              </a:r>
            </a:p>
          </p:txBody>
        </p:sp>
      </p:grpSp>
      <p:grpSp>
        <p:nvGrpSpPr>
          <p:cNvPr id="17" name="Group 51"/>
          <p:cNvGrpSpPr>
            <a:grpSpLocks/>
          </p:cNvGrpSpPr>
          <p:nvPr/>
        </p:nvGrpSpPr>
        <p:grpSpPr bwMode="auto">
          <a:xfrm>
            <a:off x="7235825" y="5300663"/>
            <a:ext cx="1368425" cy="1008062"/>
            <a:chOff x="657" y="1117"/>
            <a:chExt cx="862" cy="635"/>
          </a:xfrm>
        </p:grpSpPr>
        <p:sp>
          <p:nvSpPr>
            <p:cNvPr id="21523" name="AutoShape 52"/>
            <p:cNvSpPr>
              <a:spLocks noChangeArrowheads="1"/>
            </p:cNvSpPr>
            <p:nvPr/>
          </p:nvSpPr>
          <p:spPr bwMode="auto">
            <a:xfrm>
              <a:off x="657" y="1117"/>
              <a:ext cx="862" cy="635"/>
            </a:xfrm>
            <a:custGeom>
              <a:avLst/>
              <a:gdLst>
                <a:gd name="T0" fmla="*/ 17 w 21600"/>
                <a:gd name="T1" fmla="*/ 2 h 21600"/>
                <a:gd name="T2" fmla="*/ 5 w 21600"/>
                <a:gd name="T3" fmla="*/ 9 h 21600"/>
                <a:gd name="T4" fmla="*/ 17 w 21600"/>
                <a:gd name="T5" fmla="*/ 19 h 21600"/>
                <a:gd name="T6" fmla="*/ 30 w 21600"/>
                <a:gd name="T7" fmla="*/ 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9 h 21600"/>
                <a:gd name="T14" fmla="*/ 16563 w 21600"/>
                <a:gd name="T15" fmla="*/ 136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524" name="Text Box 53"/>
            <p:cNvSpPr txBox="1">
              <a:spLocks noChangeArrowheads="1"/>
            </p:cNvSpPr>
            <p:nvPr/>
          </p:nvSpPr>
          <p:spPr bwMode="auto">
            <a:xfrm>
              <a:off x="853" y="1205"/>
              <a:ext cx="50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ru-RU" sz="2000" b="0">
                  <a:solidFill>
                    <a:srgbClr val="0000FF"/>
                  </a:solidFill>
                </a:rPr>
                <a:t>Элли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100000">
              <a:srgbClr val="33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j02308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133600"/>
            <a:ext cx="25209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WordArt 6"/>
          <p:cNvSpPr>
            <a:spLocks noChangeArrowheads="1" noChangeShapeType="1" noTextEdit="1"/>
          </p:cNvSpPr>
          <p:nvPr/>
        </p:nvSpPr>
        <p:spPr bwMode="auto">
          <a:xfrm>
            <a:off x="611188" y="404813"/>
            <a:ext cx="8137525" cy="17287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Игра «Пожелание другу»</a:t>
            </a:r>
          </a:p>
        </p:txBody>
      </p:sp>
      <p:sp>
        <p:nvSpPr>
          <p:cNvPr id="108551" name="AutoShape 7"/>
          <p:cNvSpPr>
            <a:spLocks noChangeArrowheads="1"/>
          </p:cNvSpPr>
          <p:nvPr/>
        </p:nvSpPr>
        <p:spPr bwMode="auto">
          <a:xfrm>
            <a:off x="468313" y="1844675"/>
            <a:ext cx="1728787" cy="609600"/>
          </a:xfrm>
          <a:prstGeom prst="wedgeRoundRectCallout">
            <a:avLst>
              <a:gd name="adj1" fmla="val -9319"/>
              <a:gd name="adj2" fmla="val 118231"/>
              <a:gd name="adj3" fmla="val 16667"/>
            </a:avLst>
          </a:prstGeom>
          <a:noFill/>
          <a:ln w="381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Желаю здоровья</a:t>
            </a:r>
          </a:p>
        </p:txBody>
      </p:sp>
      <p:sp>
        <p:nvSpPr>
          <p:cNvPr id="108552" name="AutoShape 8"/>
          <p:cNvSpPr>
            <a:spLocks noChangeArrowheads="1"/>
          </p:cNvSpPr>
          <p:nvPr/>
        </p:nvSpPr>
        <p:spPr bwMode="auto">
          <a:xfrm>
            <a:off x="2411413" y="981075"/>
            <a:ext cx="1944687" cy="647700"/>
          </a:xfrm>
          <a:prstGeom prst="wedgeEllipseCallout">
            <a:avLst>
              <a:gd name="adj1" fmla="val 13593"/>
              <a:gd name="adj2" fmla="val 102449"/>
            </a:avLst>
          </a:prstGeom>
          <a:noFill/>
          <a:ln w="381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Желаю отличной учёбы</a:t>
            </a:r>
          </a:p>
        </p:txBody>
      </p:sp>
      <p:sp>
        <p:nvSpPr>
          <p:cNvPr id="108553" name="AutoShape 9"/>
          <p:cNvSpPr>
            <a:spLocks noChangeArrowheads="1"/>
          </p:cNvSpPr>
          <p:nvPr/>
        </p:nvSpPr>
        <p:spPr bwMode="auto">
          <a:xfrm>
            <a:off x="6516688" y="5229225"/>
            <a:ext cx="2303462" cy="1079500"/>
          </a:xfrm>
          <a:prstGeom prst="cloudCallout">
            <a:avLst>
              <a:gd name="adj1" fmla="val -35319"/>
              <a:gd name="adj2" fmla="val -91764"/>
            </a:avLst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Будь счастлив!</a:t>
            </a:r>
          </a:p>
        </p:txBody>
      </p:sp>
      <p:sp>
        <p:nvSpPr>
          <p:cNvPr id="108554" name="AutoShape 10"/>
          <p:cNvSpPr>
            <a:spLocks noChangeArrowheads="1"/>
          </p:cNvSpPr>
          <p:nvPr/>
        </p:nvSpPr>
        <p:spPr bwMode="auto">
          <a:xfrm>
            <a:off x="6227763" y="2276475"/>
            <a:ext cx="2303462" cy="1079500"/>
          </a:xfrm>
          <a:prstGeom prst="cloudCallout">
            <a:avLst>
              <a:gd name="adj1" fmla="val -38009"/>
              <a:gd name="adj2" fmla="val 90148"/>
            </a:avLst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Удачи!!!!</a:t>
            </a:r>
          </a:p>
        </p:txBody>
      </p:sp>
      <p:sp>
        <p:nvSpPr>
          <p:cNvPr id="108555" name="AutoShape 11"/>
          <p:cNvSpPr>
            <a:spLocks noChangeArrowheads="1"/>
          </p:cNvSpPr>
          <p:nvPr/>
        </p:nvSpPr>
        <p:spPr bwMode="auto">
          <a:xfrm>
            <a:off x="755650" y="4508500"/>
            <a:ext cx="2303463" cy="1079500"/>
          </a:xfrm>
          <a:prstGeom prst="cloudCallout">
            <a:avLst>
              <a:gd name="adj1" fmla="val 43935"/>
              <a:gd name="adj2" fmla="val -103236"/>
            </a:avLst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Добрых друзей!</a:t>
            </a:r>
          </a:p>
        </p:txBody>
      </p:sp>
      <p:sp>
        <p:nvSpPr>
          <p:cNvPr id="108556" name="AutoShape 12"/>
          <p:cNvSpPr>
            <a:spLocks noChangeArrowheads="1"/>
          </p:cNvSpPr>
          <p:nvPr/>
        </p:nvSpPr>
        <p:spPr bwMode="auto">
          <a:xfrm>
            <a:off x="1403350" y="5876925"/>
            <a:ext cx="1944688" cy="647700"/>
          </a:xfrm>
          <a:prstGeom prst="wedgeEllipseCallout">
            <a:avLst>
              <a:gd name="adj1" fmla="val 35468"/>
              <a:gd name="adj2" fmla="val -98037"/>
            </a:avLst>
          </a:prstGeom>
          <a:noFill/>
          <a:ln w="381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Будь сильным</a:t>
            </a:r>
          </a:p>
        </p:txBody>
      </p:sp>
      <p:sp>
        <p:nvSpPr>
          <p:cNvPr id="108557" name="AutoShape 13"/>
          <p:cNvSpPr>
            <a:spLocks noChangeArrowheads="1"/>
          </p:cNvSpPr>
          <p:nvPr/>
        </p:nvSpPr>
        <p:spPr bwMode="auto">
          <a:xfrm>
            <a:off x="395288" y="3213100"/>
            <a:ext cx="2376487" cy="1008063"/>
          </a:xfrm>
          <a:prstGeom prst="wedgeEllipseCallout">
            <a:avLst>
              <a:gd name="adj1" fmla="val 59352"/>
              <a:gd name="adj2" fmla="val -68583"/>
            </a:avLst>
          </a:prstGeom>
          <a:noFill/>
          <a:ln w="381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Будь добрым и ласковым </a:t>
            </a:r>
          </a:p>
        </p:txBody>
      </p:sp>
      <p:sp>
        <p:nvSpPr>
          <p:cNvPr id="108558" name="AutoShape 14"/>
          <p:cNvSpPr>
            <a:spLocks noChangeArrowheads="1"/>
          </p:cNvSpPr>
          <p:nvPr/>
        </p:nvSpPr>
        <p:spPr bwMode="auto">
          <a:xfrm>
            <a:off x="5724525" y="1196975"/>
            <a:ext cx="1728788" cy="609600"/>
          </a:xfrm>
          <a:prstGeom prst="wedgeRoundRectCallout">
            <a:avLst>
              <a:gd name="adj1" fmla="val -38153"/>
              <a:gd name="adj2" fmla="val 133856"/>
              <a:gd name="adj3" fmla="val 16667"/>
            </a:avLst>
          </a:prstGeom>
          <a:noFill/>
          <a:ln w="381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Мира и света!</a:t>
            </a:r>
          </a:p>
        </p:txBody>
      </p:sp>
      <p:sp>
        <p:nvSpPr>
          <p:cNvPr id="108559" name="AutoShape 15"/>
          <p:cNvSpPr>
            <a:spLocks noChangeArrowheads="1"/>
          </p:cNvSpPr>
          <p:nvPr/>
        </p:nvSpPr>
        <p:spPr bwMode="auto">
          <a:xfrm>
            <a:off x="4427538" y="5805488"/>
            <a:ext cx="1728787" cy="609600"/>
          </a:xfrm>
          <a:prstGeom prst="wedgeRoundRectCallout">
            <a:avLst>
              <a:gd name="adj1" fmla="val -67171"/>
              <a:gd name="adj2" fmla="val -191148"/>
              <a:gd name="adj3" fmla="val 16667"/>
            </a:avLst>
          </a:prstGeom>
          <a:noFill/>
          <a:ln w="381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Улыбок и радости</a:t>
            </a:r>
          </a:p>
        </p:txBody>
      </p:sp>
      <p:sp>
        <p:nvSpPr>
          <p:cNvPr id="108560" name="AutoShape 16"/>
          <p:cNvSpPr>
            <a:spLocks noChangeArrowheads="1"/>
          </p:cNvSpPr>
          <p:nvPr/>
        </p:nvSpPr>
        <p:spPr bwMode="auto">
          <a:xfrm>
            <a:off x="6804025" y="3860800"/>
            <a:ext cx="1871663" cy="609600"/>
          </a:xfrm>
          <a:prstGeom prst="wedgeRoundRectCallout">
            <a:avLst>
              <a:gd name="adj1" fmla="val -85028"/>
              <a:gd name="adj2" fmla="val 80208"/>
              <a:gd name="adj3" fmla="val 16667"/>
            </a:avLst>
          </a:prstGeom>
          <a:noFill/>
          <a:ln w="381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Tx/>
              <a:buNone/>
            </a:pPr>
            <a:r>
              <a:rPr lang="ru-RU"/>
              <a:t>Хорошего настроения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1" grpId="0" animBg="1"/>
      <p:bldP spid="108552" grpId="0" animBg="1"/>
      <p:bldP spid="108553" grpId="0" animBg="1"/>
      <p:bldP spid="108554" grpId="0" animBg="1"/>
      <p:bldP spid="108555" grpId="0" animBg="1"/>
      <p:bldP spid="108556" grpId="0" animBg="1"/>
      <p:bldP spid="108557" grpId="0" animBg="1"/>
      <p:bldP spid="108558" grpId="0" animBg="1"/>
      <p:bldP spid="108559" grpId="0" animBg="1"/>
      <p:bldP spid="1085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29E5E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8229600" cy="547052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effectLst/>
              </a:rPr>
              <a:t>   </a:t>
            </a:r>
            <a:r>
              <a:rPr lang="ru-RU" smtClean="0">
                <a:solidFill>
                  <a:srgbClr val="C00000"/>
                </a:solidFill>
                <a:effectLst/>
              </a:rPr>
              <a:t>Стремиться к созданию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C00000"/>
                </a:solidFill>
                <a:effectLst/>
              </a:rPr>
              <a:t>   позитивных дружеских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C00000"/>
                </a:solidFill>
                <a:effectLst/>
              </a:rPr>
              <a:t>   отношений с разными людьми,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C00000"/>
                </a:solidFill>
                <a:effectLst/>
              </a:rPr>
              <a:t> членами семьи, соседями,                     преподавателями, 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C00000"/>
                </a:solidFill>
                <a:effectLst/>
              </a:rPr>
              <a:t>сверстниками – значит дать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C00000"/>
                </a:solidFill>
                <a:effectLst/>
              </a:rPr>
              <a:t> возможность людям помогать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C00000"/>
                </a:solidFill>
                <a:effectLst/>
              </a:rPr>
              <a:t> друг другу, удовлетворять</a:t>
            </a:r>
            <a:r>
              <a:rPr lang="en-US" smtClean="0">
                <a:solidFill>
                  <a:srgbClr val="C00000"/>
                </a:solidFill>
                <a:effectLst/>
              </a:rPr>
              <a:t>  </a:t>
            </a:r>
            <a:endParaRPr lang="ru-RU" smtClean="0">
              <a:solidFill>
                <a:srgbClr val="C00000"/>
              </a:solidFill>
              <a:effectLst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C00000"/>
                </a:solidFill>
                <a:effectLst/>
              </a:rPr>
              <a:t> потребности в любви, общении, самоуважении</a:t>
            </a:r>
          </a:p>
        </p:txBody>
      </p:sp>
      <p:pic>
        <p:nvPicPr>
          <p:cNvPr id="5123" name="Picture 7" descr="is?4NdApKn1tFjWJ6h7-zKsHCaCCOa4FweiyogOW5FYrrY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260350"/>
            <a:ext cx="20161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9" descr="is?TqXBjzN_NNr3Bkrgdcd21G-z0kL0G-Zm67Q2RaJ1O1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2420938"/>
            <a:ext cx="22336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33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solidFill>
                  <a:srgbClr val="C00000"/>
                </a:solidFill>
              </a:rPr>
              <a:t>Цель урока</a:t>
            </a:r>
          </a:p>
        </p:txBody>
      </p:sp>
      <p:pic>
        <p:nvPicPr>
          <p:cNvPr id="6147" name="Picture 5" descr="pix5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20713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5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4000" smtClean="0">
                <a:solidFill>
                  <a:srgbClr val="C00000"/>
                </a:solidFill>
              </a:rPr>
              <a:t> </a:t>
            </a:r>
            <a:r>
              <a:rPr lang="ru-RU" sz="4000" smtClean="0">
                <a:solidFill>
                  <a:srgbClr val="C00000"/>
                </a:solidFill>
              </a:rPr>
              <a:t>Познакомиться со способами, с помощью которых можно создавать позитивные дружеские отношения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 shadeToTitle="1">
        <a:gradFill rotWithShape="0">
          <a:gsLst>
            <a:gs pos="0">
              <a:srgbClr val="3366FF"/>
            </a:gs>
            <a:gs pos="100000">
              <a:srgbClr val="66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C00000"/>
                </a:solidFill>
              </a:rPr>
              <a:t>Задачи урока</a:t>
            </a:r>
            <a:r>
              <a:rPr lang="ru-RU" sz="320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3328" name="Rectangle 1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b="1" smtClean="0">
                <a:solidFill>
                  <a:srgbClr val="00FFFF"/>
                </a:solidFill>
              </a:rPr>
              <a:t>Знакомство со способами создания позитивных дружеских отношений с различными людьми с целью взаимопомощи, удовлетворения потребностей в любви, сосуществовании в обществе, </a:t>
            </a:r>
            <a:r>
              <a:rPr lang="en-US" b="1" smtClean="0">
                <a:solidFill>
                  <a:srgbClr val="00FFFF"/>
                </a:solidFill>
              </a:rPr>
              <a:t> </a:t>
            </a:r>
            <a:r>
              <a:rPr lang="ru-RU" b="1" smtClean="0">
                <a:solidFill>
                  <a:srgbClr val="00FFFF"/>
                </a:solidFill>
              </a:rPr>
              <a:t>ради чувства самоуважения</a:t>
            </a:r>
          </a:p>
        </p:txBody>
      </p:sp>
      <p:pic>
        <p:nvPicPr>
          <p:cNvPr id="7172" name="Picture 17" descr="is?K0v5MVVuaXIGk0sVBygYt6Gn7bTDgIEAOd_fYINilv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46038"/>
            <a:ext cx="21844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8" descr="is?7l40hb3imITuVtUoSUMp-tYXF0U6bMDqhsKCMthUXkU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5084763"/>
            <a:ext cx="2160588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66CCFF"/>
            </a:gs>
            <a:gs pos="100000">
              <a:srgbClr val="3366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is?lI0AoyqFgOxUiuKDhU9UDCTsx4r1Zv6bhlC_iXifNW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213100"/>
            <a:ext cx="36718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6600"/>
                </a:solidFill>
              </a:rPr>
              <a:t>Ответьте, пожалуйста, на вопросы:</a:t>
            </a: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229600" cy="4525962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mtClean="0">
                <a:solidFill>
                  <a:schemeClr val="bg1"/>
                </a:solidFill>
              </a:rPr>
              <a:t>1.Что такое дружба?</a:t>
            </a:r>
            <a:endParaRPr lang="en-US" smtClean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2</a:t>
            </a:r>
            <a:r>
              <a:rPr lang="ru-RU" smtClean="0">
                <a:solidFill>
                  <a:schemeClr val="bg1"/>
                </a:solidFill>
              </a:rPr>
              <a:t>. Можно ли прожить без друзей?</a:t>
            </a:r>
            <a:endParaRPr lang="en-US" smtClean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smtClean="0">
                <a:solidFill>
                  <a:schemeClr val="bg1"/>
                </a:solidFill>
              </a:rPr>
              <a:t>3. Какие друзья важны для вас?</a:t>
            </a:r>
            <a:endParaRPr lang="en-US" smtClean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smtClean="0">
                <a:solidFill>
                  <a:schemeClr val="bg1"/>
                </a:solidFill>
              </a:rPr>
              <a:t>4. Что они делают для вас?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chemeClr val="folHlink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FF6600"/>
                </a:solidFill>
              </a:rPr>
              <a:t>Каждый человек имеет свои определённые потребности:</a:t>
            </a:r>
          </a:p>
        </p:txBody>
      </p:sp>
      <p:sp>
        <p:nvSpPr>
          <p:cNvPr id="4609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2296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  <a:p>
            <a:pPr eaLnBrk="1" hangingPunct="1"/>
            <a:r>
              <a:rPr lang="ru-RU" smtClean="0"/>
              <a:t>Быть любимым – потребность</a:t>
            </a:r>
          </a:p>
          <a:p>
            <a:pPr eaLnBrk="1" hangingPunct="1">
              <a:buFontTx/>
              <a:buNone/>
            </a:pPr>
            <a:r>
              <a:rPr lang="ru-RU" smtClean="0"/>
              <a:t>иметь людей, которые заботятся</a:t>
            </a:r>
          </a:p>
          <a:p>
            <a:pPr eaLnBrk="1" hangingPunct="1">
              <a:buFontTx/>
              <a:buNone/>
            </a:pPr>
            <a:r>
              <a:rPr lang="ru-RU" smtClean="0"/>
              <a:t> о тебе, помогают, понимают</a:t>
            </a:r>
          </a:p>
          <a:p>
            <a:pPr eaLnBrk="1" hangingPunct="1">
              <a:buFontTx/>
              <a:buNone/>
            </a:pPr>
            <a:r>
              <a:rPr lang="ru-RU" smtClean="0"/>
              <a:t> и любят тебя</a:t>
            </a:r>
            <a:endParaRPr lang="en-US" smtClean="0"/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9220" name="Picture 12" descr="is?ei1h-z67869FYzEvg_HaEV7_GR3tPVZqz6pXnnXngWk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724400"/>
            <a:ext cx="216058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3" descr="is?knV119yiHAZVyR5IMSCHnU6vDrOdBJpaKHDeTxVIxW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1916113"/>
            <a:ext cx="2376488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46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00"/>
            </a:gs>
            <a:gs pos="100000">
              <a:srgbClr val="33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229600" cy="28797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6600"/>
                </a:solidFill>
              </a:rPr>
              <a:t>Быть необходимым обществу – потребность во внимании и заботе государства или общества о личной безопасности, правах; потребности в твоих знаниях – вне зависимости от убеждения, национальности, возраста, квалификации и др.</a:t>
            </a:r>
          </a:p>
        </p:txBody>
      </p:sp>
      <p:pic>
        <p:nvPicPr>
          <p:cNvPr id="10243" name="Picture 9" descr="is?Z1bU1MhcwvjfiwGDnQCq7-7a0nehf8s94Uv0PV6snU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4625975"/>
            <a:ext cx="23050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7" descr="is?XgJ69dlm04KSyfxtlAesAl9nJcHvejgwgrIIhoHbVT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46038"/>
            <a:ext cx="2112963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100000">
              <a:srgbClr val="66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30241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 </a:t>
            </a:r>
            <a:r>
              <a:rPr lang="ru-RU" sz="3600" smtClean="0">
                <a:solidFill>
                  <a:srgbClr val="FF6600"/>
                </a:solidFill>
              </a:rPr>
              <a:t>быть одобряемым – потребность в положительной оценке того, что делаешь</a:t>
            </a:r>
          </a:p>
        </p:txBody>
      </p:sp>
      <p:pic>
        <p:nvPicPr>
          <p:cNvPr id="11267" name="Picture 4" descr="j02167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303713"/>
            <a:ext cx="230505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66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133600"/>
            <a:ext cx="7689850" cy="208756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6600"/>
                </a:solidFill>
              </a:rPr>
              <a:t>Какие, на ваш взгляд, качества важны в друге?</a:t>
            </a:r>
          </a:p>
        </p:txBody>
      </p:sp>
      <p:sp>
        <p:nvSpPr>
          <p:cNvPr id="12291" name="AutoShape 8"/>
          <p:cNvSpPr>
            <a:spLocks noChangeArrowheads="1"/>
          </p:cNvSpPr>
          <p:nvPr/>
        </p:nvSpPr>
        <p:spPr bwMode="auto">
          <a:xfrm>
            <a:off x="1042988" y="1628775"/>
            <a:ext cx="1944687" cy="936625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/>
            <a:endParaRPr lang="ru-RU"/>
          </a:p>
        </p:txBody>
      </p:sp>
      <p:sp>
        <p:nvSpPr>
          <p:cNvPr id="12292" name="AutoShape 9"/>
          <p:cNvSpPr>
            <a:spLocks noChangeArrowheads="1"/>
          </p:cNvSpPr>
          <p:nvPr/>
        </p:nvSpPr>
        <p:spPr bwMode="auto">
          <a:xfrm>
            <a:off x="827088" y="2349500"/>
            <a:ext cx="3313112" cy="1150938"/>
          </a:xfrm>
          <a:prstGeom prst="cloudCallout">
            <a:avLst>
              <a:gd name="adj1" fmla="val -43750"/>
              <a:gd name="adj2" fmla="val 7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marL="342900" indent="-342900"/>
            <a:endParaRPr lang="ru-RU"/>
          </a:p>
        </p:txBody>
      </p:sp>
      <p:sp>
        <p:nvSpPr>
          <p:cNvPr id="12293" name="AutoShape 11"/>
          <p:cNvSpPr>
            <a:spLocks noChangeArrowheads="1"/>
          </p:cNvSpPr>
          <p:nvPr/>
        </p:nvSpPr>
        <p:spPr bwMode="auto">
          <a:xfrm>
            <a:off x="1835150" y="4724400"/>
            <a:ext cx="914400" cy="6096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/>
            <a:endParaRPr lang="ru-RU"/>
          </a:p>
        </p:txBody>
      </p:sp>
      <p:sp>
        <p:nvSpPr>
          <p:cNvPr id="12294" name="AutoShape 12"/>
          <p:cNvSpPr>
            <a:spLocks noChangeArrowheads="1"/>
          </p:cNvSpPr>
          <p:nvPr/>
        </p:nvSpPr>
        <p:spPr bwMode="auto">
          <a:xfrm>
            <a:off x="1835150" y="5300663"/>
            <a:ext cx="914400" cy="609600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/>
            <a:endParaRPr lang="ru-RU"/>
          </a:p>
        </p:txBody>
      </p:sp>
      <p:pic>
        <p:nvPicPr>
          <p:cNvPr id="12295" name="Picture 16" descr="is?O23dFmn_yXmbDEaXfYhL0vlsuJ4l3MFzMIwOW-Rlxd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60350"/>
            <a:ext cx="26638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7" descr="is?SJwWzPsx5ypDh9cPCOMgRs7j7gXP0JtAPqakly0ddZU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4508500"/>
            <a:ext cx="23050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525</TotalTime>
  <Words>615</Words>
  <Application>Microsoft Office PowerPoint</Application>
  <PresentationFormat>Экран (4:3)</PresentationFormat>
  <Paragraphs>137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Tahoma</vt:lpstr>
      <vt:lpstr>Wingdings</vt:lpstr>
      <vt:lpstr>Океан</vt:lpstr>
      <vt:lpstr>Оформление по умолчанию</vt:lpstr>
      <vt:lpstr>    </vt:lpstr>
      <vt:lpstr>Слайд 2</vt:lpstr>
      <vt:lpstr>Цель урока</vt:lpstr>
      <vt:lpstr>Задачи урока </vt:lpstr>
      <vt:lpstr>Ответьте, пожалуйста, на вопросы:</vt:lpstr>
      <vt:lpstr>Каждый человек имеет свои определённые потребности:</vt:lpstr>
      <vt:lpstr>Слайд 7</vt:lpstr>
      <vt:lpstr>Слайд 8</vt:lpstr>
      <vt:lpstr>Какие, на ваш взгляд, качества важны в друге?</vt:lpstr>
      <vt:lpstr>Слайд 10</vt:lpstr>
      <vt:lpstr>Слайд 11</vt:lpstr>
      <vt:lpstr>Слайд 12</vt:lpstr>
      <vt:lpstr>Как завести новых друзей?</vt:lpstr>
      <vt:lpstr> Вспомните пословицы о дружбе постарайтесь правильно подобрать  конец фразы </vt:lpstr>
      <vt:lpstr>Какие существуют препятствия для выработки новых дружеских отношений?</vt:lpstr>
      <vt:lpstr>Слайд 16</vt:lpstr>
      <vt:lpstr>ЧТОБЫ У ТЕБЯ ВСЕГДА БЫЛО МНОГО ДРУЗЕЙ.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</dc:title>
  <dc:creator>User</dc:creator>
  <cp:lastModifiedBy>днс</cp:lastModifiedBy>
  <cp:revision>20</cp:revision>
  <dcterms:created xsi:type="dcterms:W3CDTF">2006-12-22T06:33:46Z</dcterms:created>
  <dcterms:modified xsi:type="dcterms:W3CDTF">2015-11-29T13:05:23Z</dcterms:modified>
</cp:coreProperties>
</file>