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8" r:id="rId7"/>
    <p:sldId id="261" r:id="rId8"/>
    <p:sldId id="271" r:id="rId9"/>
    <p:sldId id="262" r:id="rId10"/>
    <p:sldId id="263" r:id="rId11"/>
    <p:sldId id="266" r:id="rId12"/>
    <p:sldId id="270" r:id="rId13"/>
    <p:sldId id="272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579" autoAdjust="0"/>
  </p:normalViewPr>
  <p:slideViewPr>
    <p:cSldViewPr>
      <p:cViewPr>
        <p:scale>
          <a:sx n="77" d="100"/>
          <a:sy n="77" d="100"/>
        </p:scale>
        <p:origin x="-1176" y="-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97E7DAE-A4B3-40C3-BCD8-27CFC4CC82E5}" type="datetimeFigureOut">
              <a:rPr lang="ru-RU" smtClean="0"/>
              <a:t>30.11.2020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8F14517-3214-48D9-BE6F-FB092BB7F28F}" type="slidenum">
              <a:rPr lang="ru-RU" smtClean="0"/>
              <a:t>‹#›</a:t>
            </a:fld>
            <a:endParaRPr lang="ru-RU" dirty="0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E7DAE-A4B3-40C3-BCD8-27CFC4CC82E5}" type="datetimeFigureOut">
              <a:rPr lang="ru-RU" smtClean="0"/>
              <a:t>30.11.2020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14517-3214-48D9-BE6F-FB092BB7F28F}" type="slidenum">
              <a:rPr lang="ru-RU" smtClean="0"/>
              <a:t>‹#›</a:t>
            </a:fld>
            <a:endParaRPr lang="ru-RU" dirty="0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E7DAE-A4B3-40C3-BCD8-27CFC4CC82E5}" type="datetimeFigureOut">
              <a:rPr lang="ru-RU" smtClean="0"/>
              <a:t>30.11.2020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14517-3214-48D9-BE6F-FB092BB7F28F}" type="slidenum">
              <a:rPr lang="ru-RU" smtClean="0"/>
              <a:t>‹#›</a:t>
            </a:fld>
            <a:endParaRPr lang="ru-RU" dirty="0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E7DAE-A4B3-40C3-BCD8-27CFC4CC82E5}" type="datetimeFigureOut">
              <a:rPr lang="ru-RU" smtClean="0"/>
              <a:t>30.11.2020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14517-3214-48D9-BE6F-FB092BB7F28F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E7DAE-A4B3-40C3-BCD8-27CFC4CC82E5}" type="datetimeFigureOut">
              <a:rPr lang="ru-RU" smtClean="0"/>
              <a:t>30.11.2020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14517-3214-48D9-BE6F-FB092BB7F28F}" type="slidenum">
              <a:rPr lang="ru-RU" smtClean="0"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E7DAE-A4B3-40C3-BCD8-27CFC4CC82E5}" type="datetimeFigureOut">
              <a:rPr lang="ru-RU" smtClean="0"/>
              <a:t>30.11.2020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14517-3214-48D9-BE6F-FB092BB7F28F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E7DAE-A4B3-40C3-BCD8-27CFC4CC82E5}" type="datetimeFigureOut">
              <a:rPr lang="ru-RU" smtClean="0"/>
              <a:t>30.11.2020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14517-3214-48D9-BE6F-FB092BB7F28F}" type="slidenum">
              <a:rPr lang="ru-RU" smtClean="0"/>
              <a:t>‹#›</a:t>
            </a:fld>
            <a:endParaRPr lang="ru-RU" dirty="0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E7DAE-A4B3-40C3-BCD8-27CFC4CC82E5}" type="datetimeFigureOut">
              <a:rPr lang="ru-RU" smtClean="0"/>
              <a:t>30.11.2020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14517-3214-48D9-BE6F-FB092BB7F28F}" type="slidenum">
              <a:rPr lang="ru-RU" smtClean="0"/>
              <a:t>‹#›</a:t>
            </a:fld>
            <a:endParaRPr lang="ru-RU" dirty="0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E7DAE-A4B3-40C3-BCD8-27CFC4CC82E5}" type="datetimeFigureOut">
              <a:rPr lang="ru-RU" smtClean="0"/>
              <a:t>30.11.2020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14517-3214-48D9-BE6F-FB092BB7F28F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E7DAE-A4B3-40C3-BCD8-27CFC4CC82E5}" type="datetimeFigureOut">
              <a:rPr lang="ru-RU" smtClean="0"/>
              <a:t>30.11.2020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14517-3214-48D9-BE6F-FB092BB7F28F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E7DAE-A4B3-40C3-BCD8-27CFC4CC82E5}" type="datetimeFigureOut">
              <a:rPr lang="ru-RU" smtClean="0"/>
              <a:t>30.11.2020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14517-3214-48D9-BE6F-FB092BB7F28F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97E7DAE-A4B3-40C3-BCD8-27CFC4CC82E5}" type="datetimeFigureOut">
              <a:rPr lang="ru-RU" smtClean="0"/>
              <a:t>30.11.2020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8F14517-3214-48D9-BE6F-FB092BB7F28F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716016" y="548681"/>
            <a:ext cx="4248472" cy="288031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dirty="0" smtClean="0">
                <a:latin typeface="Mistral" panose="03090702030407020403" pitchFamily="66" charset="0"/>
              </a:rPr>
              <a:t>Изобразительно-выразительные </a:t>
            </a:r>
            <a:br>
              <a:rPr lang="ru-RU" sz="4800" dirty="0" smtClean="0">
                <a:latin typeface="Mistral" panose="03090702030407020403" pitchFamily="66" charset="0"/>
              </a:rPr>
            </a:br>
            <a:r>
              <a:rPr lang="ru-RU" sz="4800" dirty="0" smtClean="0">
                <a:latin typeface="Mistral" panose="03090702030407020403" pitchFamily="66" charset="0"/>
              </a:rPr>
              <a:t>средства в поэзии А. Блока.</a:t>
            </a:r>
            <a:endParaRPr lang="ru-RU" sz="4800" dirty="0">
              <a:latin typeface="Mistral" panose="03090702030407020403" pitchFamily="66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359" y="0"/>
            <a:ext cx="458343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716016" y="5517232"/>
            <a:ext cx="41476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Выполнила: Б.В. </a:t>
            </a:r>
            <a:r>
              <a:rPr lang="ru-RU" dirty="0" err="1" smtClean="0"/>
              <a:t>Надмитова</a:t>
            </a:r>
            <a:r>
              <a:rPr lang="ru-RU" dirty="0" smtClean="0"/>
              <a:t>, учитель русского языка и литературы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88117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31224" cy="6034682"/>
          </a:xfrm>
        </p:spPr>
        <p:txBody>
          <a:bodyPr>
            <a:normAutofit/>
          </a:bodyPr>
          <a:lstStyle/>
          <a:p>
            <a:pPr marL="365125" lvl="0" indent="-255588" fontAlgn="base">
              <a:spcBef>
                <a:spcPts val="300"/>
              </a:spcBef>
              <a:spcAft>
                <a:spcPct val="0"/>
              </a:spcAft>
            </a:pPr>
            <a:r>
              <a:rPr lang="ru-RU" alt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Ты рванулась </a:t>
            </a:r>
            <a:r>
              <a:rPr lang="ru-RU" altLang="ru-RU" sz="3200" u="sng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движеньем испуганной птицы</a:t>
            </a:r>
            <a:r>
              <a:rPr lang="ru-RU" alt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,</a:t>
            </a:r>
            <a:br>
              <a:rPr lang="ru-RU" alt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alt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Ты прошла, словно сон мой </a:t>
            </a:r>
            <a:r>
              <a:rPr lang="ru-RU" altLang="ru-RU" sz="3200" u="sng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легка.</a:t>
            </a:r>
            <a:r>
              <a:rPr lang="ru-RU" alt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..</a:t>
            </a:r>
            <a:br>
              <a:rPr lang="ru-RU" alt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altLang="ru-RU" sz="3200" u="sng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И вздохнули духи, задремали ресницы</a:t>
            </a:r>
            <a:r>
              <a:rPr lang="ru-RU" alt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,</a:t>
            </a:r>
            <a:br>
              <a:rPr lang="ru-RU" alt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altLang="ru-RU" sz="3200" u="sng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Зашептались тревожно шелка</a:t>
            </a:r>
            <a:r>
              <a:rPr lang="ru-RU" alt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.</a:t>
            </a:r>
            <a:br>
              <a:rPr lang="ru-RU" alt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alt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Но из глуби зеркал ты мне взоры бросала</a:t>
            </a:r>
            <a:br>
              <a:rPr lang="ru-RU" alt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alt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И, бросая, кричала: "Лови!.."</a:t>
            </a:r>
            <a:br>
              <a:rPr lang="ru-RU" alt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alt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А монисто бренчало, цыганка плясала</a:t>
            </a:r>
            <a:br>
              <a:rPr lang="ru-RU" alt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alt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И визжала заре о любви.</a:t>
            </a:r>
            <a:br>
              <a:rPr lang="ru-RU" alt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sz="4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59256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07" y="0"/>
            <a:ext cx="9396536" cy="6858000"/>
          </a:xfrm>
        </p:spPr>
        <p:txBody>
          <a:bodyPr>
            <a:noAutofit/>
          </a:bodyPr>
          <a:lstStyle/>
          <a:p>
            <a:pPr algn="l"/>
            <a:r>
              <a:rPr lang="ru-RU" sz="2000" dirty="0" smtClean="0"/>
              <a:t>Вхожу я в </a:t>
            </a:r>
            <a:r>
              <a:rPr lang="ru-RU" sz="2000" u="sng" dirty="0" smtClean="0"/>
              <a:t>темные  храмы</a:t>
            </a:r>
            <a:r>
              <a:rPr lang="ru-RU" sz="2000" dirty="0" smtClean="0"/>
              <a:t>,</a:t>
            </a:r>
            <a:br>
              <a:rPr lang="ru-RU" sz="2000" dirty="0" smtClean="0"/>
            </a:br>
            <a:r>
              <a:rPr lang="ru-RU" sz="2000" dirty="0" smtClean="0"/>
              <a:t>Совершаю </a:t>
            </a:r>
            <a:r>
              <a:rPr lang="ru-RU" sz="2000" u="sng" dirty="0" smtClean="0"/>
              <a:t>бедный  обряд</a:t>
            </a:r>
            <a:r>
              <a:rPr lang="ru-RU" sz="2000" dirty="0" smtClean="0"/>
              <a:t>.</a:t>
            </a:r>
            <a:br>
              <a:rPr lang="ru-RU" sz="2000" dirty="0" smtClean="0"/>
            </a:br>
            <a:r>
              <a:rPr lang="ru-RU" sz="2000" dirty="0" smtClean="0"/>
              <a:t>Там жду я </a:t>
            </a:r>
            <a:r>
              <a:rPr lang="ru-RU" sz="2000" u="sng" dirty="0" smtClean="0"/>
              <a:t>Прекрасной Дамы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В </a:t>
            </a:r>
            <a:r>
              <a:rPr lang="ru-RU" sz="2000" dirty="0" err="1" smtClean="0"/>
              <a:t>мерцаньи</a:t>
            </a:r>
            <a:r>
              <a:rPr lang="ru-RU" sz="2000" dirty="0" smtClean="0"/>
              <a:t> красных лампад.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В тени у высокой колонны</a:t>
            </a:r>
            <a:br>
              <a:rPr lang="ru-RU" sz="2000" dirty="0" smtClean="0"/>
            </a:br>
            <a:r>
              <a:rPr lang="ru-RU" sz="2000" dirty="0" smtClean="0"/>
              <a:t>Дрожу от скрипа дверей.</a:t>
            </a:r>
            <a:br>
              <a:rPr lang="ru-RU" sz="2000" dirty="0" smtClean="0"/>
            </a:br>
            <a:r>
              <a:rPr lang="ru-RU" sz="2000" dirty="0" smtClean="0"/>
              <a:t>А в лицо мне </a:t>
            </a:r>
            <a:r>
              <a:rPr lang="ru-RU" sz="2000" u="sng" dirty="0" smtClean="0"/>
              <a:t>глядит</a:t>
            </a:r>
            <a:r>
              <a:rPr lang="ru-RU" sz="2000" dirty="0" smtClean="0"/>
              <a:t>, </a:t>
            </a:r>
            <a:r>
              <a:rPr lang="ru-RU" sz="2000" u="sng" dirty="0" smtClean="0"/>
              <a:t>озаренный</a:t>
            </a:r>
            <a:r>
              <a:rPr lang="ru-RU" sz="2000" dirty="0" smtClean="0"/>
              <a:t>,</a:t>
            </a:r>
            <a:br>
              <a:rPr lang="ru-RU" sz="2000" dirty="0" smtClean="0"/>
            </a:br>
            <a:r>
              <a:rPr lang="ru-RU" sz="2000" dirty="0" smtClean="0"/>
              <a:t>Только </a:t>
            </a:r>
            <a:r>
              <a:rPr lang="ru-RU" sz="2000" u="sng" dirty="0" smtClean="0"/>
              <a:t>образ</a:t>
            </a:r>
            <a:r>
              <a:rPr lang="ru-RU" sz="2000" dirty="0" smtClean="0"/>
              <a:t>, лишь сон о Ней.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О, я </a:t>
            </a:r>
            <a:r>
              <a:rPr lang="ru-RU" sz="2000" u="sng" dirty="0" smtClean="0"/>
              <a:t>привык к этим ризам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u="sng" dirty="0" smtClean="0"/>
              <a:t>Величавой</a:t>
            </a:r>
            <a:r>
              <a:rPr lang="ru-RU" sz="2000" dirty="0" smtClean="0"/>
              <a:t> </a:t>
            </a:r>
            <a:r>
              <a:rPr lang="ru-RU" sz="2000" u="sng" dirty="0" smtClean="0"/>
              <a:t>Вечной Жены</a:t>
            </a:r>
            <a:r>
              <a:rPr lang="ru-RU" sz="2000" dirty="0" smtClean="0"/>
              <a:t>!</a:t>
            </a:r>
            <a:br>
              <a:rPr lang="ru-RU" sz="2000" dirty="0" smtClean="0"/>
            </a:br>
            <a:r>
              <a:rPr lang="ru-RU" sz="2000" dirty="0" smtClean="0"/>
              <a:t>Высоко </a:t>
            </a:r>
            <a:r>
              <a:rPr lang="ru-RU" sz="2000" u="sng" dirty="0" smtClean="0"/>
              <a:t>бегут</a:t>
            </a:r>
            <a:r>
              <a:rPr lang="ru-RU" sz="2000" dirty="0" smtClean="0"/>
              <a:t> по карнизам</a:t>
            </a:r>
            <a:r>
              <a:rPr lang="ru-RU" sz="2000" u="sng" dirty="0" smtClean="0"/>
              <a:t/>
            </a:r>
            <a:br>
              <a:rPr lang="ru-RU" sz="2000" u="sng" dirty="0" smtClean="0"/>
            </a:br>
            <a:r>
              <a:rPr lang="ru-RU" sz="2000" u="sng" dirty="0" smtClean="0"/>
              <a:t>Улыбки, сказки и сны</a:t>
            </a:r>
            <a:r>
              <a:rPr lang="ru-RU" sz="2000" dirty="0" smtClean="0"/>
              <a:t>.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О, Святая, как </a:t>
            </a:r>
            <a:r>
              <a:rPr lang="ru-RU" sz="2000" u="sng" dirty="0" smtClean="0"/>
              <a:t>ласковы свечи</a:t>
            </a:r>
            <a:r>
              <a:rPr lang="ru-RU" sz="2000" dirty="0" smtClean="0"/>
              <a:t>,</a:t>
            </a:r>
            <a:br>
              <a:rPr lang="ru-RU" sz="2000" dirty="0" smtClean="0"/>
            </a:br>
            <a:r>
              <a:rPr lang="ru-RU" sz="2000" dirty="0" smtClean="0"/>
              <a:t>Как </a:t>
            </a:r>
            <a:r>
              <a:rPr lang="ru-RU" sz="2000" u="sng" dirty="0" smtClean="0"/>
              <a:t>отрадны</a:t>
            </a:r>
            <a:r>
              <a:rPr lang="ru-RU" sz="2000" dirty="0" smtClean="0"/>
              <a:t> Твои </a:t>
            </a:r>
            <a:r>
              <a:rPr lang="ru-RU" sz="2000" u="sng" dirty="0" smtClean="0"/>
              <a:t>черты</a:t>
            </a:r>
            <a:r>
              <a:rPr lang="ru-RU" sz="2000" dirty="0" smtClean="0"/>
              <a:t>!</a:t>
            </a:r>
            <a:br>
              <a:rPr lang="ru-RU" sz="2000" dirty="0" smtClean="0"/>
            </a:br>
            <a:r>
              <a:rPr lang="ru-RU" sz="2000" dirty="0" smtClean="0"/>
              <a:t>Мне не слышны ни вздохи, ни речи,</a:t>
            </a:r>
            <a:br>
              <a:rPr lang="ru-RU" sz="2000" dirty="0" smtClean="0"/>
            </a:br>
            <a:r>
              <a:rPr lang="ru-RU" sz="2000" dirty="0" smtClean="0"/>
              <a:t>Но я верю: Милая - Ты.</a:t>
            </a:r>
            <a:endParaRPr lang="ru-RU" sz="2000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72643" y="-21028"/>
            <a:ext cx="4755088" cy="68790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79512" y="0"/>
            <a:ext cx="23762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***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883700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387424"/>
            <a:ext cx="9208396" cy="799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07288" cy="6250706"/>
          </a:xfrm>
        </p:spPr>
        <p:txBody>
          <a:bodyPr>
            <a:normAutofit/>
          </a:bodyPr>
          <a:lstStyle/>
          <a:p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Ночь, улица, фонарь, аптека,</a:t>
            </a:r>
            <a:b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Бессмысленный и тусклый свет.</a:t>
            </a:r>
            <a:b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Живи еще хоть четверть века -</a:t>
            </a:r>
            <a:b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Все будет так. Исхода нет.</a:t>
            </a:r>
            <a:b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Умрешь - начнешь опять сначала</a:t>
            </a:r>
            <a:b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 повторится все, как встарь:</a:t>
            </a:r>
            <a:b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Ночь, ледяная рябь канала,</a:t>
            </a:r>
            <a:b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Аптека, улица, фонарь.</a:t>
            </a:r>
            <a:b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endParaRPr lang="ru-RU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1560" y="-99392"/>
            <a:ext cx="34563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***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3297059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916832"/>
            <a:ext cx="7470648" cy="1143000"/>
          </a:xfrm>
        </p:spPr>
        <p:txBody>
          <a:bodyPr>
            <a:noAutofit/>
          </a:bodyPr>
          <a:lstStyle/>
          <a:p>
            <a:r>
              <a:rPr lang="ru-RU" sz="7200" dirty="0" smtClean="0">
                <a:latin typeface="Mistral" panose="03090702030407020403" pitchFamily="66" charset="0"/>
              </a:rPr>
              <a:t>Спасибо за внимание.</a:t>
            </a:r>
            <a:endParaRPr lang="ru-RU" sz="7200" dirty="0">
              <a:latin typeface="Mistral" panose="03090702030407020403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3402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509"/>
          <a:stretch/>
        </p:blipFill>
        <p:spPr bwMode="auto">
          <a:xfrm>
            <a:off x="-324544" y="10005"/>
            <a:ext cx="9577064" cy="6947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403648" y="4941168"/>
            <a:ext cx="63367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«Незнакомка»</a:t>
            </a:r>
            <a:endParaRPr lang="ru-RU" sz="72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5288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7504" y="188640"/>
            <a:ext cx="9684568" cy="6858000"/>
          </a:xfrm>
        </p:spPr>
        <p:txBody>
          <a:bodyPr>
            <a:normAutofit/>
          </a:bodyPr>
          <a:lstStyle/>
          <a:p>
            <a:pPr algn="l">
              <a:lnSpc>
                <a:spcPct val="80000"/>
              </a:lnSpc>
            </a:pPr>
            <a:r>
              <a:rPr lang="ru-RU" alt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 вечерам над ресторанами</a:t>
            </a:r>
          </a:p>
          <a:p>
            <a:pPr algn="l">
              <a:lnSpc>
                <a:spcPct val="80000"/>
              </a:lnSpc>
            </a:pPr>
            <a:r>
              <a:rPr lang="ru-RU" alt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Горячий </a:t>
            </a:r>
            <a:r>
              <a:rPr lang="ru-RU" altLang="ru-RU" sz="22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воздух дик и глух,</a:t>
            </a:r>
          </a:p>
          <a:p>
            <a:pPr algn="l">
              <a:lnSpc>
                <a:spcPct val="80000"/>
              </a:lnSpc>
            </a:pPr>
            <a:r>
              <a:rPr lang="ru-RU" altLang="ru-RU" sz="22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правит </a:t>
            </a:r>
            <a:r>
              <a:rPr lang="ru-RU" alt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окриками пьяными</a:t>
            </a:r>
          </a:p>
          <a:p>
            <a:pPr algn="l">
              <a:lnSpc>
                <a:spcPct val="80000"/>
              </a:lnSpc>
            </a:pPr>
            <a:r>
              <a:rPr lang="ru-RU" altLang="ru-RU" sz="22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Весенний и тлетворный дух.</a:t>
            </a:r>
          </a:p>
          <a:p>
            <a:pPr algn="l">
              <a:lnSpc>
                <a:spcPct val="80000"/>
              </a:lnSpc>
            </a:pPr>
            <a:r>
              <a:rPr lang="ru-RU" alt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Вдали над пылью переулочной,</a:t>
            </a:r>
          </a:p>
          <a:p>
            <a:pPr algn="l">
              <a:lnSpc>
                <a:spcPct val="80000"/>
              </a:lnSpc>
            </a:pPr>
            <a:r>
              <a:rPr lang="ru-RU" altLang="ru-RU" sz="22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Над скукой загородных дач,</a:t>
            </a:r>
          </a:p>
          <a:p>
            <a:pPr algn="l">
              <a:lnSpc>
                <a:spcPct val="80000"/>
              </a:lnSpc>
            </a:pPr>
            <a:r>
              <a:rPr lang="ru-RU" altLang="ru-RU" sz="22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Чуть золотится крендель булочной,</a:t>
            </a:r>
          </a:p>
          <a:p>
            <a:pPr algn="l">
              <a:lnSpc>
                <a:spcPct val="80000"/>
              </a:lnSpc>
            </a:pPr>
            <a:r>
              <a:rPr lang="ru-RU" alt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раздается детский плач.</a:t>
            </a:r>
          </a:p>
          <a:p>
            <a:pPr algn="l">
              <a:lnSpc>
                <a:spcPct val="80000"/>
              </a:lnSpc>
            </a:pPr>
            <a:r>
              <a:rPr lang="ru-RU" alt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каждый вечер, за шлагбаумами, </a:t>
            </a:r>
          </a:p>
          <a:p>
            <a:pPr algn="l">
              <a:lnSpc>
                <a:spcPct val="80000"/>
              </a:lnSpc>
            </a:pPr>
            <a:r>
              <a:rPr lang="ru-RU" alt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Заламывая котелки,</a:t>
            </a:r>
          </a:p>
          <a:p>
            <a:pPr algn="l">
              <a:lnSpc>
                <a:spcPct val="80000"/>
              </a:lnSpc>
            </a:pPr>
            <a:r>
              <a:rPr lang="ru-RU" alt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Среди канав гуляют с дамами</a:t>
            </a:r>
          </a:p>
          <a:p>
            <a:pPr algn="l">
              <a:lnSpc>
                <a:spcPct val="80000"/>
              </a:lnSpc>
            </a:pPr>
            <a:r>
              <a:rPr lang="ru-RU" alt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Испытанные остряки.</a:t>
            </a:r>
          </a:p>
          <a:p>
            <a:pPr algn="l">
              <a:lnSpc>
                <a:spcPct val="80000"/>
              </a:lnSpc>
            </a:pPr>
            <a:r>
              <a:rPr lang="ru-RU" alt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Над озером  скрипят уключины</a:t>
            </a:r>
          </a:p>
          <a:p>
            <a:pPr algn="l">
              <a:lnSpc>
                <a:spcPct val="80000"/>
              </a:lnSpc>
            </a:pPr>
            <a:r>
              <a:rPr lang="ru-RU" alt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раздается  женский визг,</a:t>
            </a:r>
          </a:p>
          <a:p>
            <a:pPr algn="l">
              <a:lnSpc>
                <a:spcPct val="80000"/>
              </a:lnSpc>
            </a:pPr>
            <a:r>
              <a:rPr lang="ru-RU" alt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А в небе, ко всему приученный,</a:t>
            </a:r>
          </a:p>
          <a:p>
            <a:pPr algn="l">
              <a:lnSpc>
                <a:spcPct val="80000"/>
              </a:lnSpc>
            </a:pPr>
            <a:r>
              <a:rPr lang="ru-RU" altLang="ru-RU" sz="22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Бессмысленно  кривится диск.</a:t>
            </a:r>
          </a:p>
          <a:p>
            <a:pPr algn="l">
              <a:lnSpc>
                <a:spcPct val="80000"/>
              </a:lnSpc>
            </a:pPr>
            <a:r>
              <a:rPr lang="ru-RU" alt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каждый вечер друг единственный </a:t>
            </a:r>
          </a:p>
          <a:p>
            <a:pPr algn="l">
              <a:lnSpc>
                <a:spcPct val="80000"/>
              </a:lnSpc>
            </a:pPr>
            <a:r>
              <a:rPr lang="ru-RU" alt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моем стакане отражен</a:t>
            </a:r>
          </a:p>
          <a:p>
            <a:pPr algn="l"/>
            <a:endParaRPr lang="ru-RU" sz="2200" dirty="0">
              <a:solidFill>
                <a:schemeClr val="tx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67370" y="0"/>
            <a:ext cx="4404491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2418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350"/>
            <a:ext cx="9144000" cy="685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998153" y="-311447"/>
            <a:ext cx="10153128" cy="7488832"/>
          </a:xfrm>
        </p:spPr>
        <p:txBody>
          <a:bodyPr>
            <a:noAutofit/>
          </a:bodyPr>
          <a:lstStyle/>
          <a:p>
            <a:pPr marL="365125" lvl="0" indent="-255588" algn="r" fontAlgn="base">
              <a:spcBef>
                <a:spcPts val="300"/>
              </a:spcBef>
              <a:spcAft>
                <a:spcPct val="0"/>
              </a:spcAft>
            </a:pPr>
            <a:r>
              <a:rPr lang="ru-RU" altLang="ru-RU" sz="2000" u="sng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И влагой терпкой и таинственной</a:t>
            </a:r>
            <a:br>
              <a:rPr lang="ru-RU" altLang="ru-RU" sz="2000" u="sng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alt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Как я, </a:t>
            </a:r>
            <a:r>
              <a:rPr lang="ru-RU" altLang="ru-RU" sz="2000" u="sng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смирен и оглушен.</a:t>
            </a:r>
            <a:br>
              <a:rPr lang="ru-RU" altLang="ru-RU" sz="2000" u="sng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alt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А рядом у соседних столиков</a:t>
            </a:r>
            <a:br>
              <a:rPr lang="ru-RU" alt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alt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Лакеи сонные торчат,</a:t>
            </a:r>
            <a:br>
              <a:rPr lang="ru-RU" alt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altLang="ru-RU" sz="2000" u="sng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И пьяницы с глазами кроликов</a:t>
            </a:r>
            <a:br>
              <a:rPr lang="ru-RU" altLang="ru-RU" sz="2000" u="sng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alt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«</a:t>
            </a:r>
            <a:r>
              <a:rPr lang="en-US" alt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In vino </a:t>
            </a:r>
            <a:r>
              <a:rPr lang="en-US" alt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veritas</a:t>
            </a:r>
            <a:r>
              <a:rPr lang="en-US" alt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!</a:t>
            </a:r>
            <a:r>
              <a:rPr lang="ru-RU" alt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» кричат.</a:t>
            </a:r>
            <a:br>
              <a:rPr lang="ru-RU" alt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alt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И каждый вечер, в час назначенный </a:t>
            </a:r>
            <a:br>
              <a:rPr lang="ru-RU" alt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en-US" alt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(</a:t>
            </a:r>
            <a:r>
              <a:rPr lang="ru-RU" alt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Иль это только снится мне</a:t>
            </a:r>
            <a:r>
              <a:rPr lang="en-US" alt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?)</a:t>
            </a:r>
            <a:r>
              <a:rPr lang="ru-RU" alt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,</a:t>
            </a:r>
            <a:br>
              <a:rPr lang="ru-RU" alt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alt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Девичий стан, </a:t>
            </a:r>
            <a:r>
              <a:rPr lang="ru-RU" altLang="ru-RU" sz="2000" u="sng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шелками схваченный,</a:t>
            </a:r>
            <a:br>
              <a:rPr lang="ru-RU" altLang="ru-RU" sz="2000" u="sng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altLang="ru-RU" sz="2000" u="sng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В туманном движется окне.</a:t>
            </a:r>
            <a:br>
              <a:rPr lang="ru-RU" altLang="ru-RU" sz="2000" u="sng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alt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И медленно, пройдя меж пьяными,</a:t>
            </a:r>
            <a:br>
              <a:rPr lang="ru-RU" alt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altLang="ru-RU" sz="2000" dirty="0">
                <a:ln w="10160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Всегда без спутников, одна,</a:t>
            </a:r>
            <a:br>
              <a:rPr lang="ru-RU" altLang="ru-RU" sz="2000" dirty="0">
                <a:ln w="10160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altLang="ru-RU" sz="2000" u="sng" dirty="0">
                <a:ln w="10160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Дыша духами и туманами,</a:t>
            </a:r>
            <a:br>
              <a:rPr lang="ru-RU" altLang="ru-RU" sz="2000" u="sng" dirty="0">
                <a:ln w="10160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altLang="ru-RU" sz="2000" dirty="0">
                <a:ln w="10160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Она садится у окна.</a:t>
            </a:r>
            <a:br>
              <a:rPr lang="ru-RU" altLang="ru-RU" sz="2000" dirty="0">
                <a:ln w="10160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altLang="ru-RU" sz="2000" u="sng" dirty="0">
                <a:ln w="10160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И веют древними поверьями</a:t>
            </a:r>
            <a:br>
              <a:rPr lang="ru-RU" altLang="ru-RU" sz="2000" u="sng" dirty="0">
                <a:ln w="10160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altLang="ru-RU" sz="2000" u="sng" dirty="0">
                <a:ln w="10160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Ее упругие шелка,</a:t>
            </a:r>
            <a:br>
              <a:rPr lang="ru-RU" altLang="ru-RU" sz="2000" u="sng" dirty="0">
                <a:ln w="10160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altLang="ru-RU" sz="2000" dirty="0">
                <a:ln w="10160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И шляпа с траурными перьями, </a:t>
            </a:r>
            <a:br>
              <a:rPr lang="ru-RU" altLang="ru-RU" sz="2000" dirty="0">
                <a:ln w="10160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altLang="ru-RU" sz="2000" dirty="0">
                <a:ln w="10160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И  в кольцах узкая рука.</a:t>
            </a:r>
            <a:br>
              <a:rPr lang="ru-RU" altLang="ru-RU" sz="2000" dirty="0">
                <a:ln w="10160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altLang="ru-RU" sz="2000" u="sng" dirty="0">
                <a:ln w="10160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И странной близостью закованный,</a:t>
            </a:r>
            <a:br>
              <a:rPr lang="ru-RU" altLang="ru-RU" sz="2000" u="sng" dirty="0">
                <a:ln w="10160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altLang="ru-RU" sz="2000" dirty="0">
                <a:ln w="10160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Смотрю за </a:t>
            </a:r>
            <a:r>
              <a:rPr lang="ru-RU" altLang="ru-RU" sz="2000" u="sng" dirty="0">
                <a:ln w="10160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темную вуаль,</a:t>
            </a:r>
            <a:br>
              <a:rPr lang="ru-RU" altLang="ru-RU" sz="2000" u="sng" dirty="0">
                <a:ln w="10160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altLang="ru-RU" sz="2000" dirty="0">
                <a:ln w="10160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И вижу</a:t>
            </a:r>
            <a:r>
              <a:rPr lang="ru-RU" altLang="ru-RU" sz="2000" u="sng" dirty="0">
                <a:ln w="10160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 берег очарованный</a:t>
            </a:r>
            <a:endParaRPr lang="ru-RU" sz="4800" dirty="0">
              <a:ln w="10160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89053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707" y="0"/>
            <a:ext cx="9121293" cy="7587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50661"/>
            <a:ext cx="8820472" cy="7285678"/>
          </a:xfrm>
        </p:spPr>
        <p:txBody>
          <a:bodyPr>
            <a:noAutofit/>
          </a:bodyPr>
          <a:lstStyle/>
          <a:p>
            <a:pPr marL="365125" lvl="0" indent="-255588" algn="ctr" fontAlgn="base">
              <a:spcBef>
                <a:spcPts val="300"/>
              </a:spcBef>
              <a:spcAft>
                <a:spcPct val="0"/>
              </a:spcAft>
            </a:pPr>
            <a:r>
              <a:rPr lang="ru-RU" altLang="ru-RU" sz="3200" b="1" u="sng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altLang="ru-RU" sz="3200" b="1" u="sng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altLang="ru-RU" sz="3200" b="1" u="sng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И </a:t>
            </a:r>
            <a:r>
              <a:rPr lang="ru-RU" altLang="ru-RU" sz="3200" b="1" u="sng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очарованную </a:t>
            </a:r>
            <a:r>
              <a:rPr lang="ru-RU" altLang="ru-RU" sz="3200" b="1" u="sng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даль.</a:t>
            </a:r>
            <a:br>
              <a:rPr lang="ru-RU" altLang="ru-RU" sz="3200" b="1" u="sng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altLang="ru-RU" sz="3200" b="1" u="sng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Глухие </a:t>
            </a:r>
            <a:r>
              <a:rPr lang="ru-RU" altLang="ru-RU" sz="3200" b="1" u="sng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тайны </a:t>
            </a:r>
            <a:r>
              <a:rPr lang="ru-RU" altLang="ru-RU" sz="32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мне поручены</a:t>
            </a:r>
            <a:r>
              <a:rPr lang="ru-RU" altLang="ru-RU" sz="3200" b="1" u="sng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altLang="ru-RU" sz="3200" b="1" u="sng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altLang="ru-RU" sz="32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Мне чье-то </a:t>
            </a:r>
            <a:r>
              <a:rPr lang="ru-RU" altLang="ru-RU" sz="3200" b="1" u="sng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солнце вручено,</a:t>
            </a:r>
            <a:br>
              <a:rPr lang="ru-RU" altLang="ru-RU" sz="3200" b="1" u="sng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altLang="ru-RU" sz="32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И всей души моей излучины</a:t>
            </a:r>
            <a:br>
              <a:rPr lang="ru-RU" altLang="ru-RU" sz="32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altLang="ru-RU" sz="3200" b="1" u="sng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Пронзило терпкое </a:t>
            </a:r>
            <a:r>
              <a:rPr lang="ru-RU" altLang="ru-RU" sz="3200" b="1" u="sng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вино</a:t>
            </a:r>
            <a:r>
              <a:rPr lang="ru-RU" altLang="ru-RU" sz="3200" b="1" u="sng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.</a:t>
            </a:r>
            <a:br>
              <a:rPr lang="ru-RU" altLang="ru-RU" sz="3200" b="1" u="sng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altLang="ru-RU" sz="3200" b="1" u="sng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И перья  </a:t>
            </a:r>
            <a:r>
              <a:rPr lang="ru-RU" altLang="ru-RU" sz="32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страуса склоненные</a:t>
            </a:r>
            <a:br>
              <a:rPr lang="ru-RU" altLang="ru-RU" sz="32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altLang="ru-RU" sz="3200" b="1" u="sng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В моем качаются мозгу,</a:t>
            </a:r>
            <a:br>
              <a:rPr lang="ru-RU" altLang="ru-RU" sz="3200" b="1" u="sng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altLang="ru-RU" sz="3200" b="1" u="sng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И очи </a:t>
            </a:r>
            <a:r>
              <a:rPr lang="ru-RU" altLang="ru-RU" sz="32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синие</a:t>
            </a:r>
            <a:r>
              <a:rPr lang="ru-RU" altLang="ru-RU" sz="3200" b="1" u="sng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, бездонные</a:t>
            </a:r>
            <a:br>
              <a:rPr lang="ru-RU" altLang="ru-RU" sz="3200" b="1" u="sng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altLang="ru-RU" sz="3200" b="1" u="sng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Цветут </a:t>
            </a:r>
            <a:r>
              <a:rPr lang="ru-RU" altLang="ru-RU" sz="32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 на </a:t>
            </a:r>
            <a:r>
              <a:rPr lang="ru-RU" altLang="ru-RU" sz="3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дальнем </a:t>
            </a:r>
            <a:r>
              <a:rPr lang="ru-RU" altLang="ru-RU" sz="32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берегу.</a:t>
            </a:r>
            <a:r>
              <a:rPr lang="ru-RU" altLang="ru-RU" sz="3200" b="1" u="sng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altLang="ru-RU" sz="3200" b="1" u="sng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altLang="ru-RU" sz="3200" b="1" u="sng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В моей душе лежит сокровище,</a:t>
            </a:r>
            <a:br>
              <a:rPr lang="ru-RU" altLang="ru-RU" sz="3200" b="1" u="sng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altLang="ru-RU" sz="32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И ключ  поручен только мне!</a:t>
            </a:r>
            <a:br>
              <a:rPr lang="ru-RU" altLang="ru-RU" sz="32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altLang="ru-RU" sz="32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Ты право, пьяное чудовище!</a:t>
            </a:r>
            <a:br>
              <a:rPr lang="ru-RU" altLang="ru-RU" sz="32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altLang="ru-RU" sz="32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 Я знаю истина в вине.</a:t>
            </a:r>
            <a:br>
              <a:rPr lang="ru-RU" altLang="ru-RU" sz="32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sz="60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34372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-27227"/>
            <a:ext cx="5400600" cy="688522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istral" panose="03090702030407020403" pitchFamily="66" charset="0"/>
              </a:rPr>
              <a:t>«Девушка пела в церковном хоре»</a:t>
            </a:r>
            <a:endParaRPr lang="ru-RU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Mistral" panose="03090702030407020403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9908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55" b="97829" l="5339" r="100000">
                        <a14:foregroundMark x1="40683" y1="80893" x2="43460" y2="80273"/>
                        <a14:foregroundMark x1="36999" y1="88337" x2="36999" y2="88337"/>
                        <a14:foregroundMark x1="34063" y1="95782" x2="43780" y2="95223"/>
                        <a14:foregroundMark x1="48639" y1="71960" x2="99947" y2="58313"/>
                        <a14:foregroundMark x1="80192" y1="60918" x2="78804" y2="48015"/>
                        <a14:foregroundMark x1="90817" y1="58127" x2="89429" y2="27047"/>
                        <a14:foregroundMark x1="34597" y1="17618" x2="34917" y2="1055"/>
                        <a14:foregroundMark x1="99947" y1="88524" x2="66845" y2="92742"/>
                        <a14:foregroundMark x1="39776" y1="35112" x2="39989" y2="45223"/>
                        <a14:foregroundMark x1="41004" y1="49069" x2="41858" y2="62345"/>
                        <a14:foregroundMark x1="41698" y1="63337" x2="43246" y2="69603"/>
                        <a14:foregroundMark x1="46716" y1="96588" x2="68233" y2="95782"/>
                      </a14:backgroundRemoval>
                    </a14:imgEffect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44307" y="-376088"/>
            <a:ext cx="8366022" cy="720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29400"/>
          </a:xfrm>
        </p:spPr>
        <p:txBody>
          <a:bodyPr numCol="1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365125" lvl="0" indent="-255588" algn="r" fontAlgn="base">
              <a:lnSpc>
                <a:spcPct val="80000"/>
              </a:lnSpc>
              <a:spcBef>
                <a:spcPts val="300"/>
              </a:spcBef>
              <a:spcAft>
                <a:spcPct val="0"/>
              </a:spcAft>
            </a:pPr>
            <a:r>
              <a:rPr lang="ru-RU" alt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abriola" panose="04040605051002020D02" pitchFamily="82" charset="0"/>
                <a:ea typeface="+mn-ea"/>
                <a:cs typeface="Times New Roman" pitchFamily="18" charset="0"/>
              </a:rPr>
              <a:t>***</a:t>
            </a:r>
            <a:br>
              <a:rPr lang="ru-RU" alt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abriola" panose="04040605051002020D02" pitchFamily="82" charset="0"/>
                <a:ea typeface="+mn-ea"/>
                <a:cs typeface="Times New Roman" pitchFamily="18" charset="0"/>
              </a:rPr>
            </a:br>
            <a:r>
              <a:rPr lang="ru-RU" alt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abriola" panose="04040605051002020D02" pitchFamily="82" charset="0"/>
                <a:ea typeface="+mn-ea"/>
                <a:cs typeface="Times New Roman" pitchFamily="18" charset="0"/>
              </a:rPr>
              <a:t>Девушка пела в церковном хоре</a:t>
            </a:r>
            <a:br>
              <a:rPr lang="ru-RU" alt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abriola" panose="04040605051002020D02" pitchFamily="82" charset="0"/>
                <a:ea typeface="+mn-ea"/>
                <a:cs typeface="Times New Roman" pitchFamily="18" charset="0"/>
              </a:rPr>
            </a:br>
            <a:r>
              <a:rPr lang="ru-RU" alt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abriola" panose="04040605051002020D02" pitchFamily="82" charset="0"/>
                <a:ea typeface="+mn-ea"/>
                <a:cs typeface="Times New Roman" pitchFamily="18" charset="0"/>
              </a:rPr>
              <a:t> О всех усталых в чужом краю, </a:t>
            </a:r>
            <a:br>
              <a:rPr lang="ru-RU" alt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abriola" panose="04040605051002020D02" pitchFamily="82" charset="0"/>
                <a:ea typeface="+mn-ea"/>
                <a:cs typeface="Times New Roman" pitchFamily="18" charset="0"/>
              </a:rPr>
            </a:br>
            <a:r>
              <a:rPr lang="ru-RU" alt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abriola" panose="04040605051002020D02" pitchFamily="82" charset="0"/>
                <a:ea typeface="+mn-ea"/>
                <a:cs typeface="Times New Roman" pitchFamily="18" charset="0"/>
              </a:rPr>
              <a:t>О всех </a:t>
            </a:r>
            <a:r>
              <a:rPr lang="ru-RU" altLang="ru-RU" sz="2800" b="1" u="sng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abriola" panose="04040605051002020D02" pitchFamily="82" charset="0"/>
                <a:ea typeface="+mn-ea"/>
                <a:cs typeface="Times New Roman" pitchFamily="18" charset="0"/>
              </a:rPr>
              <a:t>кораблях, ушедших в море</a:t>
            </a:r>
            <a:r>
              <a:rPr lang="ru-RU" alt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abriola" panose="04040605051002020D02" pitchFamily="82" charset="0"/>
                <a:ea typeface="+mn-ea"/>
                <a:cs typeface="Times New Roman" pitchFamily="18" charset="0"/>
              </a:rPr>
              <a:t>, </a:t>
            </a:r>
            <a:br>
              <a:rPr lang="ru-RU" alt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abriola" panose="04040605051002020D02" pitchFamily="82" charset="0"/>
                <a:ea typeface="+mn-ea"/>
                <a:cs typeface="Times New Roman" pitchFamily="18" charset="0"/>
              </a:rPr>
            </a:br>
            <a:r>
              <a:rPr lang="ru-RU" alt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abriola" panose="04040605051002020D02" pitchFamily="82" charset="0"/>
                <a:ea typeface="+mn-ea"/>
                <a:cs typeface="Times New Roman" pitchFamily="18" charset="0"/>
              </a:rPr>
              <a:t>О всех, забывших </a:t>
            </a:r>
            <a:r>
              <a:rPr lang="ru-RU" alt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abriola" panose="04040605051002020D02" pitchFamily="82" charset="0"/>
                <a:ea typeface="+mn-ea"/>
                <a:cs typeface="Times New Roman" pitchFamily="18" charset="0"/>
              </a:rPr>
              <a:t>радость </a:t>
            </a:r>
            <a:r>
              <a:rPr lang="ru-RU" alt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abriola" panose="04040605051002020D02" pitchFamily="82" charset="0"/>
                <a:ea typeface="+mn-ea"/>
                <a:cs typeface="Times New Roman" pitchFamily="18" charset="0"/>
              </a:rPr>
              <a:t>свою.</a:t>
            </a:r>
            <a:br>
              <a:rPr lang="ru-RU" alt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abriola" panose="04040605051002020D02" pitchFamily="82" charset="0"/>
                <a:ea typeface="+mn-ea"/>
                <a:cs typeface="Times New Roman" pitchFamily="18" charset="0"/>
              </a:rPr>
            </a:br>
            <a:r>
              <a:rPr lang="ru-RU" alt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abriola" panose="04040605051002020D02" pitchFamily="82" charset="0"/>
                <a:ea typeface="+mn-ea"/>
                <a:cs typeface="Times New Roman" pitchFamily="18" charset="0"/>
              </a:rPr>
              <a:t> Так </a:t>
            </a:r>
            <a:r>
              <a:rPr lang="ru-RU" altLang="ru-RU" sz="2800" b="1" u="sng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abriola" panose="04040605051002020D02" pitchFamily="82" charset="0"/>
                <a:ea typeface="+mn-ea"/>
                <a:cs typeface="Times New Roman" pitchFamily="18" charset="0"/>
              </a:rPr>
              <a:t>пел ее голос</a:t>
            </a:r>
            <a:r>
              <a:rPr lang="ru-RU" alt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abriola" panose="04040605051002020D02" pitchFamily="82" charset="0"/>
                <a:ea typeface="+mn-ea"/>
                <a:cs typeface="Times New Roman" pitchFamily="18" charset="0"/>
              </a:rPr>
              <a:t>, </a:t>
            </a:r>
            <a:r>
              <a:rPr lang="ru-RU" altLang="ru-RU" sz="2800" b="1" u="sng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abriola" panose="04040605051002020D02" pitchFamily="82" charset="0"/>
                <a:ea typeface="+mn-ea"/>
                <a:cs typeface="Times New Roman" pitchFamily="18" charset="0"/>
              </a:rPr>
              <a:t>летящий в купол</a:t>
            </a:r>
            <a:r>
              <a:rPr lang="ru-RU" alt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abriola" panose="04040605051002020D02" pitchFamily="82" charset="0"/>
                <a:ea typeface="+mn-ea"/>
                <a:cs typeface="Times New Roman" pitchFamily="18" charset="0"/>
              </a:rPr>
              <a:t>, </a:t>
            </a:r>
            <a:br>
              <a:rPr lang="ru-RU" alt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abriola" panose="04040605051002020D02" pitchFamily="82" charset="0"/>
                <a:ea typeface="+mn-ea"/>
                <a:cs typeface="Times New Roman" pitchFamily="18" charset="0"/>
              </a:rPr>
            </a:br>
            <a:r>
              <a:rPr lang="ru-RU" alt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abriola" panose="04040605051002020D02" pitchFamily="82" charset="0"/>
                <a:ea typeface="+mn-ea"/>
                <a:cs typeface="Times New Roman" pitchFamily="18" charset="0"/>
              </a:rPr>
              <a:t>И </a:t>
            </a:r>
            <a:r>
              <a:rPr lang="ru-RU" altLang="ru-RU" sz="2800" b="1" u="sng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abriola" panose="04040605051002020D02" pitchFamily="82" charset="0"/>
                <a:ea typeface="+mn-ea"/>
                <a:cs typeface="Times New Roman" pitchFamily="18" charset="0"/>
              </a:rPr>
              <a:t>луч сиял </a:t>
            </a:r>
            <a:r>
              <a:rPr lang="ru-RU" alt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abriola" panose="04040605051002020D02" pitchFamily="82" charset="0"/>
                <a:ea typeface="+mn-ea"/>
                <a:cs typeface="Times New Roman" pitchFamily="18" charset="0"/>
              </a:rPr>
              <a:t>на </a:t>
            </a:r>
            <a:r>
              <a:rPr lang="ru-RU" altLang="ru-RU" sz="2800" b="1" u="sng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abriola" panose="04040605051002020D02" pitchFamily="82" charset="0"/>
                <a:ea typeface="+mn-ea"/>
                <a:cs typeface="Times New Roman" pitchFamily="18" charset="0"/>
              </a:rPr>
              <a:t>белом плече</a:t>
            </a:r>
            <a:r>
              <a:rPr lang="ru-RU" alt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abriola" panose="04040605051002020D02" pitchFamily="82" charset="0"/>
                <a:ea typeface="+mn-ea"/>
                <a:cs typeface="Times New Roman" pitchFamily="18" charset="0"/>
              </a:rPr>
              <a:t>, </a:t>
            </a:r>
            <a:br>
              <a:rPr lang="ru-RU" alt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abriola" panose="04040605051002020D02" pitchFamily="82" charset="0"/>
                <a:ea typeface="+mn-ea"/>
                <a:cs typeface="Times New Roman" pitchFamily="18" charset="0"/>
              </a:rPr>
            </a:br>
            <a:r>
              <a:rPr lang="ru-RU" alt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abriola" panose="04040605051002020D02" pitchFamily="82" charset="0"/>
                <a:ea typeface="+mn-ea"/>
                <a:cs typeface="Times New Roman" pitchFamily="18" charset="0"/>
              </a:rPr>
              <a:t>И каждый из мрака смотрел и слушал,</a:t>
            </a:r>
            <a:br>
              <a:rPr lang="ru-RU" alt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abriola" panose="04040605051002020D02" pitchFamily="82" charset="0"/>
                <a:ea typeface="+mn-ea"/>
                <a:cs typeface="Times New Roman" pitchFamily="18" charset="0"/>
              </a:rPr>
            </a:br>
            <a:r>
              <a:rPr lang="ru-RU" alt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abriola" panose="04040605051002020D02" pitchFamily="82" charset="0"/>
                <a:ea typeface="+mn-ea"/>
                <a:cs typeface="Times New Roman" pitchFamily="18" charset="0"/>
              </a:rPr>
              <a:t>Как белое платье пело в луче. </a:t>
            </a:r>
            <a:br>
              <a:rPr lang="ru-RU" alt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abriola" panose="04040605051002020D02" pitchFamily="82" charset="0"/>
                <a:ea typeface="+mn-ea"/>
                <a:cs typeface="Times New Roman" pitchFamily="18" charset="0"/>
              </a:rPr>
            </a:br>
            <a:r>
              <a:rPr lang="ru-RU" alt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abriola" panose="04040605051002020D02" pitchFamily="82" charset="0"/>
                <a:ea typeface="+mn-ea"/>
                <a:cs typeface="Times New Roman" pitchFamily="18" charset="0"/>
              </a:rPr>
              <a:t>И всем казалось, что радость будет, </a:t>
            </a:r>
            <a:br>
              <a:rPr lang="ru-RU" alt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abriola" panose="04040605051002020D02" pitchFamily="82" charset="0"/>
                <a:ea typeface="+mn-ea"/>
                <a:cs typeface="Times New Roman" pitchFamily="18" charset="0"/>
              </a:rPr>
            </a:br>
            <a:r>
              <a:rPr lang="ru-RU" alt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abriola" panose="04040605051002020D02" pitchFamily="82" charset="0"/>
                <a:ea typeface="+mn-ea"/>
                <a:cs typeface="Times New Roman" pitchFamily="18" charset="0"/>
              </a:rPr>
              <a:t>Что в </a:t>
            </a:r>
            <a:r>
              <a:rPr lang="ru-RU" altLang="ru-RU" sz="2800" b="1" u="sng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abriola" panose="04040605051002020D02" pitchFamily="82" charset="0"/>
                <a:ea typeface="+mn-ea"/>
                <a:cs typeface="Times New Roman" pitchFamily="18" charset="0"/>
              </a:rPr>
              <a:t>тихой заводи </a:t>
            </a:r>
            <a:r>
              <a:rPr lang="ru-RU" alt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abriola" panose="04040605051002020D02" pitchFamily="82" charset="0"/>
                <a:ea typeface="+mn-ea"/>
                <a:cs typeface="Times New Roman" pitchFamily="18" charset="0"/>
              </a:rPr>
              <a:t>все корабли, </a:t>
            </a:r>
            <a:br>
              <a:rPr lang="ru-RU" alt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abriola" panose="04040605051002020D02" pitchFamily="82" charset="0"/>
                <a:ea typeface="+mn-ea"/>
                <a:cs typeface="Times New Roman" pitchFamily="18" charset="0"/>
              </a:rPr>
            </a:br>
            <a:r>
              <a:rPr lang="ru-RU" alt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abriola" panose="04040605051002020D02" pitchFamily="82" charset="0"/>
                <a:ea typeface="+mn-ea"/>
                <a:cs typeface="Times New Roman" pitchFamily="18" charset="0"/>
              </a:rPr>
              <a:t>Что на чужбине </a:t>
            </a:r>
            <a:r>
              <a:rPr lang="ru-RU" altLang="ru-RU" sz="2800" b="1" u="sng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abriola" panose="04040605051002020D02" pitchFamily="82" charset="0"/>
                <a:ea typeface="+mn-ea"/>
                <a:cs typeface="Times New Roman" pitchFamily="18" charset="0"/>
              </a:rPr>
              <a:t>усталые люди</a:t>
            </a:r>
            <a:br>
              <a:rPr lang="ru-RU" altLang="ru-RU" sz="2800" b="1" u="sng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abriola" panose="04040605051002020D02" pitchFamily="82" charset="0"/>
                <a:ea typeface="+mn-ea"/>
                <a:cs typeface="Times New Roman" pitchFamily="18" charset="0"/>
              </a:rPr>
            </a:br>
            <a:r>
              <a:rPr lang="ru-RU" alt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abriola" panose="04040605051002020D02" pitchFamily="82" charset="0"/>
                <a:ea typeface="+mn-ea"/>
                <a:cs typeface="Times New Roman" pitchFamily="18" charset="0"/>
              </a:rPr>
              <a:t> </a:t>
            </a:r>
            <a:r>
              <a:rPr lang="ru-RU" altLang="ru-RU" sz="2800" b="1" u="sng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abriola" panose="04040605051002020D02" pitchFamily="82" charset="0"/>
                <a:ea typeface="+mn-ea"/>
                <a:cs typeface="Times New Roman" pitchFamily="18" charset="0"/>
              </a:rPr>
              <a:t>Светлую жизнь </a:t>
            </a:r>
            <a:r>
              <a:rPr lang="ru-RU" alt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abriola" panose="04040605051002020D02" pitchFamily="82" charset="0"/>
                <a:ea typeface="+mn-ea"/>
                <a:cs typeface="Times New Roman" pitchFamily="18" charset="0"/>
              </a:rPr>
              <a:t>себе обрели. </a:t>
            </a:r>
            <a:br>
              <a:rPr lang="ru-RU" alt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abriola" panose="04040605051002020D02" pitchFamily="82" charset="0"/>
                <a:ea typeface="+mn-ea"/>
                <a:cs typeface="Times New Roman" pitchFamily="18" charset="0"/>
              </a:rPr>
            </a:br>
            <a:r>
              <a:rPr lang="ru-RU" alt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abriola" panose="04040605051002020D02" pitchFamily="82" charset="0"/>
                <a:ea typeface="+mn-ea"/>
                <a:cs typeface="Times New Roman" pitchFamily="18" charset="0"/>
              </a:rPr>
              <a:t>И </a:t>
            </a:r>
            <a:r>
              <a:rPr lang="ru-RU" altLang="ru-RU" sz="2800" b="1" u="sng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abriola" panose="04040605051002020D02" pitchFamily="82" charset="0"/>
                <a:ea typeface="+mn-ea"/>
                <a:cs typeface="Times New Roman" pitchFamily="18" charset="0"/>
              </a:rPr>
              <a:t>голос был сладок</a:t>
            </a:r>
            <a:r>
              <a:rPr lang="ru-RU" alt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abriola" panose="04040605051002020D02" pitchFamily="82" charset="0"/>
                <a:ea typeface="+mn-ea"/>
                <a:cs typeface="Times New Roman" pitchFamily="18" charset="0"/>
              </a:rPr>
              <a:t>, и </a:t>
            </a:r>
            <a:r>
              <a:rPr lang="ru-RU" altLang="ru-RU" sz="2800" b="1" u="sng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abriola" panose="04040605051002020D02" pitchFamily="82" charset="0"/>
                <a:ea typeface="+mn-ea"/>
                <a:cs typeface="Times New Roman" pitchFamily="18" charset="0"/>
              </a:rPr>
              <a:t>луч был тонок</a:t>
            </a:r>
            <a:r>
              <a:rPr lang="ru-RU" alt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abriola" panose="04040605051002020D02" pitchFamily="82" charset="0"/>
                <a:ea typeface="+mn-ea"/>
                <a:cs typeface="Times New Roman" pitchFamily="18" charset="0"/>
              </a:rPr>
              <a:t>,</a:t>
            </a:r>
            <a:br>
              <a:rPr lang="ru-RU" alt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abriola" panose="04040605051002020D02" pitchFamily="82" charset="0"/>
                <a:ea typeface="+mn-ea"/>
                <a:cs typeface="Times New Roman" pitchFamily="18" charset="0"/>
              </a:rPr>
            </a:br>
            <a:r>
              <a:rPr lang="ru-RU" alt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abriola" panose="04040605051002020D02" pitchFamily="82" charset="0"/>
                <a:ea typeface="+mn-ea"/>
                <a:cs typeface="Times New Roman" pitchFamily="18" charset="0"/>
              </a:rPr>
              <a:t> И только высоко, у Царских Врат,</a:t>
            </a:r>
            <a:br>
              <a:rPr lang="ru-RU" alt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abriola" panose="04040605051002020D02" pitchFamily="82" charset="0"/>
                <a:ea typeface="+mn-ea"/>
                <a:cs typeface="Times New Roman" pitchFamily="18" charset="0"/>
              </a:rPr>
            </a:br>
            <a:r>
              <a:rPr lang="ru-RU" alt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abriola" panose="04040605051002020D02" pitchFamily="82" charset="0"/>
                <a:ea typeface="+mn-ea"/>
                <a:cs typeface="Times New Roman" pitchFamily="18" charset="0"/>
              </a:rPr>
              <a:t> </a:t>
            </a:r>
            <a:r>
              <a:rPr lang="ru-RU" altLang="ru-RU" sz="2800" b="1" u="sng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abriola" panose="04040605051002020D02" pitchFamily="82" charset="0"/>
                <a:ea typeface="+mn-ea"/>
                <a:cs typeface="Times New Roman" pitchFamily="18" charset="0"/>
              </a:rPr>
              <a:t>Причастный Тайнам</a:t>
            </a:r>
            <a:r>
              <a:rPr lang="ru-RU" alt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abriola" panose="04040605051002020D02" pitchFamily="82" charset="0"/>
                <a:ea typeface="+mn-ea"/>
                <a:cs typeface="Times New Roman" pitchFamily="18" charset="0"/>
              </a:rPr>
              <a:t>,- плакал ребенок</a:t>
            </a:r>
            <a:br>
              <a:rPr lang="ru-RU" alt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abriola" panose="04040605051002020D02" pitchFamily="82" charset="0"/>
                <a:ea typeface="+mn-ea"/>
                <a:cs typeface="Times New Roman" pitchFamily="18" charset="0"/>
              </a:rPr>
            </a:br>
            <a:r>
              <a:rPr lang="ru-RU" alt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abriola" panose="04040605051002020D02" pitchFamily="82" charset="0"/>
                <a:ea typeface="+mn-ea"/>
                <a:cs typeface="Times New Roman" pitchFamily="18" charset="0"/>
              </a:rPr>
              <a:t> О том, что никто не придет назад.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abriola" panose="04040605051002020D02" pitchFamily="82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1802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607070" cy="6852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«В ресторане»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650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71400"/>
            <a:ext cx="9144000" cy="777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612560" cy="7173416"/>
          </a:xfrm>
        </p:spPr>
        <p:txBody>
          <a:bodyPr>
            <a:normAutofit/>
          </a:bodyPr>
          <a:lstStyle/>
          <a:p>
            <a:pPr marL="365125" lvl="0" indent="-255588" fontAlgn="base">
              <a:lnSpc>
                <a:spcPct val="80000"/>
              </a:lnSpc>
              <a:spcBef>
                <a:spcPts val="300"/>
              </a:spcBef>
              <a:spcAft>
                <a:spcPct val="0"/>
              </a:spcAft>
            </a:pPr>
            <a:r>
              <a:rPr lang="ru-RU" altLang="ru-RU" sz="3000" dirty="0" smtClean="0">
                <a:ln w="18415" cmpd="sng">
                  <a:solidFill>
                    <a:srgbClr val="FFFFFF"/>
                  </a:solidFill>
                  <a:prstDash val="solid"/>
                </a:ln>
                <a:blipFill>
                  <a:blip r:embed="rId3"/>
                  <a:tile tx="0" ty="0" sx="100000" sy="100000" flip="none" algn="tl"/>
                </a:blip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   Никогда </a:t>
            </a:r>
            <a:r>
              <a:rPr lang="ru-RU" altLang="ru-RU" sz="3000" dirty="0">
                <a:ln w="18415" cmpd="sng">
                  <a:solidFill>
                    <a:srgbClr val="FFFFFF"/>
                  </a:solidFill>
                  <a:prstDash val="solid"/>
                </a:ln>
                <a:blipFill>
                  <a:blip r:embed="rId3"/>
                  <a:tile tx="0" ty="0" sx="100000" sy="100000" flip="none" algn="tl"/>
                </a:blip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не забуду (он был, или не </a:t>
            </a:r>
            <a:r>
              <a:rPr lang="ru-RU" altLang="ru-RU" sz="3000" dirty="0" smtClean="0">
                <a:ln w="18415" cmpd="sng">
                  <a:solidFill>
                    <a:srgbClr val="FFFFFF"/>
                  </a:solidFill>
                  <a:prstDash val="solid"/>
                </a:ln>
                <a:blipFill>
                  <a:blip r:embed="rId3"/>
                  <a:tile tx="0" ty="0" sx="100000" sy="100000" flip="none" algn="tl"/>
                </a:blip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был,</a:t>
            </a:r>
            <a:br>
              <a:rPr lang="ru-RU" altLang="ru-RU" sz="3000" dirty="0" smtClean="0">
                <a:ln w="18415" cmpd="sng">
                  <a:solidFill>
                    <a:srgbClr val="FFFFFF"/>
                  </a:solidFill>
                  <a:prstDash val="solid"/>
                </a:ln>
                <a:blipFill>
                  <a:blip r:embed="rId3"/>
                  <a:tile tx="0" ty="0" sx="100000" sy="100000" flip="none" algn="tl"/>
                </a:blip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altLang="ru-RU" sz="3000" dirty="0" smtClean="0">
                <a:ln w="18415" cmpd="sng">
                  <a:solidFill>
                    <a:srgbClr val="FFFFFF"/>
                  </a:solidFill>
                  <a:prstDash val="solid"/>
                </a:ln>
                <a:blipFill>
                  <a:blip r:embed="rId3"/>
                  <a:tile tx="0" ty="0" sx="100000" sy="100000" flip="none" algn="tl"/>
                </a:blip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Этот </a:t>
            </a:r>
            <a:r>
              <a:rPr lang="ru-RU" altLang="ru-RU" sz="3000" dirty="0">
                <a:ln w="18415" cmpd="sng">
                  <a:solidFill>
                    <a:srgbClr val="FFFFFF"/>
                  </a:solidFill>
                  <a:prstDash val="solid"/>
                </a:ln>
                <a:blipFill>
                  <a:blip r:embed="rId3"/>
                  <a:tile tx="0" ty="0" sx="100000" sy="100000" flip="none" algn="tl"/>
                </a:blip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вечер): </a:t>
            </a:r>
            <a:r>
              <a:rPr lang="ru-RU" altLang="ru-RU" sz="3000" u="sng" dirty="0">
                <a:ln w="18415" cmpd="sng">
                  <a:solidFill>
                    <a:srgbClr val="FFFFFF"/>
                  </a:solidFill>
                  <a:prstDash val="solid"/>
                </a:ln>
                <a:blipFill>
                  <a:blip r:embed="rId3"/>
                  <a:tile tx="0" ty="0" sx="100000" sy="100000" flip="none" algn="tl"/>
                </a:blip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пожаром зари</a:t>
            </a:r>
            <a:br>
              <a:rPr lang="ru-RU" altLang="ru-RU" sz="3000" u="sng" dirty="0">
                <a:ln w="18415" cmpd="sng">
                  <a:solidFill>
                    <a:srgbClr val="FFFFFF"/>
                  </a:solidFill>
                  <a:prstDash val="solid"/>
                </a:ln>
                <a:blipFill>
                  <a:blip r:embed="rId3"/>
                  <a:tile tx="0" ty="0" sx="100000" sy="100000" flip="none" algn="tl"/>
                </a:blip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altLang="ru-RU" sz="3000" u="sng" dirty="0">
                <a:ln w="18415" cmpd="sng">
                  <a:solidFill>
                    <a:srgbClr val="FFFFFF"/>
                  </a:solidFill>
                  <a:prstDash val="solid"/>
                </a:ln>
                <a:blipFill>
                  <a:blip r:embed="rId3"/>
                  <a:tile tx="0" ty="0" sx="100000" sy="100000" flip="none" algn="tl"/>
                </a:blip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Сожжено и раздвинуто бледное небо</a:t>
            </a:r>
            <a:r>
              <a:rPr lang="ru-RU" altLang="ru-RU" sz="3000" dirty="0">
                <a:ln w="18415" cmpd="sng">
                  <a:solidFill>
                    <a:srgbClr val="FFFFFF"/>
                  </a:solidFill>
                  <a:prstDash val="solid"/>
                </a:ln>
                <a:blipFill>
                  <a:blip r:embed="rId3"/>
                  <a:tile tx="0" ty="0" sx="100000" sy="100000" flip="none" algn="tl"/>
                </a:blip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,</a:t>
            </a:r>
            <a:br>
              <a:rPr lang="ru-RU" altLang="ru-RU" sz="3000" dirty="0">
                <a:ln w="18415" cmpd="sng">
                  <a:solidFill>
                    <a:srgbClr val="FFFFFF"/>
                  </a:solidFill>
                  <a:prstDash val="solid"/>
                </a:ln>
                <a:blipFill>
                  <a:blip r:embed="rId3"/>
                  <a:tile tx="0" ty="0" sx="100000" sy="100000" flip="none" algn="tl"/>
                </a:blip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altLang="ru-RU" sz="3000" dirty="0">
                <a:ln w="18415" cmpd="sng">
                  <a:solidFill>
                    <a:srgbClr val="FFFFFF"/>
                  </a:solidFill>
                  <a:prstDash val="solid"/>
                </a:ln>
                <a:blipFill>
                  <a:blip r:embed="rId3"/>
                  <a:tile tx="0" ty="0" sx="100000" sy="100000" flip="none" algn="tl"/>
                </a:blip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И на </a:t>
            </a:r>
            <a:r>
              <a:rPr lang="ru-RU" altLang="ru-RU" sz="3000" u="sng" dirty="0">
                <a:ln w="18415" cmpd="sng">
                  <a:solidFill>
                    <a:srgbClr val="FFFFFF"/>
                  </a:solidFill>
                  <a:prstDash val="solid"/>
                </a:ln>
                <a:blipFill>
                  <a:blip r:embed="rId3"/>
                  <a:tile tx="0" ty="0" sx="100000" sy="100000" flip="none" algn="tl"/>
                </a:blip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жёлтой заре </a:t>
            </a:r>
            <a:r>
              <a:rPr lang="ru-RU" altLang="ru-RU" sz="3000" dirty="0">
                <a:ln w="18415" cmpd="sng">
                  <a:solidFill>
                    <a:srgbClr val="FFFFFF"/>
                  </a:solidFill>
                  <a:prstDash val="solid"/>
                </a:ln>
                <a:blipFill>
                  <a:blip r:embed="rId3"/>
                  <a:tile tx="0" ty="0" sx="100000" sy="100000" flip="none" algn="tl"/>
                </a:blip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- фонари.</a:t>
            </a:r>
            <a:br>
              <a:rPr lang="ru-RU" altLang="ru-RU" sz="3000" dirty="0">
                <a:ln w="18415" cmpd="sng">
                  <a:solidFill>
                    <a:srgbClr val="FFFFFF"/>
                  </a:solidFill>
                  <a:prstDash val="solid"/>
                </a:ln>
                <a:blipFill>
                  <a:blip r:embed="rId3"/>
                  <a:tile tx="0" ty="0" sx="100000" sy="100000" flip="none" algn="tl"/>
                </a:blip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altLang="ru-RU" sz="3000" dirty="0">
                <a:ln w="18415" cmpd="sng">
                  <a:solidFill>
                    <a:srgbClr val="FFFFFF"/>
                  </a:solidFill>
                  <a:prstDash val="solid"/>
                </a:ln>
                <a:blipFill>
                  <a:blip r:embed="rId3"/>
                  <a:tile tx="0" ty="0" sx="100000" sy="100000" flip="none" algn="tl"/>
                </a:blip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Я сидел у окна в переполненном зале.</a:t>
            </a:r>
            <a:br>
              <a:rPr lang="ru-RU" altLang="ru-RU" sz="3000" dirty="0">
                <a:ln w="18415" cmpd="sng">
                  <a:solidFill>
                    <a:srgbClr val="FFFFFF"/>
                  </a:solidFill>
                  <a:prstDash val="solid"/>
                </a:ln>
                <a:blipFill>
                  <a:blip r:embed="rId3"/>
                  <a:tile tx="0" ty="0" sx="100000" sy="100000" flip="none" algn="tl"/>
                </a:blip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altLang="ru-RU" sz="3000" dirty="0">
                <a:ln w="18415" cmpd="sng">
                  <a:solidFill>
                    <a:srgbClr val="FFFFFF"/>
                  </a:solidFill>
                  <a:prstDash val="solid"/>
                </a:ln>
                <a:blipFill>
                  <a:blip r:embed="rId3"/>
                  <a:tile tx="0" ty="0" sx="100000" sy="100000" flip="none" algn="tl"/>
                </a:blip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Где-то </a:t>
            </a:r>
            <a:r>
              <a:rPr lang="ru-RU" altLang="ru-RU" sz="3000" u="sng" dirty="0">
                <a:ln w="18415" cmpd="sng">
                  <a:solidFill>
                    <a:srgbClr val="FFFFFF"/>
                  </a:solidFill>
                  <a:prstDash val="solid"/>
                </a:ln>
                <a:blipFill>
                  <a:blip r:embed="rId3"/>
                  <a:tile tx="0" ty="0" sx="100000" sy="100000" flip="none" algn="tl"/>
                </a:blip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пели смычки </a:t>
            </a:r>
            <a:r>
              <a:rPr lang="ru-RU" altLang="ru-RU" sz="3000" dirty="0">
                <a:ln w="18415" cmpd="sng">
                  <a:solidFill>
                    <a:srgbClr val="FFFFFF"/>
                  </a:solidFill>
                  <a:prstDash val="solid"/>
                </a:ln>
                <a:blipFill>
                  <a:blip r:embed="rId3"/>
                  <a:tile tx="0" ty="0" sx="100000" sy="100000" flip="none" algn="tl"/>
                </a:blip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о любви.</a:t>
            </a:r>
            <a:br>
              <a:rPr lang="ru-RU" altLang="ru-RU" sz="3000" dirty="0">
                <a:ln w="18415" cmpd="sng">
                  <a:solidFill>
                    <a:srgbClr val="FFFFFF"/>
                  </a:solidFill>
                  <a:prstDash val="solid"/>
                </a:ln>
                <a:blipFill>
                  <a:blip r:embed="rId3"/>
                  <a:tile tx="0" ty="0" sx="100000" sy="100000" flip="none" algn="tl"/>
                </a:blip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altLang="ru-RU" sz="3000" dirty="0">
                <a:ln w="18415" cmpd="sng">
                  <a:solidFill>
                    <a:srgbClr val="FFFFFF"/>
                  </a:solidFill>
                  <a:prstDash val="solid"/>
                </a:ln>
                <a:blipFill>
                  <a:blip r:embed="rId3"/>
                  <a:tile tx="0" ty="0" sx="100000" sy="100000" flip="none" algn="tl"/>
                </a:blip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Я послал тебе чёрную розу в бокале</a:t>
            </a:r>
            <a:br>
              <a:rPr lang="ru-RU" altLang="ru-RU" sz="3000" dirty="0">
                <a:ln w="18415" cmpd="sng">
                  <a:solidFill>
                    <a:srgbClr val="FFFFFF"/>
                  </a:solidFill>
                  <a:prstDash val="solid"/>
                </a:ln>
                <a:blipFill>
                  <a:blip r:embed="rId3"/>
                  <a:tile tx="0" ty="0" sx="100000" sy="100000" flip="none" algn="tl"/>
                </a:blip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altLang="ru-RU" sz="3000" u="sng" dirty="0">
                <a:ln w="18415" cmpd="sng">
                  <a:solidFill>
                    <a:srgbClr val="FFFFFF"/>
                  </a:solidFill>
                  <a:prstDash val="solid"/>
                </a:ln>
                <a:blipFill>
                  <a:blip r:embed="rId3"/>
                  <a:tile tx="0" ty="0" sx="100000" sy="100000" flip="none" algn="tl"/>
                </a:blip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Золотого</a:t>
            </a:r>
            <a:r>
              <a:rPr lang="ru-RU" altLang="ru-RU" sz="3000" dirty="0">
                <a:ln w="18415" cmpd="sng">
                  <a:solidFill>
                    <a:srgbClr val="FFFFFF"/>
                  </a:solidFill>
                  <a:prstDash val="solid"/>
                </a:ln>
                <a:blipFill>
                  <a:blip r:embed="rId3"/>
                  <a:tile tx="0" ty="0" sx="100000" sy="100000" flip="none" algn="tl"/>
                </a:blip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, как небо, </a:t>
            </a:r>
            <a:r>
              <a:rPr lang="ru-RU" altLang="ru-RU" sz="3000" u="sng" dirty="0">
                <a:ln w="18415" cmpd="sng">
                  <a:solidFill>
                    <a:srgbClr val="FFFFFF"/>
                  </a:solidFill>
                  <a:prstDash val="solid"/>
                </a:ln>
                <a:blipFill>
                  <a:blip r:embed="rId3"/>
                  <a:tile tx="0" ty="0" sx="100000" sy="100000" flip="none" algn="tl"/>
                </a:blip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аи.</a:t>
            </a:r>
            <a:r>
              <a:rPr lang="ru-RU" altLang="ru-RU" sz="3000" dirty="0">
                <a:ln w="18415" cmpd="sng">
                  <a:solidFill>
                    <a:srgbClr val="FFFFFF"/>
                  </a:solidFill>
                  <a:prstDash val="solid"/>
                </a:ln>
                <a:blipFill>
                  <a:blip r:embed="rId3"/>
                  <a:tile tx="0" ty="0" sx="100000" sy="100000" flip="none" algn="tl"/>
                </a:blip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altLang="ru-RU" sz="3000" dirty="0">
                <a:ln w="18415" cmpd="sng">
                  <a:solidFill>
                    <a:srgbClr val="FFFFFF"/>
                  </a:solidFill>
                  <a:prstDash val="solid"/>
                </a:ln>
                <a:blipFill>
                  <a:blip r:embed="rId3"/>
                  <a:tile tx="0" ty="0" sx="100000" sy="100000" flip="none" algn="tl"/>
                </a:blip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altLang="ru-RU" sz="3000" dirty="0">
                <a:ln w="18415" cmpd="sng">
                  <a:solidFill>
                    <a:srgbClr val="FFFFFF"/>
                  </a:solidFill>
                  <a:prstDash val="solid"/>
                </a:ln>
                <a:blipFill>
                  <a:blip r:embed="rId3"/>
                  <a:tile tx="0" ty="0" sx="100000" sy="100000" flip="none" algn="tl"/>
                </a:blip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Ты взглянула. Я встретил </a:t>
            </a:r>
            <a:r>
              <a:rPr lang="ru-RU" altLang="ru-RU" sz="3000" u="sng" dirty="0">
                <a:ln w="18415" cmpd="sng">
                  <a:solidFill>
                    <a:srgbClr val="FFFFFF"/>
                  </a:solidFill>
                  <a:prstDash val="solid"/>
                </a:ln>
                <a:blipFill>
                  <a:blip r:embed="rId3"/>
                  <a:tile tx="0" ty="0" sx="100000" sy="100000" flip="none" algn="tl"/>
                </a:blip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смущённо и дерзко</a:t>
            </a:r>
            <a:r>
              <a:rPr lang="ru-RU" altLang="ru-RU" sz="3000" dirty="0">
                <a:ln w="18415" cmpd="sng">
                  <a:solidFill>
                    <a:srgbClr val="FFFFFF"/>
                  </a:solidFill>
                  <a:prstDash val="solid"/>
                </a:ln>
                <a:blipFill>
                  <a:blip r:embed="rId3"/>
                  <a:tile tx="0" ty="0" sx="100000" sy="100000" flip="none" algn="tl"/>
                </a:blip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altLang="ru-RU" sz="3000" dirty="0">
                <a:ln w="18415" cmpd="sng">
                  <a:solidFill>
                    <a:srgbClr val="FFFFFF"/>
                  </a:solidFill>
                  <a:prstDash val="solid"/>
                </a:ln>
                <a:blipFill>
                  <a:blip r:embed="rId3"/>
                  <a:tile tx="0" ty="0" sx="100000" sy="100000" flip="none" algn="tl"/>
                </a:blip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altLang="ru-RU" sz="3000" dirty="0">
                <a:ln w="18415" cmpd="sng">
                  <a:solidFill>
                    <a:srgbClr val="FFFFFF"/>
                  </a:solidFill>
                  <a:prstDash val="solid"/>
                </a:ln>
                <a:blipFill>
                  <a:blip r:embed="rId3"/>
                  <a:tile tx="0" ty="0" sx="100000" sy="100000" flip="none" algn="tl"/>
                </a:blip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Взор </a:t>
            </a:r>
            <a:r>
              <a:rPr lang="ru-RU" altLang="ru-RU" sz="3000" u="sng" dirty="0">
                <a:ln w="18415" cmpd="sng">
                  <a:solidFill>
                    <a:srgbClr val="FFFFFF"/>
                  </a:solidFill>
                  <a:prstDash val="solid"/>
                </a:ln>
                <a:blipFill>
                  <a:blip r:embed="rId3"/>
                  <a:tile tx="0" ty="0" sx="100000" sy="100000" flip="none" algn="tl"/>
                </a:blip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надменный</a:t>
            </a:r>
            <a:r>
              <a:rPr lang="ru-RU" altLang="ru-RU" sz="3000" dirty="0">
                <a:ln w="18415" cmpd="sng">
                  <a:solidFill>
                    <a:srgbClr val="FFFFFF"/>
                  </a:solidFill>
                  <a:prstDash val="solid"/>
                </a:ln>
                <a:blipFill>
                  <a:blip r:embed="rId3"/>
                  <a:tile tx="0" ty="0" sx="100000" sy="100000" flip="none" algn="tl"/>
                </a:blip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 и отдал поклон.</a:t>
            </a:r>
            <a:br>
              <a:rPr lang="ru-RU" altLang="ru-RU" sz="3000" dirty="0">
                <a:ln w="18415" cmpd="sng">
                  <a:solidFill>
                    <a:srgbClr val="FFFFFF"/>
                  </a:solidFill>
                  <a:prstDash val="solid"/>
                </a:ln>
                <a:blipFill>
                  <a:blip r:embed="rId3"/>
                  <a:tile tx="0" ty="0" sx="100000" sy="100000" flip="none" algn="tl"/>
                </a:blip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altLang="ru-RU" sz="3000" dirty="0" err="1">
                <a:ln w="18415" cmpd="sng">
                  <a:solidFill>
                    <a:srgbClr val="FFFFFF"/>
                  </a:solidFill>
                  <a:prstDash val="solid"/>
                </a:ln>
                <a:blipFill>
                  <a:blip r:embed="rId3"/>
                  <a:tile tx="0" ty="0" sx="100000" sy="100000" flip="none" algn="tl"/>
                </a:blip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Обратясь</a:t>
            </a:r>
            <a:r>
              <a:rPr lang="ru-RU" altLang="ru-RU" sz="3000" dirty="0">
                <a:ln w="18415" cmpd="sng">
                  <a:solidFill>
                    <a:srgbClr val="FFFFFF"/>
                  </a:solidFill>
                  <a:prstDash val="solid"/>
                </a:ln>
                <a:blipFill>
                  <a:blip r:embed="rId3"/>
                  <a:tile tx="0" ty="0" sx="100000" sy="100000" flip="none" algn="tl"/>
                </a:blip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 к кавалеру, намеренно </a:t>
            </a:r>
            <a:r>
              <a:rPr lang="ru-RU" altLang="ru-RU" sz="3000" u="sng" dirty="0">
                <a:ln w="18415" cmpd="sng">
                  <a:solidFill>
                    <a:srgbClr val="FFFFFF"/>
                  </a:solidFill>
                  <a:prstDash val="solid"/>
                </a:ln>
                <a:blipFill>
                  <a:blip r:embed="rId3"/>
                  <a:tile tx="0" ty="0" sx="100000" sy="100000" flip="none" algn="tl"/>
                </a:blip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резко</a:t>
            </a:r>
            <a:r>
              <a:rPr lang="ru-RU" altLang="ru-RU" sz="3000" dirty="0">
                <a:ln w="18415" cmpd="sng">
                  <a:solidFill>
                    <a:srgbClr val="FFFFFF"/>
                  </a:solidFill>
                  <a:prstDash val="solid"/>
                </a:ln>
                <a:blipFill>
                  <a:blip r:embed="rId3"/>
                  <a:tile tx="0" ty="0" sx="100000" sy="100000" flip="none" algn="tl"/>
                </a:blip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altLang="ru-RU" sz="3000" dirty="0">
                <a:ln w="18415" cmpd="sng">
                  <a:solidFill>
                    <a:srgbClr val="FFFFFF"/>
                  </a:solidFill>
                  <a:prstDash val="solid"/>
                </a:ln>
                <a:blipFill>
                  <a:blip r:embed="rId3"/>
                  <a:tile tx="0" ty="0" sx="100000" sy="100000" flip="none" algn="tl"/>
                </a:blip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altLang="ru-RU" sz="3000" dirty="0">
                <a:ln w="18415" cmpd="sng">
                  <a:solidFill>
                    <a:srgbClr val="FFFFFF"/>
                  </a:solidFill>
                  <a:prstDash val="solid"/>
                </a:ln>
                <a:blipFill>
                  <a:blip r:embed="rId3"/>
                  <a:tile tx="0" ty="0" sx="100000" sy="100000" flip="none" algn="tl"/>
                </a:blip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Ты сказала: "И этот влюблён".</a:t>
            </a:r>
            <a:br>
              <a:rPr lang="ru-RU" altLang="ru-RU" sz="3000" dirty="0">
                <a:ln w="18415" cmpd="sng">
                  <a:solidFill>
                    <a:srgbClr val="FFFFFF"/>
                  </a:solidFill>
                  <a:prstDash val="solid"/>
                </a:ln>
                <a:blipFill>
                  <a:blip r:embed="rId3"/>
                  <a:tile tx="0" ty="0" sx="100000" sy="100000" flip="none" algn="tl"/>
                </a:blip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altLang="ru-RU" sz="3000" dirty="0">
                <a:ln w="18415" cmpd="sng">
                  <a:solidFill>
                    <a:srgbClr val="FFFFFF"/>
                  </a:solidFill>
                  <a:prstDash val="solid"/>
                </a:ln>
                <a:blipFill>
                  <a:blip r:embed="rId3"/>
                  <a:tile tx="0" ty="0" sx="100000" sy="100000" flip="none" algn="tl"/>
                </a:blip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И сейчас же в ответ что-то </a:t>
            </a:r>
            <a:r>
              <a:rPr lang="ru-RU" altLang="ru-RU" sz="3000" u="sng" dirty="0">
                <a:ln w="18415" cmpd="sng">
                  <a:solidFill>
                    <a:srgbClr val="FFFFFF"/>
                  </a:solidFill>
                  <a:prstDash val="solid"/>
                </a:ln>
                <a:blipFill>
                  <a:blip r:embed="rId3"/>
                  <a:tile tx="0" ty="0" sx="100000" sy="100000" flip="none" algn="tl"/>
                </a:blip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грянули струны</a:t>
            </a:r>
            <a:r>
              <a:rPr lang="ru-RU" altLang="ru-RU" sz="3000" dirty="0">
                <a:ln w="18415" cmpd="sng">
                  <a:solidFill>
                    <a:srgbClr val="FFFFFF"/>
                  </a:solidFill>
                  <a:prstDash val="solid"/>
                </a:ln>
                <a:blipFill>
                  <a:blip r:embed="rId3"/>
                  <a:tile tx="0" ty="0" sx="100000" sy="100000" flip="none" algn="tl"/>
                </a:blip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,</a:t>
            </a:r>
            <a:br>
              <a:rPr lang="ru-RU" altLang="ru-RU" sz="3000" dirty="0">
                <a:ln w="18415" cmpd="sng">
                  <a:solidFill>
                    <a:srgbClr val="FFFFFF"/>
                  </a:solidFill>
                  <a:prstDash val="solid"/>
                </a:ln>
                <a:blipFill>
                  <a:blip r:embed="rId3"/>
                  <a:tile tx="0" ty="0" sx="100000" sy="100000" flip="none" algn="tl"/>
                </a:blip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altLang="ru-RU" sz="3000" u="sng" dirty="0">
                <a:ln w="18415" cmpd="sng">
                  <a:solidFill>
                    <a:srgbClr val="FFFFFF"/>
                  </a:solidFill>
                  <a:prstDash val="solid"/>
                </a:ln>
                <a:blipFill>
                  <a:blip r:embed="rId3"/>
                  <a:tile tx="0" ty="0" sx="100000" sy="100000" flip="none" algn="tl"/>
                </a:blip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Исступлённо</a:t>
            </a:r>
            <a:r>
              <a:rPr lang="ru-RU" altLang="ru-RU" sz="3000" dirty="0">
                <a:ln w="18415" cmpd="sng">
                  <a:solidFill>
                    <a:srgbClr val="FFFFFF"/>
                  </a:solidFill>
                  <a:prstDash val="solid"/>
                </a:ln>
                <a:blipFill>
                  <a:blip r:embed="rId3"/>
                  <a:tile tx="0" ty="0" sx="100000" sy="100000" flip="none" algn="tl"/>
                </a:blip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ru-RU" altLang="ru-RU" sz="3000" u="sng" dirty="0">
                <a:ln w="18415" cmpd="sng">
                  <a:solidFill>
                    <a:srgbClr val="FFFFFF"/>
                  </a:solidFill>
                  <a:prstDash val="solid"/>
                </a:ln>
                <a:blipFill>
                  <a:blip r:embed="rId3"/>
                  <a:tile tx="0" ty="0" sx="100000" sy="100000" flip="none" algn="tl"/>
                </a:blip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запели смычки</a:t>
            </a:r>
            <a:r>
              <a:rPr lang="ru-RU" altLang="ru-RU" sz="3000" dirty="0">
                <a:ln w="18415" cmpd="sng">
                  <a:solidFill>
                    <a:srgbClr val="FFFFFF"/>
                  </a:solidFill>
                  <a:prstDash val="solid"/>
                </a:ln>
                <a:blipFill>
                  <a:blip r:embed="rId3"/>
                  <a:tile tx="0" ty="0" sx="100000" sy="100000" flip="none" algn="tl"/>
                </a:blip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...</a:t>
            </a:r>
            <a:br>
              <a:rPr lang="ru-RU" altLang="ru-RU" sz="3000" dirty="0">
                <a:ln w="18415" cmpd="sng">
                  <a:solidFill>
                    <a:srgbClr val="FFFFFF"/>
                  </a:solidFill>
                  <a:prstDash val="solid"/>
                </a:ln>
                <a:blipFill>
                  <a:blip r:embed="rId3"/>
                  <a:tile tx="0" ty="0" sx="100000" sy="100000" flip="none" algn="tl"/>
                </a:blip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altLang="ru-RU" sz="3000" dirty="0">
                <a:ln w="18415" cmpd="sng">
                  <a:solidFill>
                    <a:srgbClr val="FFFFFF"/>
                  </a:solidFill>
                  <a:prstDash val="solid"/>
                </a:ln>
                <a:blipFill>
                  <a:blip r:embed="rId3"/>
                  <a:tile tx="0" ty="0" sx="100000" sy="100000" flip="none" algn="tl"/>
                </a:blip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Но была ты со мной всем </a:t>
            </a:r>
            <a:r>
              <a:rPr lang="ru-RU" altLang="ru-RU" sz="3000" u="sng" dirty="0">
                <a:ln w="18415" cmpd="sng">
                  <a:solidFill>
                    <a:srgbClr val="FFFFFF"/>
                  </a:solidFill>
                  <a:prstDash val="solid"/>
                </a:ln>
                <a:blipFill>
                  <a:blip r:embed="rId3"/>
                  <a:tile tx="0" ty="0" sx="100000" sy="100000" flip="none" algn="tl"/>
                </a:blip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презрением юным</a:t>
            </a:r>
            <a:r>
              <a:rPr lang="ru-RU" altLang="ru-RU" sz="3000" dirty="0">
                <a:ln w="18415" cmpd="sng">
                  <a:solidFill>
                    <a:srgbClr val="FFFFFF"/>
                  </a:solidFill>
                  <a:prstDash val="solid"/>
                </a:ln>
                <a:blipFill>
                  <a:blip r:embed="rId3"/>
                  <a:tile tx="0" ty="0" sx="100000" sy="100000" flip="none" algn="tl"/>
                </a:blip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,</a:t>
            </a:r>
            <a:br>
              <a:rPr lang="ru-RU" altLang="ru-RU" sz="3000" dirty="0">
                <a:ln w="18415" cmpd="sng">
                  <a:solidFill>
                    <a:srgbClr val="FFFFFF"/>
                  </a:solidFill>
                  <a:prstDash val="solid"/>
                </a:ln>
                <a:blipFill>
                  <a:blip r:embed="rId3"/>
                  <a:tile tx="0" ty="0" sx="100000" sy="100000" flip="none" algn="tl"/>
                </a:blip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altLang="ru-RU" sz="3000" u="sng" dirty="0">
                <a:ln w="18415" cmpd="sng">
                  <a:solidFill>
                    <a:srgbClr val="FFFFFF"/>
                  </a:solidFill>
                  <a:prstDash val="solid"/>
                </a:ln>
                <a:blipFill>
                  <a:blip r:embed="rId3"/>
                  <a:tile tx="0" ty="0" sx="100000" sy="100000" flip="none" algn="tl"/>
                </a:blip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Чуть заметным </a:t>
            </a:r>
            <a:r>
              <a:rPr lang="ru-RU" altLang="ru-RU" sz="3000" dirty="0">
                <a:ln w="18415" cmpd="sng">
                  <a:solidFill>
                    <a:srgbClr val="FFFFFF"/>
                  </a:solidFill>
                  <a:prstDash val="solid"/>
                </a:ln>
                <a:blipFill>
                  <a:blip r:embed="rId3"/>
                  <a:tile tx="0" ty="0" sx="100000" sy="100000" flip="none" algn="tl"/>
                </a:blip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дрожаньем руки...</a:t>
            </a:r>
            <a:br>
              <a:rPr lang="ru-RU" altLang="ru-RU" sz="3000" dirty="0">
                <a:ln w="18415" cmpd="sng">
                  <a:solidFill>
                    <a:srgbClr val="FFFFFF"/>
                  </a:solidFill>
                  <a:prstDash val="solid"/>
                </a:ln>
                <a:blipFill>
                  <a:blip r:embed="rId3"/>
                  <a:tile tx="0" ty="0" sx="100000" sy="100000" flip="none" algn="tl"/>
                </a:blip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sz="3000" dirty="0">
              <a:ln w="18415" cmpd="sng">
                <a:solidFill>
                  <a:srgbClr val="FFFFFF"/>
                </a:solidFill>
                <a:prstDash val="solid"/>
              </a:ln>
              <a:blipFill>
                <a:blip r:embed="rId3"/>
                <a:tile tx="0" ty="0" sx="100000" sy="100000" flip="none" algn="tl"/>
              </a:blip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11666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256</TotalTime>
  <Words>159</Words>
  <Application>Microsoft Office PowerPoint</Application>
  <PresentationFormat>Экран (4:3)</PresentationFormat>
  <Paragraphs>34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Твердый переплет</vt:lpstr>
      <vt:lpstr>Изобразительно-выразительные  средства в поэзии А. Блока.</vt:lpstr>
      <vt:lpstr>Презентация PowerPoint</vt:lpstr>
      <vt:lpstr>Презентация PowerPoint</vt:lpstr>
      <vt:lpstr>И влагой терпкой и таинственной Как я, смирен и оглушен. А рядом у соседних столиков Лакеи сонные торчат, И пьяницы с глазами кроликов «In vino veritas!» кричат. И каждый вечер, в час назначенный  (Иль это только снится мне?), Девичий стан, шелками схваченный, В туманном движется окне. И медленно, пройдя меж пьяными, Всегда без спутников, одна, Дыша духами и туманами, Она садится у окна. И веют древними поверьями Ее упругие шелка, И шляпа с траурными перьями,  И  в кольцах узкая рука. И странной близостью закованный, Смотрю за темную вуаль, И вижу берег очарованный</vt:lpstr>
      <vt:lpstr> И очарованную даль. Глухие тайны мне поручены Мне чье-то солнце вручено, И всей души моей излучины Пронзило терпкое вино. И перья  страуса склоненные В моем качаются мозгу, И очи синие, бездонные Цветут  на дальнем берегу. В моей душе лежит сокровище, И ключ  поручен только мне! Ты право, пьяное чудовище!  Я знаю истина в вине. </vt:lpstr>
      <vt:lpstr>«Девушка пела в церковном хоре»</vt:lpstr>
      <vt:lpstr>*** Девушка пела в церковном хоре  О всех усталых в чужом краю,  О всех кораблях, ушедших в море,  О всех, забывших радость свою.  Так пел ее голос, летящий в купол,  И луч сиял на белом плече,  И каждый из мрака смотрел и слушал, Как белое платье пело в луче.  И всем казалось, что радость будет,  Что в тихой заводи все корабли,  Что на чужбине усталые люди  Светлую жизнь себе обрели.  И голос был сладок, и луч был тонок,  И только высоко, у Царских Врат,  Причастный Тайнам,- плакал ребенок  О том, что никто не придет назад.</vt:lpstr>
      <vt:lpstr>«В ресторане»</vt:lpstr>
      <vt:lpstr>   Никогда не забуду (он был, или не был, Этот вечер): пожаром зари Сожжено и раздвинуто бледное небо, И на жёлтой заре - фонари. Я сидел у окна в переполненном зале. Где-то пели смычки о любви. Я послал тебе чёрную розу в бокале Золотого, как небо, аи. Ты взглянула. Я встретил смущённо и дерзко Взор надменный и отдал поклон. Обратясь к кавалеру, намеренно резко Ты сказала: "И этот влюблён". И сейчас же в ответ что-то грянули струны, Исступлённо запели смычки... Но была ты со мной всем презрением юным, Чуть заметным дрожаньем руки... </vt:lpstr>
      <vt:lpstr>Ты рванулась движеньем испуганной птицы, Ты прошла, словно сон мой легка... И вздохнули духи, задремали ресницы, Зашептались тревожно шелка. Но из глуби зеркал ты мне взоры бросала И, бросая, кричала: "Лови!.." А монисто бренчало, цыганка плясала И визжала заре о любви. </vt:lpstr>
      <vt:lpstr>Вхожу я в темные  храмы, Совершаю бедный  обряд. Там жду я Прекрасной Дамы В мерцаньи красных лампад.  В тени у высокой колонны Дрожу от скрипа дверей. А в лицо мне глядит, озаренный, Только образ, лишь сон о Ней.  О, я привык к этим ризам Величавой Вечной Жены! Высоко бегут по карнизам Улыбки, сказки и сны.  О, Святая, как ласковы свечи, Как отрадны Твои черты! Мне не слышны ни вздохи, ни речи, Но я верю: Милая - Ты.</vt:lpstr>
      <vt:lpstr>Ночь, улица, фонарь, аптека, Бессмысленный и тусклый свет. Живи еще хоть четверть века - Все будет так. Исхода нет.  Умрешь - начнешь опять сначала И повторится все, как встарь: Ночь, ледяная рябь канала, Аптека, улица, фонарь. </vt:lpstr>
      <vt:lpstr>Спасибо за внимание.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Изобразительно-выразительные средства в поэзии А. Блока.</dc:title>
  <dc:creator>1</dc:creator>
  <cp:lastModifiedBy>User</cp:lastModifiedBy>
  <cp:revision>21</cp:revision>
  <dcterms:created xsi:type="dcterms:W3CDTF">2014-11-25T13:19:36Z</dcterms:created>
  <dcterms:modified xsi:type="dcterms:W3CDTF">2020-11-30T12:50:36Z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3765258</vt:lpwstr>
  </property>
  <property fmtid="{D5CDD505-2E9C-101B-9397-08002B2CF9AE}" pid="3" name="NXPowerLiteSettings">
    <vt:lpwstr>C7000400038000</vt:lpwstr>
  </property>
  <property fmtid="{D5CDD505-2E9C-101B-9397-08002B2CF9AE}" pid="4" name="NXPowerLiteVersion">
    <vt:lpwstr>S9.0.1</vt:lpwstr>
  </property>
</Properties>
</file>