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1" r:id="rId3"/>
    <p:sldId id="310" r:id="rId4"/>
    <p:sldId id="325" r:id="rId5"/>
    <p:sldId id="316" r:id="rId6"/>
    <p:sldId id="311" r:id="rId7"/>
    <p:sldId id="326" r:id="rId8"/>
    <p:sldId id="318" r:id="rId9"/>
    <p:sldId id="286" r:id="rId10"/>
    <p:sldId id="317" r:id="rId11"/>
    <p:sldId id="320" r:id="rId12"/>
    <p:sldId id="314" r:id="rId13"/>
    <p:sldId id="321" r:id="rId14"/>
    <p:sldId id="312" r:id="rId15"/>
    <p:sldId id="332" r:id="rId16"/>
    <p:sldId id="327" r:id="rId17"/>
    <p:sldId id="322" r:id="rId18"/>
    <p:sldId id="315" r:id="rId19"/>
    <p:sldId id="309" r:id="rId20"/>
    <p:sldId id="308" r:id="rId21"/>
    <p:sldId id="289" r:id="rId22"/>
    <p:sldId id="288" r:id="rId23"/>
    <p:sldId id="27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CDAEFC-D98E-4EFB-B310-66D99C5A966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376C122F-DF50-4C0E-85B6-785CFFCA083A}">
      <dgm:prSet phldrT="[Текст]"/>
      <dgm:spPr/>
      <dgm:t>
        <a:bodyPr/>
        <a:lstStyle/>
        <a:p>
          <a:r>
            <a:rPr lang="ru-RU" dirty="0" smtClean="0"/>
            <a:t>Человек</a:t>
          </a:r>
          <a:endParaRPr lang="ru-RU" dirty="0"/>
        </a:p>
      </dgm:t>
    </dgm:pt>
    <dgm:pt modelId="{EC207734-77F8-4CEF-A108-30FC505651A5}" type="parTrans" cxnId="{E27883A4-E08A-4BD8-A806-F21EC27E1BD2}">
      <dgm:prSet/>
      <dgm:spPr/>
      <dgm:t>
        <a:bodyPr/>
        <a:lstStyle/>
        <a:p>
          <a:endParaRPr lang="ru-RU"/>
        </a:p>
      </dgm:t>
    </dgm:pt>
    <dgm:pt modelId="{AB0AAF35-4E1B-44E0-AD91-E977CD4BD369}" type="sibTrans" cxnId="{E27883A4-E08A-4BD8-A806-F21EC27E1BD2}">
      <dgm:prSet/>
      <dgm:spPr/>
      <dgm:t>
        <a:bodyPr/>
        <a:lstStyle/>
        <a:p>
          <a:endParaRPr lang="ru-RU"/>
        </a:p>
      </dgm:t>
    </dgm:pt>
    <dgm:pt modelId="{AAA9001B-6AC2-4570-8D95-FA37E3EE1077}">
      <dgm:prSet phldrT="[Текст]"/>
      <dgm:spPr/>
      <dgm:t>
        <a:bodyPr/>
        <a:lstStyle/>
        <a:p>
          <a:r>
            <a:rPr lang="ru-RU" dirty="0" smtClean="0"/>
            <a:t>Социальная позиция</a:t>
          </a:r>
          <a:endParaRPr lang="ru-RU" dirty="0"/>
        </a:p>
      </dgm:t>
    </dgm:pt>
    <dgm:pt modelId="{8564B67C-1DA4-4FD9-8B17-B52A089D496F}" type="parTrans" cxnId="{10D3AA30-21B7-44A6-A405-1AD08782F258}">
      <dgm:prSet/>
      <dgm:spPr/>
      <dgm:t>
        <a:bodyPr/>
        <a:lstStyle/>
        <a:p>
          <a:endParaRPr lang="ru-RU"/>
        </a:p>
      </dgm:t>
    </dgm:pt>
    <dgm:pt modelId="{F5DFAECB-FFD0-4F6A-B833-B2A8F51224B5}" type="sibTrans" cxnId="{10D3AA30-21B7-44A6-A405-1AD08782F258}">
      <dgm:prSet/>
      <dgm:spPr/>
      <dgm:t>
        <a:bodyPr/>
        <a:lstStyle/>
        <a:p>
          <a:endParaRPr lang="ru-RU"/>
        </a:p>
      </dgm:t>
    </dgm:pt>
    <dgm:pt modelId="{48100A12-7960-4AAA-A375-81A5610C7774}">
      <dgm:prSet phldrT="[Текст]" custT="1"/>
      <dgm:spPr/>
      <dgm:t>
        <a:bodyPr/>
        <a:lstStyle/>
        <a:p>
          <a:r>
            <a:rPr lang="ru-RU" sz="2800" dirty="0" smtClean="0"/>
            <a:t>Персональный имидж</a:t>
          </a:r>
          <a:endParaRPr lang="ru-RU" sz="2800" dirty="0"/>
        </a:p>
      </dgm:t>
    </dgm:pt>
    <dgm:pt modelId="{F779B799-528C-4946-BAC0-3AED223E0F8E}" type="parTrans" cxnId="{2E9923D2-8B72-41EF-A37B-DEAF13983863}">
      <dgm:prSet/>
      <dgm:spPr/>
      <dgm:t>
        <a:bodyPr/>
        <a:lstStyle/>
        <a:p>
          <a:endParaRPr lang="ru-RU"/>
        </a:p>
      </dgm:t>
    </dgm:pt>
    <dgm:pt modelId="{A9D05880-85D6-4F04-9B20-B8A02F9E602E}" type="sibTrans" cxnId="{2E9923D2-8B72-41EF-A37B-DEAF13983863}">
      <dgm:prSet/>
      <dgm:spPr/>
      <dgm:t>
        <a:bodyPr/>
        <a:lstStyle/>
        <a:p>
          <a:endParaRPr lang="ru-RU"/>
        </a:p>
      </dgm:t>
    </dgm:pt>
    <dgm:pt modelId="{ED49C27B-D0EB-4F97-B301-BD7ABA40CE81}">
      <dgm:prSet/>
      <dgm:spPr/>
      <dgm:t>
        <a:bodyPr/>
        <a:lstStyle/>
        <a:p>
          <a:r>
            <a:rPr lang="ru-RU" dirty="0" smtClean="0"/>
            <a:t>Организация</a:t>
          </a:r>
          <a:endParaRPr lang="ru-RU" dirty="0"/>
        </a:p>
      </dgm:t>
    </dgm:pt>
    <dgm:pt modelId="{CCF473F0-9745-472E-9468-517AF2DC6F62}" type="parTrans" cxnId="{C94D98E4-DC90-4E58-BEB4-1271221A6F5F}">
      <dgm:prSet/>
      <dgm:spPr/>
      <dgm:t>
        <a:bodyPr/>
        <a:lstStyle/>
        <a:p>
          <a:endParaRPr lang="ru-RU"/>
        </a:p>
      </dgm:t>
    </dgm:pt>
    <dgm:pt modelId="{7EF73940-A2C2-4C15-9AEC-2297E0F868F5}" type="sibTrans" cxnId="{C94D98E4-DC90-4E58-BEB4-1271221A6F5F}">
      <dgm:prSet/>
      <dgm:spPr/>
      <dgm:t>
        <a:bodyPr/>
        <a:lstStyle/>
        <a:p>
          <a:endParaRPr lang="ru-RU"/>
        </a:p>
      </dgm:t>
    </dgm:pt>
    <dgm:pt modelId="{947A826C-9F99-4C8F-80C6-157D8A9C2858}">
      <dgm:prSet custT="1"/>
      <dgm:spPr/>
      <dgm:t>
        <a:bodyPr/>
        <a:lstStyle/>
        <a:p>
          <a:r>
            <a:rPr lang="ru-RU" sz="2800" dirty="0" smtClean="0"/>
            <a:t>Корпоративный имидж</a:t>
          </a:r>
          <a:endParaRPr lang="ru-RU" sz="2800" dirty="0"/>
        </a:p>
      </dgm:t>
    </dgm:pt>
    <dgm:pt modelId="{8BB984E7-6C6F-41A7-8208-8D93C602BB46}" type="parTrans" cxnId="{C3EAEFB8-0F9A-43C8-9E3E-94F33D1E4E61}">
      <dgm:prSet/>
      <dgm:spPr/>
      <dgm:t>
        <a:bodyPr/>
        <a:lstStyle/>
        <a:p>
          <a:endParaRPr lang="ru-RU"/>
        </a:p>
      </dgm:t>
    </dgm:pt>
    <dgm:pt modelId="{90B98C21-92B3-4141-8407-1A3F6477F68C}" type="sibTrans" cxnId="{C3EAEFB8-0F9A-43C8-9E3E-94F33D1E4E61}">
      <dgm:prSet/>
      <dgm:spPr/>
      <dgm:t>
        <a:bodyPr/>
        <a:lstStyle/>
        <a:p>
          <a:endParaRPr lang="ru-RU"/>
        </a:p>
      </dgm:t>
    </dgm:pt>
    <dgm:pt modelId="{E1A92F82-D6BE-4E7B-A14A-5C3DB482DA72}">
      <dgm:prSet phldrT="[Текст]"/>
      <dgm:spPr/>
      <dgm:t>
        <a:bodyPr/>
        <a:lstStyle/>
        <a:p>
          <a:r>
            <a:rPr lang="ru-RU" dirty="0" smtClean="0"/>
            <a:t>Имидж политического деятеля</a:t>
          </a:r>
          <a:endParaRPr lang="ru-RU" dirty="0"/>
        </a:p>
      </dgm:t>
    </dgm:pt>
    <dgm:pt modelId="{10D7E23B-8B7A-496D-A958-61A38ADB26A8}" type="sibTrans" cxnId="{53EE92FF-2147-4547-BBE1-7B36ABCD4FAA}">
      <dgm:prSet/>
      <dgm:spPr/>
      <dgm:t>
        <a:bodyPr/>
        <a:lstStyle/>
        <a:p>
          <a:endParaRPr lang="ru-RU"/>
        </a:p>
      </dgm:t>
    </dgm:pt>
    <dgm:pt modelId="{AF2136FB-C9D5-4E99-BD1B-8A99AB0F609F}" type="parTrans" cxnId="{53EE92FF-2147-4547-BBE1-7B36ABCD4FAA}">
      <dgm:prSet/>
      <dgm:spPr/>
      <dgm:t>
        <a:bodyPr/>
        <a:lstStyle/>
        <a:p>
          <a:endParaRPr lang="ru-RU"/>
        </a:p>
      </dgm:t>
    </dgm:pt>
    <dgm:pt modelId="{17163A65-2EAE-4364-90F8-ECF9BDE5BA6A}">
      <dgm:prSet/>
      <dgm:spPr/>
      <dgm:t>
        <a:bodyPr/>
        <a:lstStyle/>
        <a:p>
          <a:r>
            <a:rPr lang="ru-RU" dirty="0" smtClean="0"/>
            <a:t>Профессии </a:t>
          </a:r>
          <a:endParaRPr lang="ru-RU" dirty="0"/>
        </a:p>
      </dgm:t>
    </dgm:pt>
    <dgm:pt modelId="{113A1D5A-F4FC-4D5C-ADE8-46092F3A09DB}" type="parTrans" cxnId="{50559D91-4CC7-434C-ADC1-BB518EBAEC99}">
      <dgm:prSet/>
      <dgm:spPr/>
      <dgm:t>
        <a:bodyPr/>
        <a:lstStyle/>
        <a:p>
          <a:endParaRPr lang="ru-RU"/>
        </a:p>
      </dgm:t>
    </dgm:pt>
    <dgm:pt modelId="{AE9397F7-5276-4FD7-91E1-E4C6CFFD11E0}" type="sibTrans" cxnId="{50559D91-4CC7-434C-ADC1-BB518EBAEC99}">
      <dgm:prSet/>
      <dgm:spPr/>
      <dgm:t>
        <a:bodyPr/>
        <a:lstStyle/>
        <a:p>
          <a:endParaRPr lang="ru-RU"/>
        </a:p>
      </dgm:t>
    </dgm:pt>
    <dgm:pt modelId="{F14379BF-5EAD-47C9-A594-67EF68090103}">
      <dgm:prSet/>
      <dgm:spPr/>
      <dgm:t>
        <a:bodyPr/>
        <a:lstStyle/>
        <a:p>
          <a:r>
            <a:rPr lang="ru-RU" dirty="0" smtClean="0"/>
            <a:t>Имидж педагога</a:t>
          </a:r>
          <a:endParaRPr lang="ru-RU" dirty="0"/>
        </a:p>
      </dgm:t>
    </dgm:pt>
    <dgm:pt modelId="{A23A9AE8-8600-4352-B8AA-BE9881C168B2}" type="parTrans" cxnId="{6F02CBB0-9205-4EC5-A8AB-888F0B2BC3A0}">
      <dgm:prSet/>
      <dgm:spPr/>
      <dgm:t>
        <a:bodyPr/>
        <a:lstStyle/>
        <a:p>
          <a:endParaRPr lang="ru-RU"/>
        </a:p>
      </dgm:t>
    </dgm:pt>
    <dgm:pt modelId="{19527224-9F83-4919-A545-C4796E4912E6}" type="sibTrans" cxnId="{6F02CBB0-9205-4EC5-A8AB-888F0B2BC3A0}">
      <dgm:prSet/>
      <dgm:spPr/>
      <dgm:t>
        <a:bodyPr/>
        <a:lstStyle/>
        <a:p>
          <a:endParaRPr lang="ru-RU"/>
        </a:p>
      </dgm:t>
    </dgm:pt>
    <dgm:pt modelId="{137A777B-8689-4D2A-AA3D-C50CF82DEBA3}">
      <dgm:prSet/>
      <dgm:spPr/>
      <dgm:t>
        <a:bodyPr/>
        <a:lstStyle/>
        <a:p>
          <a:r>
            <a:rPr lang="ru-RU" dirty="0" smtClean="0"/>
            <a:t>Образованию </a:t>
          </a:r>
          <a:endParaRPr lang="ru-RU" dirty="0"/>
        </a:p>
      </dgm:t>
    </dgm:pt>
    <dgm:pt modelId="{DAEA8AA8-EC16-4BA8-9BF1-2DB1BA386998}" type="parTrans" cxnId="{51B6A009-34A1-4A19-A6E4-AE17594AA18D}">
      <dgm:prSet/>
      <dgm:spPr/>
      <dgm:t>
        <a:bodyPr/>
        <a:lstStyle/>
        <a:p>
          <a:endParaRPr lang="ru-RU"/>
        </a:p>
      </dgm:t>
    </dgm:pt>
    <dgm:pt modelId="{DB26199D-D930-499C-9728-1634CFAF63F4}" type="sibTrans" cxnId="{51B6A009-34A1-4A19-A6E4-AE17594AA18D}">
      <dgm:prSet/>
      <dgm:spPr/>
      <dgm:t>
        <a:bodyPr/>
        <a:lstStyle/>
        <a:p>
          <a:endParaRPr lang="ru-RU"/>
        </a:p>
      </dgm:t>
    </dgm:pt>
    <dgm:pt modelId="{7ADF69B9-2F5F-4AA0-84E2-AF6FFE1D7EC9}">
      <dgm:prSet/>
      <dgm:spPr/>
      <dgm:t>
        <a:bodyPr/>
        <a:lstStyle/>
        <a:p>
          <a:r>
            <a:rPr lang="ru-RU" dirty="0" smtClean="0"/>
            <a:t>Имидж выпускника школы</a:t>
          </a:r>
          <a:endParaRPr lang="ru-RU" dirty="0"/>
        </a:p>
      </dgm:t>
    </dgm:pt>
    <dgm:pt modelId="{DD97E9D1-F7D3-4DA3-8188-240ECD77C955}" type="parTrans" cxnId="{404F67B0-1C4D-49E3-81F7-754C065BEC02}">
      <dgm:prSet/>
      <dgm:spPr/>
      <dgm:t>
        <a:bodyPr/>
        <a:lstStyle/>
        <a:p>
          <a:endParaRPr lang="ru-RU"/>
        </a:p>
      </dgm:t>
    </dgm:pt>
    <dgm:pt modelId="{4D9CB2AF-797D-474E-9BD9-1286038511AB}" type="sibTrans" cxnId="{404F67B0-1C4D-49E3-81F7-754C065BEC02}">
      <dgm:prSet/>
      <dgm:spPr/>
      <dgm:t>
        <a:bodyPr/>
        <a:lstStyle/>
        <a:p>
          <a:endParaRPr lang="ru-RU"/>
        </a:p>
      </dgm:t>
    </dgm:pt>
    <dgm:pt modelId="{5F50C61C-6059-41FD-A99F-D1AB94733854}">
      <dgm:prSet/>
      <dgm:spPr/>
      <dgm:t>
        <a:bodyPr/>
        <a:lstStyle/>
        <a:p>
          <a:r>
            <a:rPr lang="ru-RU" dirty="0" smtClean="0"/>
            <a:t>Вещи </a:t>
          </a:r>
          <a:endParaRPr lang="ru-RU" dirty="0"/>
        </a:p>
      </dgm:t>
    </dgm:pt>
    <dgm:pt modelId="{47AC4699-D9D2-484C-B8E5-A417E69B8712}" type="parTrans" cxnId="{DCF436BA-ACC5-436C-949D-4D01A4315752}">
      <dgm:prSet/>
      <dgm:spPr/>
      <dgm:t>
        <a:bodyPr/>
        <a:lstStyle/>
        <a:p>
          <a:endParaRPr lang="ru-RU"/>
        </a:p>
      </dgm:t>
    </dgm:pt>
    <dgm:pt modelId="{0E64F209-D3F5-44BA-B287-5163C19DDDD8}" type="sibTrans" cxnId="{DCF436BA-ACC5-436C-949D-4D01A4315752}">
      <dgm:prSet/>
      <dgm:spPr/>
      <dgm:t>
        <a:bodyPr/>
        <a:lstStyle/>
        <a:p>
          <a:endParaRPr lang="ru-RU"/>
        </a:p>
      </dgm:t>
    </dgm:pt>
    <dgm:pt modelId="{13D91808-5B1E-46D1-A6A9-F149B38AE601}">
      <dgm:prSet/>
      <dgm:spPr/>
      <dgm:t>
        <a:bodyPr/>
        <a:lstStyle/>
        <a:p>
          <a:r>
            <a:rPr lang="ru-RU" dirty="0" smtClean="0"/>
            <a:t>Мерседес – не просто машина</a:t>
          </a:r>
          <a:endParaRPr lang="ru-RU" dirty="0"/>
        </a:p>
      </dgm:t>
    </dgm:pt>
    <dgm:pt modelId="{DB3ED1DC-37C0-409F-9668-2C8EF915CF8E}" type="parTrans" cxnId="{F7F70951-5F4D-4816-BB05-50C5ED6B3F15}">
      <dgm:prSet/>
      <dgm:spPr/>
      <dgm:t>
        <a:bodyPr/>
        <a:lstStyle/>
        <a:p>
          <a:endParaRPr lang="ru-RU"/>
        </a:p>
      </dgm:t>
    </dgm:pt>
    <dgm:pt modelId="{4054AFD4-C9F5-4A0E-B265-5B49B3DBA824}" type="sibTrans" cxnId="{F7F70951-5F4D-4816-BB05-50C5ED6B3F15}">
      <dgm:prSet/>
      <dgm:spPr/>
      <dgm:t>
        <a:bodyPr/>
        <a:lstStyle/>
        <a:p>
          <a:endParaRPr lang="ru-RU"/>
        </a:p>
      </dgm:t>
    </dgm:pt>
    <dgm:pt modelId="{5CEE72E3-2E77-4C2A-95EA-4622CF20C487}" type="pres">
      <dgm:prSet presAssocID="{D9CDAEFC-D98E-4EFB-B310-66D99C5A9661}" presName="Name0" presStyleCnt="0">
        <dgm:presLayoutVars>
          <dgm:dir/>
          <dgm:animLvl val="lvl"/>
          <dgm:resizeHandles/>
        </dgm:presLayoutVars>
      </dgm:prSet>
      <dgm:spPr/>
      <dgm:t>
        <a:bodyPr/>
        <a:lstStyle/>
        <a:p>
          <a:endParaRPr lang="ru-RU"/>
        </a:p>
      </dgm:t>
    </dgm:pt>
    <dgm:pt modelId="{8AD61CEB-98F2-4125-B245-0B95B2A60F2F}" type="pres">
      <dgm:prSet presAssocID="{376C122F-DF50-4C0E-85B6-785CFFCA083A}" presName="linNode" presStyleCnt="0"/>
      <dgm:spPr/>
    </dgm:pt>
    <dgm:pt modelId="{7347CBC4-3817-4A29-9B23-CEB067D67032}" type="pres">
      <dgm:prSet presAssocID="{376C122F-DF50-4C0E-85B6-785CFFCA083A}" presName="parentShp" presStyleLbl="node1" presStyleIdx="0" presStyleCnt="6" custScaleX="225554">
        <dgm:presLayoutVars>
          <dgm:bulletEnabled val="1"/>
        </dgm:presLayoutVars>
      </dgm:prSet>
      <dgm:spPr/>
      <dgm:t>
        <a:bodyPr/>
        <a:lstStyle/>
        <a:p>
          <a:endParaRPr lang="ru-RU"/>
        </a:p>
      </dgm:t>
    </dgm:pt>
    <dgm:pt modelId="{B05D6A4A-E6A9-4C7B-A605-3AE0420E6BA4}" type="pres">
      <dgm:prSet presAssocID="{376C122F-DF50-4C0E-85B6-785CFFCA083A}" presName="childShp" presStyleLbl="bgAccFollowNode1" presStyleIdx="0" presStyleCnt="6" custScaleX="229391">
        <dgm:presLayoutVars>
          <dgm:bulletEnabled val="1"/>
        </dgm:presLayoutVars>
      </dgm:prSet>
      <dgm:spPr/>
      <dgm:t>
        <a:bodyPr/>
        <a:lstStyle/>
        <a:p>
          <a:endParaRPr lang="ru-RU"/>
        </a:p>
      </dgm:t>
    </dgm:pt>
    <dgm:pt modelId="{2C2C7C24-735B-4208-B50B-9AF4EE6587EF}" type="pres">
      <dgm:prSet presAssocID="{AB0AAF35-4E1B-44E0-AD91-E977CD4BD369}" presName="spacing" presStyleCnt="0"/>
      <dgm:spPr/>
    </dgm:pt>
    <dgm:pt modelId="{04659249-3418-4B34-9BED-8EA91E93DBC8}" type="pres">
      <dgm:prSet presAssocID="{ED49C27B-D0EB-4F97-B301-BD7ABA40CE81}" presName="linNode" presStyleCnt="0"/>
      <dgm:spPr/>
    </dgm:pt>
    <dgm:pt modelId="{12673D57-1BB2-428D-ACFE-F50602F74D99}" type="pres">
      <dgm:prSet presAssocID="{ED49C27B-D0EB-4F97-B301-BD7ABA40CE81}" presName="parentShp" presStyleLbl="node1" presStyleIdx="1" presStyleCnt="6" custScaleX="120374" custLinFactNeighborX="-11465" custLinFactNeighborY="-2271">
        <dgm:presLayoutVars>
          <dgm:bulletEnabled val="1"/>
        </dgm:presLayoutVars>
      </dgm:prSet>
      <dgm:spPr/>
      <dgm:t>
        <a:bodyPr/>
        <a:lstStyle/>
        <a:p>
          <a:endParaRPr lang="ru-RU"/>
        </a:p>
      </dgm:t>
    </dgm:pt>
    <dgm:pt modelId="{598ABD43-CFAF-429E-A74E-F49CDCCE0FCC}" type="pres">
      <dgm:prSet presAssocID="{ED49C27B-D0EB-4F97-B301-BD7ABA40CE81}" presName="childShp" presStyleLbl="bgAccFollowNode1" presStyleIdx="1" presStyleCnt="6" custScaleX="128372">
        <dgm:presLayoutVars>
          <dgm:bulletEnabled val="1"/>
        </dgm:presLayoutVars>
      </dgm:prSet>
      <dgm:spPr/>
      <dgm:t>
        <a:bodyPr/>
        <a:lstStyle/>
        <a:p>
          <a:endParaRPr lang="ru-RU"/>
        </a:p>
      </dgm:t>
    </dgm:pt>
    <dgm:pt modelId="{FEAF543D-21B6-4C31-861A-8D9AA4C192BD}" type="pres">
      <dgm:prSet presAssocID="{7EF73940-A2C2-4C15-9AEC-2297E0F868F5}" presName="spacing" presStyleCnt="0"/>
      <dgm:spPr/>
    </dgm:pt>
    <dgm:pt modelId="{73DCE53D-71EF-4BAE-A01F-7DC6442D4C3A}" type="pres">
      <dgm:prSet presAssocID="{AAA9001B-6AC2-4570-8D95-FA37E3EE1077}" presName="linNode" presStyleCnt="0"/>
      <dgm:spPr/>
    </dgm:pt>
    <dgm:pt modelId="{695C28D6-031D-420C-836D-B890F14BFE9F}" type="pres">
      <dgm:prSet presAssocID="{AAA9001B-6AC2-4570-8D95-FA37E3EE1077}" presName="parentShp" presStyleLbl="node1" presStyleIdx="2" presStyleCnt="6">
        <dgm:presLayoutVars>
          <dgm:bulletEnabled val="1"/>
        </dgm:presLayoutVars>
      </dgm:prSet>
      <dgm:spPr/>
      <dgm:t>
        <a:bodyPr/>
        <a:lstStyle/>
        <a:p>
          <a:endParaRPr lang="ru-RU"/>
        </a:p>
      </dgm:t>
    </dgm:pt>
    <dgm:pt modelId="{7033E0D3-229B-4AEA-B9A8-396D68312783}" type="pres">
      <dgm:prSet presAssocID="{AAA9001B-6AC2-4570-8D95-FA37E3EE1077}" presName="childShp" presStyleLbl="bgAccFollowNode1" presStyleIdx="2" presStyleCnt="6">
        <dgm:presLayoutVars>
          <dgm:bulletEnabled val="1"/>
        </dgm:presLayoutVars>
      </dgm:prSet>
      <dgm:spPr/>
      <dgm:t>
        <a:bodyPr/>
        <a:lstStyle/>
        <a:p>
          <a:endParaRPr lang="ru-RU"/>
        </a:p>
      </dgm:t>
    </dgm:pt>
    <dgm:pt modelId="{B174A4C4-881E-4B85-B5AF-D91A50460C96}" type="pres">
      <dgm:prSet presAssocID="{F5DFAECB-FFD0-4F6A-B833-B2A8F51224B5}" presName="spacing" presStyleCnt="0"/>
      <dgm:spPr/>
    </dgm:pt>
    <dgm:pt modelId="{4B3B4482-8AA4-4284-9772-4EFF91D7F20A}" type="pres">
      <dgm:prSet presAssocID="{17163A65-2EAE-4364-90F8-ECF9BDE5BA6A}" presName="linNode" presStyleCnt="0"/>
      <dgm:spPr/>
    </dgm:pt>
    <dgm:pt modelId="{D36C4312-A3AE-45D6-B4DD-03901C7F16B5}" type="pres">
      <dgm:prSet presAssocID="{17163A65-2EAE-4364-90F8-ECF9BDE5BA6A}" presName="parentShp" presStyleLbl="node1" presStyleIdx="3" presStyleCnt="6">
        <dgm:presLayoutVars>
          <dgm:bulletEnabled val="1"/>
        </dgm:presLayoutVars>
      </dgm:prSet>
      <dgm:spPr/>
      <dgm:t>
        <a:bodyPr/>
        <a:lstStyle/>
        <a:p>
          <a:endParaRPr lang="ru-RU"/>
        </a:p>
      </dgm:t>
    </dgm:pt>
    <dgm:pt modelId="{2CA931E4-AC08-41E2-A245-9AEDF13F4571}" type="pres">
      <dgm:prSet presAssocID="{17163A65-2EAE-4364-90F8-ECF9BDE5BA6A}" presName="childShp" presStyleLbl="bgAccFollowNode1" presStyleIdx="3" presStyleCnt="6">
        <dgm:presLayoutVars>
          <dgm:bulletEnabled val="1"/>
        </dgm:presLayoutVars>
      </dgm:prSet>
      <dgm:spPr/>
      <dgm:t>
        <a:bodyPr/>
        <a:lstStyle/>
        <a:p>
          <a:endParaRPr lang="ru-RU"/>
        </a:p>
      </dgm:t>
    </dgm:pt>
    <dgm:pt modelId="{87ABEED7-CECD-49B9-942B-8C147432079A}" type="pres">
      <dgm:prSet presAssocID="{AE9397F7-5276-4FD7-91E1-E4C6CFFD11E0}" presName="spacing" presStyleCnt="0"/>
      <dgm:spPr/>
    </dgm:pt>
    <dgm:pt modelId="{CD557EFA-0B92-4D0B-98DA-1C37027CB76B}" type="pres">
      <dgm:prSet presAssocID="{137A777B-8689-4D2A-AA3D-C50CF82DEBA3}" presName="linNode" presStyleCnt="0"/>
      <dgm:spPr/>
    </dgm:pt>
    <dgm:pt modelId="{A3753F64-BD0D-48E0-91DF-61DBCE39C630}" type="pres">
      <dgm:prSet presAssocID="{137A777B-8689-4D2A-AA3D-C50CF82DEBA3}" presName="parentShp" presStyleLbl="node1" presStyleIdx="4" presStyleCnt="6">
        <dgm:presLayoutVars>
          <dgm:bulletEnabled val="1"/>
        </dgm:presLayoutVars>
      </dgm:prSet>
      <dgm:spPr/>
      <dgm:t>
        <a:bodyPr/>
        <a:lstStyle/>
        <a:p>
          <a:endParaRPr lang="ru-RU"/>
        </a:p>
      </dgm:t>
    </dgm:pt>
    <dgm:pt modelId="{D87BD8FA-3176-432B-97D9-C7C3F5851A0C}" type="pres">
      <dgm:prSet presAssocID="{137A777B-8689-4D2A-AA3D-C50CF82DEBA3}" presName="childShp" presStyleLbl="bgAccFollowNode1" presStyleIdx="4" presStyleCnt="6">
        <dgm:presLayoutVars>
          <dgm:bulletEnabled val="1"/>
        </dgm:presLayoutVars>
      </dgm:prSet>
      <dgm:spPr/>
      <dgm:t>
        <a:bodyPr/>
        <a:lstStyle/>
        <a:p>
          <a:endParaRPr lang="ru-RU"/>
        </a:p>
      </dgm:t>
    </dgm:pt>
    <dgm:pt modelId="{E2F9F3D1-A96A-4F18-A7E5-D2FBC38791C1}" type="pres">
      <dgm:prSet presAssocID="{DB26199D-D930-499C-9728-1634CFAF63F4}" presName="spacing" presStyleCnt="0"/>
      <dgm:spPr/>
    </dgm:pt>
    <dgm:pt modelId="{A5B86991-8366-406D-A252-E242036B1F7D}" type="pres">
      <dgm:prSet presAssocID="{5F50C61C-6059-41FD-A99F-D1AB94733854}" presName="linNode" presStyleCnt="0"/>
      <dgm:spPr/>
    </dgm:pt>
    <dgm:pt modelId="{DC132363-0A86-40CC-A2CF-74CBBB75CB3A}" type="pres">
      <dgm:prSet presAssocID="{5F50C61C-6059-41FD-A99F-D1AB94733854}" presName="parentShp" presStyleLbl="node1" presStyleIdx="5" presStyleCnt="6">
        <dgm:presLayoutVars>
          <dgm:bulletEnabled val="1"/>
        </dgm:presLayoutVars>
      </dgm:prSet>
      <dgm:spPr/>
      <dgm:t>
        <a:bodyPr/>
        <a:lstStyle/>
        <a:p>
          <a:endParaRPr lang="ru-RU"/>
        </a:p>
      </dgm:t>
    </dgm:pt>
    <dgm:pt modelId="{501A3DAD-3B80-43A9-8BEE-087ED987D734}" type="pres">
      <dgm:prSet presAssocID="{5F50C61C-6059-41FD-A99F-D1AB94733854}" presName="childShp" presStyleLbl="bgAccFollowNode1" presStyleIdx="5" presStyleCnt="6">
        <dgm:presLayoutVars>
          <dgm:bulletEnabled val="1"/>
        </dgm:presLayoutVars>
      </dgm:prSet>
      <dgm:spPr/>
      <dgm:t>
        <a:bodyPr/>
        <a:lstStyle/>
        <a:p>
          <a:endParaRPr lang="ru-RU"/>
        </a:p>
      </dgm:t>
    </dgm:pt>
  </dgm:ptLst>
  <dgm:cxnLst>
    <dgm:cxn modelId="{45311C81-A8D9-4383-9614-E5A55A24F378}" type="presOf" srcId="{E1A92F82-D6BE-4E7B-A14A-5C3DB482DA72}" destId="{7033E0D3-229B-4AEA-B9A8-396D68312783}" srcOrd="0" destOrd="0" presId="urn:microsoft.com/office/officeart/2005/8/layout/vList6"/>
    <dgm:cxn modelId="{2E9923D2-8B72-41EF-A37B-DEAF13983863}" srcId="{376C122F-DF50-4C0E-85B6-785CFFCA083A}" destId="{48100A12-7960-4AAA-A375-81A5610C7774}" srcOrd="0" destOrd="0" parTransId="{F779B799-528C-4946-BAC0-3AED223E0F8E}" sibTransId="{A9D05880-85D6-4F04-9B20-B8A02F9E602E}"/>
    <dgm:cxn modelId="{F7F70951-5F4D-4816-BB05-50C5ED6B3F15}" srcId="{5F50C61C-6059-41FD-A99F-D1AB94733854}" destId="{13D91808-5B1E-46D1-A6A9-F149B38AE601}" srcOrd="0" destOrd="0" parTransId="{DB3ED1DC-37C0-409F-9668-2C8EF915CF8E}" sibTransId="{4054AFD4-C9F5-4A0E-B265-5B49B3DBA824}"/>
    <dgm:cxn modelId="{156DB512-850B-45BC-B713-F0647D679F1A}" type="presOf" srcId="{D9CDAEFC-D98E-4EFB-B310-66D99C5A9661}" destId="{5CEE72E3-2E77-4C2A-95EA-4622CF20C487}" srcOrd="0" destOrd="0" presId="urn:microsoft.com/office/officeart/2005/8/layout/vList6"/>
    <dgm:cxn modelId="{53EE92FF-2147-4547-BBE1-7B36ABCD4FAA}" srcId="{AAA9001B-6AC2-4570-8D95-FA37E3EE1077}" destId="{E1A92F82-D6BE-4E7B-A14A-5C3DB482DA72}" srcOrd="0" destOrd="0" parTransId="{AF2136FB-C9D5-4E99-BD1B-8A99AB0F609F}" sibTransId="{10D7E23B-8B7A-496D-A958-61A38ADB26A8}"/>
    <dgm:cxn modelId="{F8A8D78C-9E31-45D5-9F3C-888FDD06528C}" type="presOf" srcId="{947A826C-9F99-4C8F-80C6-157D8A9C2858}" destId="{598ABD43-CFAF-429E-A74E-F49CDCCE0FCC}" srcOrd="0" destOrd="0" presId="urn:microsoft.com/office/officeart/2005/8/layout/vList6"/>
    <dgm:cxn modelId="{DCF436BA-ACC5-436C-949D-4D01A4315752}" srcId="{D9CDAEFC-D98E-4EFB-B310-66D99C5A9661}" destId="{5F50C61C-6059-41FD-A99F-D1AB94733854}" srcOrd="5" destOrd="0" parTransId="{47AC4699-D9D2-484C-B8E5-A417E69B8712}" sibTransId="{0E64F209-D3F5-44BA-B287-5163C19DDDD8}"/>
    <dgm:cxn modelId="{A73B5B77-27C1-4F59-B335-399F1A149AC1}" type="presOf" srcId="{17163A65-2EAE-4364-90F8-ECF9BDE5BA6A}" destId="{D36C4312-A3AE-45D6-B4DD-03901C7F16B5}" srcOrd="0" destOrd="0" presId="urn:microsoft.com/office/officeart/2005/8/layout/vList6"/>
    <dgm:cxn modelId="{6C09D06F-D3C4-4CDF-A3F1-AE7AAE1128E8}" type="presOf" srcId="{5F50C61C-6059-41FD-A99F-D1AB94733854}" destId="{DC132363-0A86-40CC-A2CF-74CBBB75CB3A}" srcOrd="0" destOrd="0" presId="urn:microsoft.com/office/officeart/2005/8/layout/vList6"/>
    <dgm:cxn modelId="{1FA0F193-1611-478E-AEAF-A792A1B62D1C}" type="presOf" srcId="{ED49C27B-D0EB-4F97-B301-BD7ABA40CE81}" destId="{12673D57-1BB2-428D-ACFE-F50602F74D99}" srcOrd="0" destOrd="0" presId="urn:microsoft.com/office/officeart/2005/8/layout/vList6"/>
    <dgm:cxn modelId="{56394EC6-4CC1-4B5B-B901-8FD1F2EF990F}" type="presOf" srcId="{F14379BF-5EAD-47C9-A594-67EF68090103}" destId="{2CA931E4-AC08-41E2-A245-9AEDF13F4571}" srcOrd="0" destOrd="0" presId="urn:microsoft.com/office/officeart/2005/8/layout/vList6"/>
    <dgm:cxn modelId="{FAA89C7E-495C-42FE-A764-58A54B8BF2F9}" type="presOf" srcId="{137A777B-8689-4D2A-AA3D-C50CF82DEBA3}" destId="{A3753F64-BD0D-48E0-91DF-61DBCE39C630}" srcOrd="0" destOrd="0" presId="urn:microsoft.com/office/officeart/2005/8/layout/vList6"/>
    <dgm:cxn modelId="{6F02CBB0-9205-4EC5-A8AB-888F0B2BC3A0}" srcId="{17163A65-2EAE-4364-90F8-ECF9BDE5BA6A}" destId="{F14379BF-5EAD-47C9-A594-67EF68090103}" srcOrd="0" destOrd="0" parTransId="{A23A9AE8-8600-4352-B8AA-BE9881C168B2}" sibTransId="{19527224-9F83-4919-A545-C4796E4912E6}"/>
    <dgm:cxn modelId="{C3EAEFB8-0F9A-43C8-9E3E-94F33D1E4E61}" srcId="{ED49C27B-D0EB-4F97-B301-BD7ABA40CE81}" destId="{947A826C-9F99-4C8F-80C6-157D8A9C2858}" srcOrd="0" destOrd="0" parTransId="{8BB984E7-6C6F-41A7-8208-8D93C602BB46}" sibTransId="{90B98C21-92B3-4141-8407-1A3F6477F68C}"/>
    <dgm:cxn modelId="{404F67B0-1C4D-49E3-81F7-754C065BEC02}" srcId="{137A777B-8689-4D2A-AA3D-C50CF82DEBA3}" destId="{7ADF69B9-2F5F-4AA0-84E2-AF6FFE1D7EC9}" srcOrd="0" destOrd="0" parTransId="{DD97E9D1-F7D3-4DA3-8188-240ECD77C955}" sibTransId="{4D9CB2AF-797D-474E-9BD9-1286038511AB}"/>
    <dgm:cxn modelId="{C94D98E4-DC90-4E58-BEB4-1271221A6F5F}" srcId="{D9CDAEFC-D98E-4EFB-B310-66D99C5A9661}" destId="{ED49C27B-D0EB-4F97-B301-BD7ABA40CE81}" srcOrd="1" destOrd="0" parTransId="{CCF473F0-9745-472E-9468-517AF2DC6F62}" sibTransId="{7EF73940-A2C2-4C15-9AEC-2297E0F868F5}"/>
    <dgm:cxn modelId="{067C19F7-0A02-481F-B4AE-A85CE538010E}" type="presOf" srcId="{7ADF69B9-2F5F-4AA0-84E2-AF6FFE1D7EC9}" destId="{D87BD8FA-3176-432B-97D9-C7C3F5851A0C}" srcOrd="0" destOrd="0" presId="urn:microsoft.com/office/officeart/2005/8/layout/vList6"/>
    <dgm:cxn modelId="{7837FD96-6B72-4C1C-8234-CC0076241177}" type="presOf" srcId="{376C122F-DF50-4C0E-85B6-785CFFCA083A}" destId="{7347CBC4-3817-4A29-9B23-CEB067D67032}" srcOrd="0" destOrd="0" presId="urn:microsoft.com/office/officeart/2005/8/layout/vList6"/>
    <dgm:cxn modelId="{50559D91-4CC7-434C-ADC1-BB518EBAEC99}" srcId="{D9CDAEFC-D98E-4EFB-B310-66D99C5A9661}" destId="{17163A65-2EAE-4364-90F8-ECF9BDE5BA6A}" srcOrd="3" destOrd="0" parTransId="{113A1D5A-F4FC-4D5C-ADE8-46092F3A09DB}" sibTransId="{AE9397F7-5276-4FD7-91E1-E4C6CFFD11E0}"/>
    <dgm:cxn modelId="{10D3AA30-21B7-44A6-A405-1AD08782F258}" srcId="{D9CDAEFC-D98E-4EFB-B310-66D99C5A9661}" destId="{AAA9001B-6AC2-4570-8D95-FA37E3EE1077}" srcOrd="2" destOrd="0" parTransId="{8564B67C-1DA4-4FD9-8B17-B52A089D496F}" sibTransId="{F5DFAECB-FFD0-4F6A-B833-B2A8F51224B5}"/>
    <dgm:cxn modelId="{CF529287-606E-405E-B1E7-57A7036E694E}" type="presOf" srcId="{48100A12-7960-4AAA-A375-81A5610C7774}" destId="{B05D6A4A-E6A9-4C7B-A605-3AE0420E6BA4}" srcOrd="0" destOrd="0" presId="urn:microsoft.com/office/officeart/2005/8/layout/vList6"/>
    <dgm:cxn modelId="{0DEC8FB9-9E2A-474E-8BEB-F6F41849D49B}" type="presOf" srcId="{AAA9001B-6AC2-4570-8D95-FA37E3EE1077}" destId="{695C28D6-031D-420C-836D-B890F14BFE9F}" srcOrd="0" destOrd="0" presId="urn:microsoft.com/office/officeart/2005/8/layout/vList6"/>
    <dgm:cxn modelId="{6B7F6875-323D-4F8F-AC23-03F7A6B01270}" type="presOf" srcId="{13D91808-5B1E-46D1-A6A9-F149B38AE601}" destId="{501A3DAD-3B80-43A9-8BEE-087ED987D734}" srcOrd="0" destOrd="0" presId="urn:microsoft.com/office/officeart/2005/8/layout/vList6"/>
    <dgm:cxn modelId="{E27883A4-E08A-4BD8-A806-F21EC27E1BD2}" srcId="{D9CDAEFC-D98E-4EFB-B310-66D99C5A9661}" destId="{376C122F-DF50-4C0E-85B6-785CFFCA083A}" srcOrd="0" destOrd="0" parTransId="{EC207734-77F8-4CEF-A108-30FC505651A5}" sibTransId="{AB0AAF35-4E1B-44E0-AD91-E977CD4BD369}"/>
    <dgm:cxn modelId="{51B6A009-34A1-4A19-A6E4-AE17594AA18D}" srcId="{D9CDAEFC-D98E-4EFB-B310-66D99C5A9661}" destId="{137A777B-8689-4D2A-AA3D-C50CF82DEBA3}" srcOrd="4" destOrd="0" parTransId="{DAEA8AA8-EC16-4BA8-9BF1-2DB1BA386998}" sibTransId="{DB26199D-D930-499C-9728-1634CFAF63F4}"/>
    <dgm:cxn modelId="{C8DD35B4-8D72-436F-B477-DACBCDDB7E1C}" type="presParOf" srcId="{5CEE72E3-2E77-4C2A-95EA-4622CF20C487}" destId="{8AD61CEB-98F2-4125-B245-0B95B2A60F2F}" srcOrd="0" destOrd="0" presId="urn:microsoft.com/office/officeart/2005/8/layout/vList6"/>
    <dgm:cxn modelId="{B39143FC-AFDD-4A88-BF33-EE0B24B64D42}" type="presParOf" srcId="{8AD61CEB-98F2-4125-B245-0B95B2A60F2F}" destId="{7347CBC4-3817-4A29-9B23-CEB067D67032}" srcOrd="0" destOrd="0" presId="urn:microsoft.com/office/officeart/2005/8/layout/vList6"/>
    <dgm:cxn modelId="{CF9100B2-8C38-4071-BF3A-9BE134835623}" type="presParOf" srcId="{8AD61CEB-98F2-4125-B245-0B95B2A60F2F}" destId="{B05D6A4A-E6A9-4C7B-A605-3AE0420E6BA4}" srcOrd="1" destOrd="0" presId="urn:microsoft.com/office/officeart/2005/8/layout/vList6"/>
    <dgm:cxn modelId="{69B39BBE-3136-4B21-A7D7-DCE7791F4712}" type="presParOf" srcId="{5CEE72E3-2E77-4C2A-95EA-4622CF20C487}" destId="{2C2C7C24-735B-4208-B50B-9AF4EE6587EF}" srcOrd="1" destOrd="0" presId="urn:microsoft.com/office/officeart/2005/8/layout/vList6"/>
    <dgm:cxn modelId="{88E66496-E571-417F-BC7D-E14C5B5847F9}" type="presParOf" srcId="{5CEE72E3-2E77-4C2A-95EA-4622CF20C487}" destId="{04659249-3418-4B34-9BED-8EA91E93DBC8}" srcOrd="2" destOrd="0" presId="urn:microsoft.com/office/officeart/2005/8/layout/vList6"/>
    <dgm:cxn modelId="{637B7532-7887-49D4-BD2E-A6C6590ECAD8}" type="presParOf" srcId="{04659249-3418-4B34-9BED-8EA91E93DBC8}" destId="{12673D57-1BB2-428D-ACFE-F50602F74D99}" srcOrd="0" destOrd="0" presId="urn:microsoft.com/office/officeart/2005/8/layout/vList6"/>
    <dgm:cxn modelId="{ECB95448-AEE4-4E7A-B5CC-0F2D896A0C67}" type="presParOf" srcId="{04659249-3418-4B34-9BED-8EA91E93DBC8}" destId="{598ABD43-CFAF-429E-A74E-F49CDCCE0FCC}" srcOrd="1" destOrd="0" presId="urn:microsoft.com/office/officeart/2005/8/layout/vList6"/>
    <dgm:cxn modelId="{F0291B5F-20C6-4DC3-A648-36E3938B5EBE}" type="presParOf" srcId="{5CEE72E3-2E77-4C2A-95EA-4622CF20C487}" destId="{FEAF543D-21B6-4C31-861A-8D9AA4C192BD}" srcOrd="3" destOrd="0" presId="urn:microsoft.com/office/officeart/2005/8/layout/vList6"/>
    <dgm:cxn modelId="{55FA698C-DCA9-4437-ADDD-ECDE485D68C7}" type="presParOf" srcId="{5CEE72E3-2E77-4C2A-95EA-4622CF20C487}" destId="{73DCE53D-71EF-4BAE-A01F-7DC6442D4C3A}" srcOrd="4" destOrd="0" presId="urn:microsoft.com/office/officeart/2005/8/layout/vList6"/>
    <dgm:cxn modelId="{62850077-1534-451E-88AB-0637CBDE1E52}" type="presParOf" srcId="{73DCE53D-71EF-4BAE-A01F-7DC6442D4C3A}" destId="{695C28D6-031D-420C-836D-B890F14BFE9F}" srcOrd="0" destOrd="0" presId="urn:microsoft.com/office/officeart/2005/8/layout/vList6"/>
    <dgm:cxn modelId="{16797EED-4A87-4AB1-B6B1-08ABCD0C0519}" type="presParOf" srcId="{73DCE53D-71EF-4BAE-A01F-7DC6442D4C3A}" destId="{7033E0D3-229B-4AEA-B9A8-396D68312783}" srcOrd="1" destOrd="0" presId="urn:microsoft.com/office/officeart/2005/8/layout/vList6"/>
    <dgm:cxn modelId="{06A09886-F29D-4083-A370-90A619BEA125}" type="presParOf" srcId="{5CEE72E3-2E77-4C2A-95EA-4622CF20C487}" destId="{B174A4C4-881E-4B85-B5AF-D91A50460C96}" srcOrd="5" destOrd="0" presId="urn:microsoft.com/office/officeart/2005/8/layout/vList6"/>
    <dgm:cxn modelId="{E354712F-A218-4FC0-90C6-0C9338917813}" type="presParOf" srcId="{5CEE72E3-2E77-4C2A-95EA-4622CF20C487}" destId="{4B3B4482-8AA4-4284-9772-4EFF91D7F20A}" srcOrd="6" destOrd="0" presId="urn:microsoft.com/office/officeart/2005/8/layout/vList6"/>
    <dgm:cxn modelId="{20F6C759-4A08-4A32-90C5-078176CA44FF}" type="presParOf" srcId="{4B3B4482-8AA4-4284-9772-4EFF91D7F20A}" destId="{D36C4312-A3AE-45D6-B4DD-03901C7F16B5}" srcOrd="0" destOrd="0" presId="urn:microsoft.com/office/officeart/2005/8/layout/vList6"/>
    <dgm:cxn modelId="{47BE4222-F499-45D3-8584-5E7FE73CCEB3}" type="presParOf" srcId="{4B3B4482-8AA4-4284-9772-4EFF91D7F20A}" destId="{2CA931E4-AC08-41E2-A245-9AEDF13F4571}" srcOrd="1" destOrd="0" presId="urn:microsoft.com/office/officeart/2005/8/layout/vList6"/>
    <dgm:cxn modelId="{7743DBA8-CFBB-4DB4-B676-AB83043C06AE}" type="presParOf" srcId="{5CEE72E3-2E77-4C2A-95EA-4622CF20C487}" destId="{87ABEED7-CECD-49B9-942B-8C147432079A}" srcOrd="7" destOrd="0" presId="urn:microsoft.com/office/officeart/2005/8/layout/vList6"/>
    <dgm:cxn modelId="{F68E1ADF-BD4D-4890-BC19-B228B9788B5D}" type="presParOf" srcId="{5CEE72E3-2E77-4C2A-95EA-4622CF20C487}" destId="{CD557EFA-0B92-4D0B-98DA-1C37027CB76B}" srcOrd="8" destOrd="0" presId="urn:microsoft.com/office/officeart/2005/8/layout/vList6"/>
    <dgm:cxn modelId="{D277ECBF-2A42-4089-A998-8611D6353352}" type="presParOf" srcId="{CD557EFA-0B92-4D0B-98DA-1C37027CB76B}" destId="{A3753F64-BD0D-48E0-91DF-61DBCE39C630}" srcOrd="0" destOrd="0" presId="urn:microsoft.com/office/officeart/2005/8/layout/vList6"/>
    <dgm:cxn modelId="{C98791AA-8832-45A6-B918-E8426A208711}" type="presParOf" srcId="{CD557EFA-0B92-4D0B-98DA-1C37027CB76B}" destId="{D87BD8FA-3176-432B-97D9-C7C3F5851A0C}" srcOrd="1" destOrd="0" presId="urn:microsoft.com/office/officeart/2005/8/layout/vList6"/>
    <dgm:cxn modelId="{48A87173-F2BD-44B7-956A-D839C5577830}" type="presParOf" srcId="{5CEE72E3-2E77-4C2A-95EA-4622CF20C487}" destId="{E2F9F3D1-A96A-4F18-A7E5-D2FBC38791C1}" srcOrd="9" destOrd="0" presId="urn:microsoft.com/office/officeart/2005/8/layout/vList6"/>
    <dgm:cxn modelId="{619B9BE8-ACAC-492C-8FB9-EC17E5EBA76C}" type="presParOf" srcId="{5CEE72E3-2E77-4C2A-95EA-4622CF20C487}" destId="{A5B86991-8366-406D-A252-E242036B1F7D}" srcOrd="10" destOrd="0" presId="urn:microsoft.com/office/officeart/2005/8/layout/vList6"/>
    <dgm:cxn modelId="{821B3690-9F43-4CCF-A5BE-AF4AFD3D08D8}" type="presParOf" srcId="{A5B86991-8366-406D-A252-E242036B1F7D}" destId="{DC132363-0A86-40CC-A2CF-74CBBB75CB3A}" srcOrd="0" destOrd="0" presId="urn:microsoft.com/office/officeart/2005/8/layout/vList6"/>
    <dgm:cxn modelId="{C7CDCD4A-393D-4B30-A5AC-4C8D69069C78}" type="presParOf" srcId="{A5B86991-8366-406D-A252-E242036B1F7D}" destId="{501A3DAD-3B80-43A9-8BEE-087ED987D73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D6A4A-E6A9-4C7B-A605-3AE0420E6BA4}">
      <dsp:nvSpPr>
        <dsp:cNvPr id="0" name=""/>
        <dsp:cNvSpPr/>
      </dsp:nvSpPr>
      <dsp:spPr>
        <a:xfrm>
          <a:off x="3251160" y="642"/>
          <a:ext cx="4954041"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ru-RU" sz="2800" kern="1200" dirty="0" smtClean="0"/>
            <a:t>Персональный имидж</a:t>
          </a:r>
          <a:endParaRPr lang="ru-RU" sz="2800" kern="1200" dirty="0"/>
        </a:p>
      </dsp:txBody>
      <dsp:txXfrm>
        <a:off x="3251160" y="101781"/>
        <a:ext cx="4650624" cy="606835"/>
      </dsp:txXfrm>
    </dsp:sp>
    <dsp:sp modelId="{7347CBC4-3817-4A29-9B23-CEB067D67032}">
      <dsp:nvSpPr>
        <dsp:cNvPr id="0" name=""/>
        <dsp:cNvSpPr/>
      </dsp:nvSpPr>
      <dsp:spPr>
        <a:xfrm>
          <a:off x="3710" y="642"/>
          <a:ext cx="3247450"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Человек</a:t>
          </a:r>
          <a:endParaRPr lang="ru-RU" sz="2600" kern="1200" dirty="0"/>
        </a:p>
      </dsp:txBody>
      <dsp:txXfrm>
        <a:off x="43208" y="40140"/>
        <a:ext cx="3168454" cy="730117"/>
      </dsp:txXfrm>
    </dsp:sp>
    <dsp:sp modelId="{598ABD43-CFAF-429E-A74E-F49CDCCE0FCC}">
      <dsp:nvSpPr>
        <dsp:cNvPr id="0" name=""/>
        <dsp:cNvSpPr/>
      </dsp:nvSpPr>
      <dsp:spPr>
        <a:xfrm>
          <a:off x="3157761" y="890667"/>
          <a:ext cx="5050803"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ru-RU" sz="2800" kern="1200" dirty="0" smtClean="0"/>
            <a:t>Корпоративный имидж</a:t>
          </a:r>
          <a:endParaRPr lang="ru-RU" sz="2800" kern="1200" dirty="0"/>
        </a:p>
      </dsp:txBody>
      <dsp:txXfrm>
        <a:off x="3157761" y="991806"/>
        <a:ext cx="4747386" cy="606835"/>
      </dsp:txXfrm>
    </dsp:sp>
    <dsp:sp modelId="{12673D57-1BB2-428D-ACFE-F50602F74D99}">
      <dsp:nvSpPr>
        <dsp:cNvPr id="0" name=""/>
        <dsp:cNvSpPr/>
      </dsp:nvSpPr>
      <dsp:spPr>
        <a:xfrm>
          <a:off x="0" y="872292"/>
          <a:ext cx="3157414"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Организация</a:t>
          </a:r>
          <a:endParaRPr lang="ru-RU" sz="2600" kern="1200" dirty="0"/>
        </a:p>
      </dsp:txBody>
      <dsp:txXfrm>
        <a:off x="39498" y="911790"/>
        <a:ext cx="3078418" cy="730117"/>
      </dsp:txXfrm>
    </dsp:sp>
    <dsp:sp modelId="{7033E0D3-229B-4AEA-B9A8-396D68312783}">
      <dsp:nvSpPr>
        <dsp:cNvPr id="0" name=""/>
        <dsp:cNvSpPr/>
      </dsp:nvSpPr>
      <dsp:spPr>
        <a:xfrm>
          <a:off x="3283564" y="1780692"/>
          <a:ext cx="4925347"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l" defTabSz="1155700">
            <a:lnSpc>
              <a:spcPct val="90000"/>
            </a:lnSpc>
            <a:spcBef>
              <a:spcPct val="0"/>
            </a:spcBef>
            <a:spcAft>
              <a:spcPct val="15000"/>
            </a:spcAft>
            <a:buChar char="••"/>
          </a:pPr>
          <a:r>
            <a:rPr lang="ru-RU" sz="2600" kern="1200" dirty="0" smtClean="0"/>
            <a:t>Имидж политического деятеля</a:t>
          </a:r>
          <a:endParaRPr lang="ru-RU" sz="2600" kern="1200" dirty="0"/>
        </a:p>
      </dsp:txBody>
      <dsp:txXfrm>
        <a:off x="3283564" y="1881831"/>
        <a:ext cx="4621930" cy="606835"/>
      </dsp:txXfrm>
    </dsp:sp>
    <dsp:sp modelId="{695C28D6-031D-420C-836D-B890F14BFE9F}">
      <dsp:nvSpPr>
        <dsp:cNvPr id="0" name=""/>
        <dsp:cNvSpPr/>
      </dsp:nvSpPr>
      <dsp:spPr>
        <a:xfrm>
          <a:off x="0" y="1780692"/>
          <a:ext cx="3283564"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Социальная позиция</a:t>
          </a:r>
          <a:endParaRPr lang="ru-RU" sz="2600" kern="1200" dirty="0"/>
        </a:p>
      </dsp:txBody>
      <dsp:txXfrm>
        <a:off x="39498" y="1820190"/>
        <a:ext cx="3204568" cy="730117"/>
      </dsp:txXfrm>
    </dsp:sp>
    <dsp:sp modelId="{2CA931E4-AC08-41E2-A245-9AEDF13F4571}">
      <dsp:nvSpPr>
        <dsp:cNvPr id="0" name=""/>
        <dsp:cNvSpPr/>
      </dsp:nvSpPr>
      <dsp:spPr>
        <a:xfrm>
          <a:off x="3283564" y="2670717"/>
          <a:ext cx="4925347"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l" defTabSz="1155700">
            <a:lnSpc>
              <a:spcPct val="90000"/>
            </a:lnSpc>
            <a:spcBef>
              <a:spcPct val="0"/>
            </a:spcBef>
            <a:spcAft>
              <a:spcPct val="15000"/>
            </a:spcAft>
            <a:buChar char="••"/>
          </a:pPr>
          <a:r>
            <a:rPr lang="ru-RU" sz="2600" kern="1200" dirty="0" smtClean="0"/>
            <a:t>Имидж педагога</a:t>
          </a:r>
          <a:endParaRPr lang="ru-RU" sz="2600" kern="1200" dirty="0"/>
        </a:p>
      </dsp:txBody>
      <dsp:txXfrm>
        <a:off x="3283564" y="2771856"/>
        <a:ext cx="4621930" cy="606835"/>
      </dsp:txXfrm>
    </dsp:sp>
    <dsp:sp modelId="{D36C4312-A3AE-45D6-B4DD-03901C7F16B5}">
      <dsp:nvSpPr>
        <dsp:cNvPr id="0" name=""/>
        <dsp:cNvSpPr/>
      </dsp:nvSpPr>
      <dsp:spPr>
        <a:xfrm>
          <a:off x="0" y="2670717"/>
          <a:ext cx="3283564"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Профессии </a:t>
          </a:r>
          <a:endParaRPr lang="ru-RU" sz="2600" kern="1200" dirty="0"/>
        </a:p>
      </dsp:txBody>
      <dsp:txXfrm>
        <a:off x="39498" y="2710215"/>
        <a:ext cx="3204568" cy="730117"/>
      </dsp:txXfrm>
    </dsp:sp>
    <dsp:sp modelId="{D87BD8FA-3176-432B-97D9-C7C3F5851A0C}">
      <dsp:nvSpPr>
        <dsp:cNvPr id="0" name=""/>
        <dsp:cNvSpPr/>
      </dsp:nvSpPr>
      <dsp:spPr>
        <a:xfrm>
          <a:off x="3283564" y="3560742"/>
          <a:ext cx="4925347"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l" defTabSz="1155700">
            <a:lnSpc>
              <a:spcPct val="90000"/>
            </a:lnSpc>
            <a:spcBef>
              <a:spcPct val="0"/>
            </a:spcBef>
            <a:spcAft>
              <a:spcPct val="15000"/>
            </a:spcAft>
            <a:buChar char="••"/>
          </a:pPr>
          <a:r>
            <a:rPr lang="ru-RU" sz="2600" kern="1200" dirty="0" smtClean="0"/>
            <a:t>Имидж выпускника школы</a:t>
          </a:r>
          <a:endParaRPr lang="ru-RU" sz="2600" kern="1200" dirty="0"/>
        </a:p>
      </dsp:txBody>
      <dsp:txXfrm>
        <a:off x="3283564" y="3661881"/>
        <a:ext cx="4621930" cy="606835"/>
      </dsp:txXfrm>
    </dsp:sp>
    <dsp:sp modelId="{A3753F64-BD0D-48E0-91DF-61DBCE39C630}">
      <dsp:nvSpPr>
        <dsp:cNvPr id="0" name=""/>
        <dsp:cNvSpPr/>
      </dsp:nvSpPr>
      <dsp:spPr>
        <a:xfrm>
          <a:off x="0" y="3560742"/>
          <a:ext cx="3283564"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Образованию </a:t>
          </a:r>
          <a:endParaRPr lang="ru-RU" sz="2600" kern="1200" dirty="0"/>
        </a:p>
      </dsp:txBody>
      <dsp:txXfrm>
        <a:off x="39498" y="3600240"/>
        <a:ext cx="3204568" cy="730117"/>
      </dsp:txXfrm>
    </dsp:sp>
    <dsp:sp modelId="{501A3DAD-3B80-43A9-8BEE-087ED987D734}">
      <dsp:nvSpPr>
        <dsp:cNvPr id="0" name=""/>
        <dsp:cNvSpPr/>
      </dsp:nvSpPr>
      <dsp:spPr>
        <a:xfrm>
          <a:off x="3283564" y="4450768"/>
          <a:ext cx="4925347" cy="80911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l" defTabSz="1155700">
            <a:lnSpc>
              <a:spcPct val="90000"/>
            </a:lnSpc>
            <a:spcBef>
              <a:spcPct val="0"/>
            </a:spcBef>
            <a:spcAft>
              <a:spcPct val="15000"/>
            </a:spcAft>
            <a:buChar char="••"/>
          </a:pPr>
          <a:r>
            <a:rPr lang="ru-RU" sz="2600" kern="1200" dirty="0" smtClean="0"/>
            <a:t>Мерседес – не просто машина</a:t>
          </a:r>
          <a:endParaRPr lang="ru-RU" sz="2600" kern="1200" dirty="0"/>
        </a:p>
      </dsp:txBody>
      <dsp:txXfrm>
        <a:off x="3283564" y="4551907"/>
        <a:ext cx="4621930" cy="606835"/>
      </dsp:txXfrm>
    </dsp:sp>
    <dsp:sp modelId="{DC132363-0A86-40CC-A2CF-74CBBB75CB3A}">
      <dsp:nvSpPr>
        <dsp:cNvPr id="0" name=""/>
        <dsp:cNvSpPr/>
      </dsp:nvSpPr>
      <dsp:spPr>
        <a:xfrm>
          <a:off x="0" y="4450768"/>
          <a:ext cx="3283564" cy="809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Вещи </a:t>
          </a:r>
          <a:endParaRPr lang="ru-RU" sz="2600" kern="1200" dirty="0"/>
        </a:p>
      </dsp:txBody>
      <dsp:txXfrm>
        <a:off x="39498" y="4490266"/>
        <a:ext cx="3204568" cy="73011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4831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968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17547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28449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9539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71666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19471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225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54632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00216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88947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71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5F77EE-61B7-4092-A541-0BAEC9777BF3}" type="datetimeFigureOut">
              <a:rPr lang="ru-RU" smtClean="0">
                <a:solidFill>
                  <a:prstClr val="black">
                    <a:tint val="75000"/>
                  </a:prstClr>
                </a:solidFill>
              </a:rPr>
              <a:pPr/>
              <a:t>30.11.2020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D5D4FE-96E0-448D-A2A0-6B7503582D0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13721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39952" y="4365104"/>
            <a:ext cx="4464496" cy="1200329"/>
          </a:xfrm>
          <a:prstGeom prst="rect">
            <a:avLst/>
          </a:prstGeom>
          <a:noFill/>
        </p:spPr>
        <p:txBody>
          <a:bodyPr wrap="square" rtlCol="0">
            <a:spAutoFit/>
          </a:bodyPr>
          <a:lstStyle/>
          <a:p>
            <a:pPr algn="r"/>
            <a:r>
              <a:rPr lang="ru-RU" sz="2400" dirty="0">
                <a:latin typeface="Times New Roman" panose="02020603050405020304" pitchFamily="18" charset="0"/>
                <a:cs typeface="Times New Roman" panose="02020603050405020304" pitchFamily="18" charset="0"/>
              </a:rPr>
              <a:t>Составила </a:t>
            </a:r>
            <a:r>
              <a:rPr lang="ru-RU" sz="2400" dirty="0" err="1" smtClean="0">
                <a:latin typeface="Times New Roman" panose="02020603050405020304" pitchFamily="18" charset="0"/>
                <a:cs typeface="Times New Roman" panose="02020603050405020304" pitchFamily="18" charset="0"/>
              </a:rPr>
              <a:t>В.М.Илюшникова</a:t>
            </a:r>
            <a:r>
              <a:rPr lang="ru-RU" sz="2400" dirty="0" smtClean="0">
                <a:latin typeface="Times New Roman" panose="02020603050405020304" pitchFamily="18" charset="0"/>
                <a:cs typeface="Times New Roman" panose="02020603050405020304" pitchFamily="18" charset="0"/>
              </a:rPr>
              <a:t> , педагог-психолог</a:t>
            </a:r>
          </a:p>
          <a:p>
            <a:pPr algn="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970136" y="612451"/>
            <a:ext cx="3456384" cy="830997"/>
          </a:xfrm>
          <a:prstGeom prst="rect">
            <a:avLst/>
          </a:prstGeom>
          <a:noFill/>
        </p:spPr>
        <p:txBody>
          <a:bodyPr wrap="square" rtlCol="0">
            <a:spAutoFit/>
          </a:bodyPr>
          <a:lstStyle/>
          <a:p>
            <a:r>
              <a:rPr lang="ru-RU" sz="2800" b="1" dirty="0" smtClean="0">
                <a:latin typeface="Times New Roman" panose="02020603050405020304" pitchFamily="18" charset="0"/>
                <a:cs typeface="Times New Roman" panose="02020603050405020304" pitchFamily="18" charset="0"/>
              </a:rPr>
              <a:t>МБОУ « СОШ № 4»</a:t>
            </a:r>
          </a:p>
          <a:p>
            <a:r>
              <a:rPr lang="ru-RU" sz="2000" b="1" dirty="0" smtClean="0">
                <a:latin typeface="Times New Roman" panose="02020603050405020304" pitchFamily="18" charset="0"/>
                <a:cs typeface="Times New Roman" panose="02020603050405020304" pitchFamily="18" charset="0"/>
              </a:rPr>
              <a:t>    дошкольное отделение</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17597" y="1916832"/>
            <a:ext cx="10031850"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ИМИДЖ</a:t>
            </a: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  </a:t>
            </a:r>
          </a:p>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              </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ПЕДАГОГА</a:t>
            </a: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 ДОО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53565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274638"/>
            <a:ext cx="6984776" cy="1066130"/>
          </a:xfrm>
        </p:spPr>
        <p:style>
          <a:lnRef idx="1">
            <a:schemeClr val="accent3"/>
          </a:lnRef>
          <a:fillRef idx="2">
            <a:schemeClr val="accent3"/>
          </a:fillRef>
          <a:effectRef idx="1">
            <a:schemeClr val="accent3"/>
          </a:effectRef>
          <a:fontRef idx="minor">
            <a:schemeClr val="dk1"/>
          </a:fontRef>
        </p:style>
        <p:txBody>
          <a:bodyPr>
            <a:normAutofit/>
          </a:bodyPr>
          <a:lstStyle/>
          <a:p>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Внутренняя составляющая имиджа</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Овал 4"/>
          <p:cNvSpPr/>
          <p:nvPr/>
        </p:nvSpPr>
        <p:spPr>
          <a:xfrm>
            <a:off x="1331640" y="1506438"/>
            <a:ext cx="3058687"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Культура речи</a:t>
            </a:r>
            <a:endParaRPr lang="ru-RU" sz="2000" b="1" dirty="0">
              <a:latin typeface="Times New Roman" pitchFamily="18" charset="0"/>
              <a:cs typeface="Times New Roman" pitchFamily="18" charset="0"/>
            </a:endParaRPr>
          </a:p>
        </p:txBody>
      </p:sp>
      <p:sp>
        <p:nvSpPr>
          <p:cNvPr id="6" name="Овал 5"/>
          <p:cNvSpPr/>
          <p:nvPr/>
        </p:nvSpPr>
        <p:spPr>
          <a:xfrm>
            <a:off x="4897622" y="1556792"/>
            <a:ext cx="3418794"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Коммуникативные способности</a:t>
            </a:r>
            <a:endParaRPr lang="ru-RU" sz="2000" b="1" dirty="0">
              <a:latin typeface="Times New Roman" pitchFamily="18" charset="0"/>
              <a:cs typeface="Times New Roman" pitchFamily="18" charset="0"/>
            </a:endParaRPr>
          </a:p>
        </p:txBody>
      </p:sp>
      <p:sp>
        <p:nvSpPr>
          <p:cNvPr id="8" name="Овал 7"/>
          <p:cNvSpPr/>
          <p:nvPr/>
        </p:nvSpPr>
        <p:spPr>
          <a:xfrm>
            <a:off x="6444208" y="2780928"/>
            <a:ext cx="2448272"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открытость</a:t>
            </a:r>
          </a:p>
        </p:txBody>
      </p:sp>
      <p:sp>
        <p:nvSpPr>
          <p:cNvPr id="9" name="Овал 8"/>
          <p:cNvSpPr/>
          <p:nvPr/>
        </p:nvSpPr>
        <p:spPr>
          <a:xfrm>
            <a:off x="179512" y="2658566"/>
            <a:ext cx="3161180" cy="131049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профессионализм</a:t>
            </a:r>
            <a:endParaRPr lang="ru-RU" sz="2000" b="1" dirty="0">
              <a:latin typeface="Times New Roman" pitchFamily="18" charset="0"/>
              <a:cs typeface="Times New Roman" pitchFamily="18" charset="0"/>
            </a:endParaRPr>
          </a:p>
        </p:txBody>
      </p:sp>
      <p:sp>
        <p:nvSpPr>
          <p:cNvPr id="10" name="Овал 9"/>
          <p:cNvSpPr/>
          <p:nvPr/>
        </p:nvSpPr>
        <p:spPr>
          <a:xfrm>
            <a:off x="3340692" y="2744924"/>
            <a:ext cx="2664296"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Интеллект </a:t>
            </a:r>
          </a:p>
          <a:p>
            <a:pPr algn="ctr"/>
            <a:endParaRPr lang="ru-RU" sz="2400" b="1" dirty="0">
              <a:latin typeface="Times New Roman" pitchFamily="18" charset="0"/>
              <a:cs typeface="Times New Roman" pitchFamily="18" charset="0"/>
            </a:endParaRPr>
          </a:p>
        </p:txBody>
      </p:sp>
      <p:sp>
        <p:nvSpPr>
          <p:cNvPr id="11" name="Овал 10"/>
          <p:cNvSpPr/>
          <p:nvPr/>
        </p:nvSpPr>
        <p:spPr>
          <a:xfrm>
            <a:off x="5796136" y="4221088"/>
            <a:ext cx="2880320" cy="10801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Личное обаяние</a:t>
            </a:r>
            <a:endParaRPr lang="ru-RU" sz="2000" b="1" dirty="0">
              <a:latin typeface="Times New Roman" pitchFamily="18" charset="0"/>
              <a:cs typeface="Times New Roman" pitchFamily="18" charset="0"/>
            </a:endParaRPr>
          </a:p>
        </p:txBody>
      </p:sp>
      <p:sp>
        <p:nvSpPr>
          <p:cNvPr id="12" name="Овал 11"/>
          <p:cNvSpPr/>
          <p:nvPr/>
        </p:nvSpPr>
        <p:spPr>
          <a:xfrm>
            <a:off x="3347864" y="4761148"/>
            <a:ext cx="2952328"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Нравственные качества</a:t>
            </a:r>
            <a:endParaRPr lang="ru-RU" sz="2000" b="1" dirty="0">
              <a:latin typeface="Times New Roman" pitchFamily="18" charset="0"/>
              <a:cs typeface="Times New Roman" pitchFamily="18" charset="0"/>
            </a:endParaRPr>
          </a:p>
        </p:txBody>
      </p:sp>
      <p:sp>
        <p:nvSpPr>
          <p:cNvPr id="14" name="Овал 13"/>
          <p:cNvSpPr/>
          <p:nvPr/>
        </p:nvSpPr>
        <p:spPr>
          <a:xfrm>
            <a:off x="539552" y="3966642"/>
            <a:ext cx="3384376"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smtClean="0">
                <a:latin typeface="Times New Roman" pitchFamily="18" charset="0"/>
                <a:cs typeface="Times New Roman" pitchFamily="18" charset="0"/>
              </a:rPr>
              <a:t>Волевые качества</a:t>
            </a:r>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4052553574"/>
      </p:ext>
    </p:extLst>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Психолог\Desktop\Новая папка\img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743" t="32106" r="65149" b="19193"/>
          <a:stretch/>
        </p:blipFill>
        <p:spPr bwMode="auto">
          <a:xfrm>
            <a:off x="395536" y="124418"/>
            <a:ext cx="1158590" cy="136036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691680" y="116632"/>
            <a:ext cx="6215484" cy="92333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Типичные признаки</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Прямоугольник 3"/>
          <p:cNvSpPr/>
          <p:nvPr/>
        </p:nvSpPr>
        <p:spPr>
          <a:xfrm>
            <a:off x="1165222" y="1484784"/>
            <a:ext cx="3195427" cy="461665"/>
          </a:xfrm>
          <a:prstGeom prst="rect">
            <a:avLst/>
          </a:prstGeom>
          <a:noFill/>
        </p:spPr>
        <p:txBody>
          <a:bodyPr wrap="none" lIns="91440" tIns="45720" rIns="91440" bIns="45720">
            <a:spAutoFit/>
          </a:bodyPr>
          <a:lstStyle/>
          <a:p>
            <a:pPr algn="ctr"/>
            <a:r>
              <a:rPr lang="ru-RU"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r>
              <a:rPr lang="ru-RU" sz="2400" b="1" cap="none" spc="0" dirty="0" smtClean="0">
                <a:ln w="10541" cmpd="sng">
                  <a:solidFill>
                    <a:schemeClr val="accent1">
                      <a:shade val="88000"/>
                      <a:satMod val="110000"/>
                    </a:schemeClr>
                  </a:solidFill>
                  <a:prstDash val="solid"/>
                </a:ln>
                <a:solidFill>
                  <a:srgbClr val="FF0000"/>
                </a:solidFill>
                <a:effectLst/>
              </a:rPr>
              <a:t>закрытого</a:t>
            </a:r>
            <a:r>
              <a:rPr lang="ru-RU"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человека</a:t>
            </a:r>
            <a:endParaRPr lang="ru-RU" sz="2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Прямоугольник 5"/>
          <p:cNvSpPr/>
          <p:nvPr/>
        </p:nvSpPr>
        <p:spPr>
          <a:xfrm>
            <a:off x="179511" y="1844824"/>
            <a:ext cx="6293073" cy="5078313"/>
          </a:xfrm>
          <a:prstGeom prst="rect">
            <a:avLst/>
          </a:prstGeom>
          <a:noFill/>
        </p:spPr>
        <p:txBody>
          <a:bodyPr wrap="square" lIns="91440" tIns="45720" rIns="91440" bIns="45720">
            <a:spAutoFit/>
          </a:bodyPr>
          <a:lstStyle/>
          <a:p>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Он испытывает страх, нерешителен </a:t>
            </a:r>
          </a:p>
          <a:p>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ему не достает веры в свои силы;</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*Он пессимист, отличается недоверчивостью,                        </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рассчитывает только на плохое;</a:t>
            </a:r>
          </a:p>
          <a:p>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Он редко смеется, редко говорит «спасибо»;</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часто отказывается;</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ругается, брюзжит, выказывает себя </a:t>
            </a: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мником;</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слишком много говорит о себе и слишком</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мало слушает;</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часто действует суетливо, нервозно, </a:t>
            </a: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раздражением;</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распространяет вокруг себя гнетущую, </a:t>
            </a: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едружелюбную обстановку</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 себе он говорит, что работа приводит его</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в стрессовое состояние, что у него нет </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свободного времени</a:t>
            </a:r>
          </a:p>
          <a:p>
            <a:endPar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Прямоугольник 6"/>
          <p:cNvSpPr/>
          <p:nvPr/>
        </p:nvSpPr>
        <p:spPr>
          <a:xfrm>
            <a:off x="5303615" y="1517771"/>
            <a:ext cx="3195427" cy="461665"/>
          </a:xfrm>
          <a:prstGeom prst="rect">
            <a:avLst/>
          </a:prstGeom>
        </p:spPr>
        <p:txBody>
          <a:bodyPr wrap="none">
            <a:spAutoFit/>
          </a:bodyPr>
          <a:lstStyle/>
          <a:p>
            <a:pPr algn="ct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ru-RU" sz="2400" b="1" dirty="0" smtClean="0">
                <a:ln w="10541" cmpd="sng">
                  <a:solidFill>
                    <a:schemeClr val="accent1">
                      <a:shade val="88000"/>
                      <a:satMod val="110000"/>
                    </a:schemeClr>
                  </a:solidFill>
                  <a:prstDash val="solid"/>
                </a:ln>
                <a:solidFill>
                  <a:srgbClr val="FF0000"/>
                </a:solidFill>
              </a:rPr>
              <a:t>открытого</a:t>
            </a: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человека</a:t>
            </a:r>
          </a:p>
        </p:txBody>
      </p:sp>
      <p:pic>
        <p:nvPicPr>
          <p:cNvPr id="8" name="Picture 2" descr="C:\Users\Психолог\Desktop\Новая папка\img1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192" t="30542" r="5489" b="15391"/>
          <a:stretch/>
        </p:blipFill>
        <p:spPr bwMode="auto">
          <a:xfrm>
            <a:off x="8005642" y="124419"/>
            <a:ext cx="986800" cy="1413052"/>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p:nvSpPr>
        <p:spPr>
          <a:xfrm>
            <a:off x="5076056" y="1844824"/>
            <a:ext cx="4572000" cy="4524315"/>
          </a:xfrm>
          <a:prstGeom prst="rect">
            <a:avLst/>
          </a:prstGeom>
        </p:spPr>
        <p:txBody>
          <a:bodyPr>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уверен в себе, знает свои цели и </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знает чего хочет;</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*Он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оптимист, он ищет и видит в других</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прежде всего хорошее</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Он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жизнерадостный, веселый человек</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 пониманием относится к другим, чаще говорит «да» ;</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не предъявляет чрезмерных требований к себе и не позволяет это делать другим;</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*от него исходит доброта и спокойствие</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*он не брюзжит, внимательно слушает собеседника, старается большему научиться у других людей</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У него хватает времени на все его замыслы</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145452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75656" y="476672"/>
            <a:ext cx="6898492" cy="923330"/>
          </a:xfrm>
          <a:prstGeom prst="rect">
            <a:avLst/>
          </a:prstGeom>
          <a:noFill/>
        </p:spPr>
        <p:txBody>
          <a:bodyPr wrap="none" lIns="91440" tIns="45720" rIns="91440" bIns="45720">
            <a:spAutoFit/>
          </a:bodyPr>
          <a:lstStyle/>
          <a:p>
            <a:pPr algn="ctr"/>
            <a:r>
              <a:rPr lang="ru-RU" sz="5400" b="1" cap="none" spc="0"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Лидерское поведение</a:t>
            </a:r>
            <a:endParaRPr lang="ru-RU" sz="5400" b="1" cap="none" spc="0"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pic>
        <p:nvPicPr>
          <p:cNvPr id="1026" name="Picture 2" descr="https://ic.pics.livejournal.com/olga_simonova/29623074/1377353/1377353_10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2637" y="4734482"/>
            <a:ext cx="3600399" cy="2123518"/>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87437" y="1772816"/>
            <a:ext cx="6588214" cy="2739211"/>
          </a:xfrm>
          <a:prstGeom prst="rect">
            <a:avLst/>
          </a:prstGeom>
        </p:spPr>
        <p:txBody>
          <a:bodyPr wrap="none">
            <a:spAutoFit/>
          </a:bodyPr>
          <a:lstStyle/>
          <a:p>
            <a:pPr algn="ctr"/>
            <a:r>
              <a:rPr lang="ru-RU"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Для развития уверенности в себе:</a:t>
            </a:r>
          </a:p>
          <a:p>
            <a:r>
              <a:rPr lang="ru-RU" sz="28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1. Перестаньте критиковать самого себя.</a:t>
            </a:r>
          </a:p>
          <a:p>
            <a:r>
              <a:rPr lang="ru-RU" sz="28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2. Перестаньте жаловаться.</a:t>
            </a:r>
          </a:p>
          <a:p>
            <a:r>
              <a:rPr lang="ru-RU" sz="28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3. Займитесь своей физической формой.</a:t>
            </a:r>
          </a:p>
          <a:p>
            <a:r>
              <a:rPr lang="ru-RU" sz="28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4. Обретите независимость.</a:t>
            </a:r>
          </a:p>
          <a:p>
            <a:r>
              <a:rPr lang="ru-RU" sz="28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5. Смотрите на мир позитивно.</a:t>
            </a:r>
            <a:endParaRPr lang="ru-RU" sz="28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9" name="TextBox 8"/>
          <p:cNvSpPr txBox="1"/>
          <p:nvPr/>
        </p:nvSpPr>
        <p:spPr>
          <a:xfrm>
            <a:off x="3207466" y="1363192"/>
            <a:ext cx="5742278" cy="646331"/>
          </a:xfrm>
          <a:prstGeom prst="rect">
            <a:avLst/>
          </a:prstGeom>
          <a:noFill/>
        </p:spPr>
        <p:txBody>
          <a:bodyPr wrap="none" rtlCol="0">
            <a:spAutoFit/>
          </a:bodyPr>
          <a:lstStyle/>
          <a:p>
            <a:r>
              <a:rPr lang="ru-RU" sz="3600" dirty="0" smtClean="0">
                <a:latin typeface="Monotype Corsiva" panose="03010101010201010101" pitchFamily="66" charset="0"/>
              </a:rPr>
              <a:t>Лидер- человек уверенный в себе.</a:t>
            </a:r>
            <a:endParaRPr lang="ru-RU" sz="3600" dirty="0">
              <a:latin typeface="Monotype Corsiva" panose="03010101010201010101" pitchFamily="66" charset="0"/>
            </a:endParaRPr>
          </a:p>
        </p:txBody>
      </p:sp>
      <p:pic>
        <p:nvPicPr>
          <p:cNvPr id="1028" name="Picture 4" descr="https://pandora.pictures/template/images/photography/1/10.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57" r="52668" b="37773"/>
          <a:stretch/>
        </p:blipFill>
        <p:spPr bwMode="auto">
          <a:xfrm>
            <a:off x="6593580" y="2155513"/>
            <a:ext cx="2356164" cy="2785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145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782" t="5295" r="8955" b="5097"/>
          <a:stretch/>
        </p:blipFill>
        <p:spPr bwMode="auto">
          <a:xfrm>
            <a:off x="909519" y="1423083"/>
            <a:ext cx="2420089" cy="485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908582" y="116632"/>
            <a:ext cx="7359836" cy="1200329"/>
          </a:xfrm>
          <a:prstGeom prst="rect">
            <a:avLst/>
          </a:prstGeom>
          <a:noFill/>
        </p:spPr>
        <p:txBody>
          <a:bodyPr wrap="none" lIns="91440" tIns="45720" rIns="91440" bIns="45720">
            <a:spAutoFit/>
          </a:bodyPr>
          <a:lstStyle/>
          <a:p>
            <a:pPr algn="ctr"/>
            <a:r>
              <a:rPr lang="ru-RU"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anose="02020603050405020304" pitchFamily="18" charset="0"/>
                <a:cs typeface="Times New Roman" panose="02020603050405020304" pitchFamily="18" charset="0"/>
              </a:rPr>
              <a:t>Принципы создания </a:t>
            </a:r>
            <a:endParaRPr lang="ru-RU"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anose="02020603050405020304" pitchFamily="18" charset="0"/>
              <a:cs typeface="Times New Roman" panose="02020603050405020304" pitchFamily="18" charset="0"/>
            </a:endParaRPr>
          </a:p>
          <a:p>
            <a:pPr algn="ctr"/>
            <a:r>
              <a:rPr lang="ru-RU"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anose="02020603050405020304" pitchFamily="18" charset="0"/>
                <a:cs typeface="Times New Roman" panose="02020603050405020304" pitchFamily="18" charset="0"/>
              </a:rPr>
              <a:t>привлекательного </a:t>
            </a:r>
            <a:r>
              <a:rPr lang="ru-RU"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anose="02020603050405020304" pitchFamily="18" charset="0"/>
                <a:cs typeface="Times New Roman" panose="02020603050405020304" pitchFamily="18" charset="0"/>
              </a:rPr>
              <a:t>внешнего  вида</a:t>
            </a:r>
            <a:endParaRPr lang="ru-RU"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Прямоугольник 9"/>
          <p:cNvSpPr/>
          <p:nvPr/>
        </p:nvSpPr>
        <p:spPr>
          <a:xfrm>
            <a:off x="3701889" y="2599897"/>
            <a:ext cx="4572000" cy="1754326"/>
          </a:xfrm>
          <a:prstGeom prst="rect">
            <a:avLst/>
          </a:prstGeom>
        </p:spPr>
        <p:txBody>
          <a:bodyPr>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        </a:t>
            </a:r>
            <a:r>
              <a:rPr lang="ru-RU" sz="3600" b="1" dirty="0">
                <a:solidFill>
                  <a:srgbClr val="C00000"/>
                </a:solidFill>
                <a:latin typeface="Times New Roman" panose="02020603050405020304" pitchFamily="18" charset="0"/>
                <a:cs typeface="Times New Roman" panose="02020603050405020304" pitchFamily="18" charset="0"/>
              </a:rPr>
              <a:t>*</a:t>
            </a:r>
            <a:r>
              <a:rPr lang="ru-RU" sz="3600" b="1" dirty="0" smtClean="0">
                <a:solidFill>
                  <a:srgbClr val="C00000"/>
                </a:solidFill>
                <a:latin typeface="Times New Roman" panose="02020603050405020304" pitchFamily="18" charset="0"/>
                <a:cs typeface="Times New Roman" panose="02020603050405020304" pitchFamily="18" charset="0"/>
              </a:rPr>
              <a:t>Аккуратность</a:t>
            </a:r>
          </a:p>
          <a:p>
            <a:pPr algn="ctr"/>
            <a:r>
              <a:rPr lang="ru-RU" sz="3600" b="1" dirty="0" smtClean="0">
                <a:solidFill>
                  <a:srgbClr val="C00000"/>
                </a:solidFill>
                <a:latin typeface="Times New Roman" panose="02020603050405020304" pitchFamily="18" charset="0"/>
                <a:cs typeface="Times New Roman" panose="02020603050405020304" pitchFamily="18" charset="0"/>
              </a:rPr>
              <a:t>*Опрятность</a:t>
            </a:r>
            <a:endParaRPr lang="ru-RU" sz="3600" b="1" dirty="0">
              <a:solidFill>
                <a:srgbClr val="C00000"/>
              </a:solidFill>
              <a:latin typeface="Times New Roman" panose="02020603050405020304" pitchFamily="18" charset="0"/>
              <a:cs typeface="Times New Roman" panose="02020603050405020304" pitchFamily="18" charset="0"/>
            </a:endParaRPr>
          </a:p>
          <a:p>
            <a:pPr algn="ctr"/>
            <a:r>
              <a:rPr lang="ru-RU" sz="3600" b="1" dirty="0">
                <a:solidFill>
                  <a:srgbClr val="C00000"/>
                </a:solidFill>
                <a:latin typeface="Times New Roman" panose="02020603050405020304" pitchFamily="18" charset="0"/>
                <a:cs typeface="Times New Roman" panose="02020603050405020304" pitchFamily="18" charset="0"/>
              </a:rPr>
              <a:t>    *Сдержанность</a:t>
            </a:r>
            <a:endParaRPr lang="ru-RU" sz="3600" dirty="0"/>
          </a:p>
        </p:txBody>
      </p:sp>
    </p:spTree>
    <p:extLst>
      <p:ext uri="{BB962C8B-B14F-4D97-AF65-F5344CB8AC3E}">
        <p14:creationId xmlns:p14="http://schemas.microsoft.com/office/powerpoint/2010/main" val="2537711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55576" y="404664"/>
            <a:ext cx="7955191" cy="923330"/>
          </a:xfrm>
          <a:prstGeom prst="rect">
            <a:avLst/>
          </a:prstGeom>
          <a:noFill/>
        </p:spPr>
        <p:txBody>
          <a:bodyPr wrap="none" lIns="91440" tIns="45720" rIns="91440" bIns="45720">
            <a:spAutoFit/>
          </a:bodyPr>
          <a:lstStyle/>
          <a:p>
            <a:pPr algn="ctr"/>
            <a:r>
              <a:rPr lang="ru-RU" sz="5400" b="1" cap="none" spc="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Деловой имидж педагога</a:t>
            </a:r>
            <a:endParaRPr lang="ru-RU" sz="5400" b="1" cap="none" spc="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sp>
        <p:nvSpPr>
          <p:cNvPr id="5" name="TextBox 4"/>
          <p:cNvSpPr txBox="1"/>
          <p:nvPr/>
        </p:nvSpPr>
        <p:spPr>
          <a:xfrm>
            <a:off x="755576" y="2060848"/>
            <a:ext cx="8083623" cy="1477328"/>
          </a:xfrm>
          <a:prstGeom prst="rect">
            <a:avLst/>
          </a:prstGeom>
          <a:noFill/>
        </p:spPr>
        <p:txBody>
          <a:bodyPr wrap="none" rtlCol="0">
            <a:spAutoFit/>
          </a:bodyPr>
          <a:lstStyle/>
          <a:p>
            <a:r>
              <a:rPr lang="ru-RU" dirty="0" smtClean="0"/>
              <a:t>Внешние данные ( прическа, умение одеваться и носить одежду и т.д.) </a:t>
            </a:r>
          </a:p>
          <a:p>
            <a:r>
              <a:rPr lang="ru-RU" dirty="0" smtClean="0"/>
              <a:t>Коммуникативные качества( умение говорить, правильная речь, культура речи, </a:t>
            </a:r>
          </a:p>
          <a:p>
            <a:r>
              <a:rPr lang="ru-RU" dirty="0" smtClean="0"/>
              <a:t>умение устанавливать контакт, чувство юмора, умение отвечать на вопросы </a:t>
            </a:r>
          </a:p>
          <a:p>
            <a:r>
              <a:rPr lang="ru-RU" dirty="0" smtClean="0"/>
              <a:t>по существу</a:t>
            </a:r>
          </a:p>
          <a:p>
            <a:endParaRPr lang="ru-RU" dirty="0"/>
          </a:p>
        </p:txBody>
      </p:sp>
      <p:pic>
        <p:nvPicPr>
          <p:cNvPr id="6" name="Picture 2" descr="C:\Users\Психолог\Desktop\Новая папка\img4 (1).jpg"/>
          <p:cNvPicPr>
            <a:picLocks noChangeAspect="1" noChangeArrowheads="1"/>
          </p:cNvPicPr>
          <p:nvPr/>
        </p:nvPicPr>
        <p:blipFill rotWithShape="1">
          <a:blip r:embed="rId2">
            <a:extLst>
              <a:ext uri="{28A0092B-C50C-407E-A947-70E740481C1C}">
                <a14:useLocalDpi xmlns:a14="http://schemas.microsoft.com/office/drawing/2010/main" val="0"/>
              </a:ext>
            </a:extLst>
          </a:blip>
          <a:srcRect t="19364"/>
          <a:stretch/>
        </p:blipFill>
        <p:spPr bwMode="auto">
          <a:xfrm>
            <a:off x="0" y="1327994"/>
            <a:ext cx="9144000" cy="5530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97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E:\IMG_927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257" t="12382" r="47015"/>
          <a:stretch/>
        </p:blipFill>
        <p:spPr bwMode="auto">
          <a:xfrm>
            <a:off x="1547664" y="1171418"/>
            <a:ext cx="2232248" cy="46232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dmin\Desktop\i.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58" r="22713"/>
          <a:stretch/>
        </p:blipFill>
        <p:spPr bwMode="auto">
          <a:xfrm>
            <a:off x="4455845" y="1114502"/>
            <a:ext cx="2479167" cy="468015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195736" y="116632"/>
            <a:ext cx="4197367" cy="923330"/>
          </a:xfrm>
          <a:prstGeom prst="rect">
            <a:avLst/>
          </a:prstGeom>
          <a:noFill/>
        </p:spPr>
        <p:txBody>
          <a:bodyPr wrap="none" lIns="91440" tIns="45720" rIns="91440" bIns="45720">
            <a:spAutoFit/>
          </a:bodyPr>
          <a:lstStyle/>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Развлечение </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угольник 3"/>
          <p:cNvSpPr/>
          <p:nvPr/>
        </p:nvSpPr>
        <p:spPr>
          <a:xfrm>
            <a:off x="2195736" y="5794660"/>
            <a:ext cx="4250651" cy="92333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Мисс актриса</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95117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2204864"/>
            <a:ext cx="8676456" cy="1752600"/>
          </a:xfrm>
        </p:spPr>
        <p:txBody>
          <a:bodyPr>
            <a:noAutofit/>
          </a:bodyPr>
          <a:lstStyle/>
          <a:p>
            <a:pPr algn="l"/>
            <a:r>
              <a:rPr lang="ru-RU" sz="3600" b="1" dirty="0" smtClean="0">
                <a:solidFill>
                  <a:schemeClr val="tx1"/>
                </a:solidFill>
              </a:rPr>
              <a:t>     1.Повысить свою самооценку</a:t>
            </a:r>
          </a:p>
          <a:p>
            <a:pPr algn="l"/>
            <a:r>
              <a:rPr lang="ru-RU" sz="3600" b="1" dirty="0" smtClean="0">
                <a:solidFill>
                  <a:schemeClr val="tx1"/>
                </a:solidFill>
              </a:rPr>
              <a:t>     2.Поверить в доброту другого человека</a:t>
            </a:r>
          </a:p>
          <a:p>
            <a:r>
              <a:rPr lang="ru-RU" sz="3600" b="1" dirty="0" smtClean="0">
                <a:solidFill>
                  <a:schemeClr val="tx1"/>
                </a:solidFill>
              </a:rPr>
              <a:t>3.Осознать особенности проявления своих качеств</a:t>
            </a:r>
            <a:endParaRPr lang="ru-RU" sz="3600" b="1" dirty="0">
              <a:solidFill>
                <a:schemeClr val="tx1"/>
              </a:solidFill>
            </a:endParaRPr>
          </a:p>
        </p:txBody>
      </p:sp>
      <p:sp>
        <p:nvSpPr>
          <p:cNvPr id="4" name="Прямоугольник 3"/>
          <p:cNvSpPr/>
          <p:nvPr/>
        </p:nvSpPr>
        <p:spPr>
          <a:xfrm>
            <a:off x="257710" y="548680"/>
            <a:ext cx="8628580" cy="646331"/>
          </a:xfrm>
          <a:prstGeom prst="rect">
            <a:avLst/>
          </a:prstGeom>
          <a:noFill/>
        </p:spPr>
        <p:txBody>
          <a:bodyPr wrap="none" lIns="91440" tIns="45720" rIns="91440" bIns="45720">
            <a:spAutoFit/>
          </a:bodyPr>
          <a:lstStyle/>
          <a:p>
            <a:pPr algn="ctr"/>
            <a:r>
              <a:rPr lang="ru-RU"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С чего начать работу над своим имиджем</a:t>
            </a:r>
            <a:endParaRPr lang="ru-RU"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520902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24744"/>
            <a:ext cx="8229600" cy="1143000"/>
          </a:xfrm>
        </p:spPr>
        <p:txBody>
          <a:bodyPr/>
          <a:lstStyle/>
          <a:p>
            <a:r>
              <a:rPr lang="ru-RU" b="1" dirty="0" smtClean="0">
                <a:solidFill>
                  <a:schemeClr val="tx2">
                    <a:lumMod val="75000"/>
                  </a:schemeClr>
                </a:solidFill>
              </a:rPr>
              <a:t>ПРОФИ                         ЛИДЕР</a:t>
            </a:r>
            <a:endParaRPr lang="ru-RU" b="1" dirty="0">
              <a:solidFill>
                <a:schemeClr val="tx2">
                  <a:lumMod val="75000"/>
                </a:schemeClr>
              </a:solidFill>
            </a:endParaRPr>
          </a:p>
        </p:txBody>
      </p:sp>
      <p:sp>
        <p:nvSpPr>
          <p:cNvPr id="3" name="Объект 2"/>
          <p:cNvSpPr>
            <a:spLocks noGrp="1"/>
          </p:cNvSpPr>
          <p:nvPr>
            <p:ph sz="half" idx="1"/>
          </p:nvPr>
        </p:nvSpPr>
        <p:spPr>
          <a:xfrm>
            <a:off x="395536" y="2347697"/>
            <a:ext cx="4038600" cy="4525963"/>
          </a:xfrm>
        </p:spPr>
        <p:txBody>
          <a:bodyPr/>
          <a:lstStyle/>
          <a:p>
            <a:pPr marL="0" indent="0">
              <a:buNone/>
            </a:pPr>
            <a:r>
              <a:rPr lang="ru-RU" b="1" dirty="0"/>
              <a:t>Солнце в ладонях,</a:t>
            </a:r>
            <a:endParaRPr lang="ru-RU" dirty="0"/>
          </a:p>
          <a:p>
            <a:pPr marL="0" indent="0">
              <a:buNone/>
            </a:pPr>
            <a:r>
              <a:rPr lang="ru-RU" b="1" dirty="0" smtClean="0"/>
              <a:t> </a:t>
            </a:r>
            <a:r>
              <a:rPr lang="ru-RU" b="1" dirty="0"/>
              <a:t>Смелость в груди.</a:t>
            </a:r>
            <a:endParaRPr lang="ru-RU" dirty="0"/>
          </a:p>
          <a:p>
            <a:pPr marL="0" indent="0">
              <a:buNone/>
            </a:pPr>
            <a:r>
              <a:rPr lang="ru-RU" b="1" dirty="0" smtClean="0"/>
              <a:t>«</a:t>
            </a:r>
            <a:r>
              <a:rPr lang="ru-RU" b="1" dirty="0"/>
              <a:t>Профи» команда всегда впереди!</a:t>
            </a:r>
            <a:endParaRPr lang="ru-RU" dirty="0"/>
          </a:p>
          <a:p>
            <a:endParaRPr lang="ru-RU" dirty="0"/>
          </a:p>
        </p:txBody>
      </p:sp>
      <p:sp>
        <p:nvSpPr>
          <p:cNvPr id="4" name="Объект 3"/>
          <p:cNvSpPr>
            <a:spLocks noGrp="1"/>
          </p:cNvSpPr>
          <p:nvPr>
            <p:ph sz="half" idx="2"/>
          </p:nvPr>
        </p:nvSpPr>
        <p:spPr>
          <a:xfrm>
            <a:off x="4644008" y="2204864"/>
            <a:ext cx="4038600" cy="4525963"/>
          </a:xfrm>
        </p:spPr>
        <p:txBody>
          <a:bodyPr/>
          <a:lstStyle/>
          <a:p>
            <a:pPr marL="0" indent="0">
              <a:buNone/>
            </a:pPr>
            <a:r>
              <a:rPr lang="ru-RU" b="1" dirty="0"/>
              <a:t>Лидер- значит, </a:t>
            </a:r>
            <a:endParaRPr lang="ru-RU" b="1" dirty="0" smtClean="0"/>
          </a:p>
          <a:p>
            <a:pPr marL="0" indent="0">
              <a:buNone/>
            </a:pPr>
            <a:r>
              <a:rPr lang="ru-RU" b="1" dirty="0"/>
              <a:t> </a:t>
            </a:r>
            <a:r>
              <a:rPr lang="ru-RU" b="1" dirty="0" smtClean="0"/>
              <a:t>             «</a:t>
            </a:r>
            <a:r>
              <a:rPr lang="ru-RU" b="1" dirty="0"/>
              <a:t>веду за собой».</a:t>
            </a:r>
            <a:r>
              <a:rPr lang="ru-RU" b="1" dirty="0" smtClean="0"/>
              <a:t>                       </a:t>
            </a:r>
            <a:endParaRPr lang="ru-RU" dirty="0"/>
          </a:p>
          <a:p>
            <a:pPr marL="0" indent="0">
              <a:buNone/>
            </a:pPr>
            <a:r>
              <a:rPr lang="ru-RU" b="1" dirty="0"/>
              <a:t>Девиз наш по жизни: </a:t>
            </a:r>
            <a:endParaRPr lang="ru-RU" dirty="0"/>
          </a:p>
          <a:p>
            <a:pPr marL="0" indent="0">
              <a:buNone/>
            </a:pPr>
            <a:r>
              <a:rPr lang="ru-RU" b="1" dirty="0" smtClean="0"/>
              <a:t>        «</a:t>
            </a:r>
            <a:r>
              <a:rPr lang="ru-RU" b="1" dirty="0"/>
              <a:t>На месте не стой!»</a:t>
            </a:r>
            <a:endParaRPr lang="ru-RU" dirty="0"/>
          </a:p>
          <a:p>
            <a:endParaRPr lang="ru-RU" dirty="0"/>
          </a:p>
        </p:txBody>
      </p:sp>
      <p:sp>
        <p:nvSpPr>
          <p:cNvPr id="6" name="Прямоугольник 5"/>
          <p:cNvSpPr/>
          <p:nvPr/>
        </p:nvSpPr>
        <p:spPr>
          <a:xfrm>
            <a:off x="1162829" y="116632"/>
            <a:ext cx="6818341" cy="769441"/>
          </a:xfrm>
          <a:prstGeom prst="rect">
            <a:avLst/>
          </a:prstGeom>
          <a:noFill/>
        </p:spPr>
        <p:txBody>
          <a:bodyPr wrap="none" lIns="91440" tIns="45720" rIns="91440" bIns="45720">
            <a:spAutoFit/>
          </a:bodyPr>
          <a:lstStyle/>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ПРЕДСТАВЛЕНИЕ КОМАНД </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5700721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yt3.ggpht.com/a/AGF-l78mEabumbq19pj7xt3aXh3LUAWeJkWgpyfcNw=s900-c-k-c0xffffffff-no-rj-m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332" r="15275"/>
          <a:stretch/>
        </p:blipFill>
        <p:spPr bwMode="auto">
          <a:xfrm>
            <a:off x="323528" y="827509"/>
            <a:ext cx="1800200" cy="29808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проводницы униформ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8570" y="490356"/>
            <a:ext cx="2182613"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Доктор Александр Мясников мило"/>
          <p:cNvPicPr>
            <a:picLocks noChangeAspect="1" noChangeArrowheads="1"/>
          </p:cNvPicPr>
          <p:nvPr/>
        </p:nvPicPr>
        <p:blipFill rotWithShape="1">
          <a:blip r:embed="rId4">
            <a:extLst>
              <a:ext uri="{28A0092B-C50C-407E-A947-70E740481C1C}">
                <a14:useLocalDpi xmlns:a14="http://schemas.microsoft.com/office/drawing/2010/main" val="0"/>
              </a:ext>
            </a:extLst>
          </a:blip>
          <a:srcRect l="12232" t="11735" r="8889" b="11022"/>
          <a:stretch/>
        </p:blipFill>
        <p:spPr bwMode="auto">
          <a:xfrm>
            <a:off x="1784505" y="3140967"/>
            <a:ext cx="1985998" cy="292205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avatars.mds.yandex.net/get-altay/1627037/2a00000168222c2b823201ed6d55144cb874/XXL"/>
          <p:cNvPicPr>
            <a:picLocks noChangeAspect="1" noChangeArrowheads="1"/>
          </p:cNvPicPr>
          <p:nvPr/>
        </p:nvPicPr>
        <p:blipFill rotWithShape="1">
          <a:blip r:embed="rId5">
            <a:extLst>
              <a:ext uri="{28A0092B-C50C-407E-A947-70E740481C1C}">
                <a14:useLocalDpi xmlns:a14="http://schemas.microsoft.com/office/drawing/2010/main" val="0"/>
              </a:ext>
            </a:extLst>
          </a:blip>
          <a:srcRect l="16190" r="9098"/>
          <a:stretch/>
        </p:blipFill>
        <p:spPr bwMode="auto">
          <a:xfrm>
            <a:off x="5292080" y="3495632"/>
            <a:ext cx="2523757" cy="253350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school678.krsl.gov.spb.ru/PERSONAL/kochura.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272" y="827509"/>
            <a:ext cx="1884991" cy="28274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93139" y="388695"/>
            <a:ext cx="1460977" cy="400110"/>
          </a:xfrm>
          <a:prstGeom prst="rect">
            <a:avLst/>
          </a:prstGeom>
          <a:noFill/>
        </p:spPr>
        <p:txBody>
          <a:bodyPr wrap="none" rtlCol="0">
            <a:spAutoFit/>
          </a:bodyPr>
          <a:lstStyle/>
          <a:p>
            <a:r>
              <a:rPr lang="ru-RU" sz="2000" b="1" dirty="0" smtClean="0"/>
              <a:t>стюардесса</a:t>
            </a:r>
            <a:endParaRPr lang="ru-RU" sz="2000" b="1" dirty="0"/>
          </a:p>
        </p:txBody>
      </p:sp>
      <p:sp>
        <p:nvSpPr>
          <p:cNvPr id="7" name="TextBox 6"/>
          <p:cNvSpPr txBox="1"/>
          <p:nvPr/>
        </p:nvSpPr>
        <p:spPr>
          <a:xfrm>
            <a:off x="2229646" y="6006478"/>
            <a:ext cx="805029" cy="461665"/>
          </a:xfrm>
          <a:prstGeom prst="rect">
            <a:avLst/>
          </a:prstGeom>
          <a:noFill/>
        </p:spPr>
        <p:txBody>
          <a:bodyPr wrap="none" rtlCol="0">
            <a:spAutoFit/>
          </a:bodyPr>
          <a:lstStyle/>
          <a:p>
            <a:r>
              <a:rPr lang="ru-RU" sz="2400" b="1" dirty="0" smtClean="0"/>
              <a:t>врач</a:t>
            </a:r>
            <a:endParaRPr lang="ru-RU" sz="2400" b="1" dirty="0"/>
          </a:p>
        </p:txBody>
      </p:sp>
      <p:sp>
        <p:nvSpPr>
          <p:cNvPr id="8" name="TextBox 7"/>
          <p:cNvSpPr txBox="1"/>
          <p:nvPr/>
        </p:nvSpPr>
        <p:spPr>
          <a:xfrm>
            <a:off x="3702736" y="3964240"/>
            <a:ext cx="1661352" cy="461665"/>
          </a:xfrm>
          <a:prstGeom prst="rect">
            <a:avLst/>
          </a:prstGeom>
          <a:noFill/>
        </p:spPr>
        <p:txBody>
          <a:bodyPr wrap="none" rtlCol="0">
            <a:spAutoFit/>
          </a:bodyPr>
          <a:lstStyle/>
          <a:p>
            <a:r>
              <a:rPr lang="ru-RU" sz="2400" b="1" dirty="0" smtClean="0"/>
              <a:t>проводник</a:t>
            </a:r>
            <a:endParaRPr lang="ru-RU" sz="2400" b="1" dirty="0"/>
          </a:p>
        </p:txBody>
      </p:sp>
      <p:sp>
        <p:nvSpPr>
          <p:cNvPr id="9" name="TextBox 8"/>
          <p:cNvSpPr txBox="1"/>
          <p:nvPr/>
        </p:nvSpPr>
        <p:spPr>
          <a:xfrm>
            <a:off x="4881960" y="6093296"/>
            <a:ext cx="3106235" cy="461665"/>
          </a:xfrm>
          <a:prstGeom prst="rect">
            <a:avLst/>
          </a:prstGeom>
          <a:noFill/>
        </p:spPr>
        <p:txBody>
          <a:bodyPr wrap="none" rtlCol="0">
            <a:spAutoFit/>
          </a:bodyPr>
          <a:lstStyle/>
          <a:p>
            <a:r>
              <a:rPr lang="ru-RU" sz="2400" b="1" dirty="0"/>
              <a:t>ю</a:t>
            </a:r>
            <a:r>
              <a:rPr lang="ru-RU" sz="2400" b="1" dirty="0" smtClean="0"/>
              <a:t>рист, судья, адвокат</a:t>
            </a:r>
            <a:endParaRPr lang="ru-RU" sz="2400" b="1" dirty="0"/>
          </a:p>
        </p:txBody>
      </p:sp>
      <p:sp>
        <p:nvSpPr>
          <p:cNvPr id="10" name="TextBox 9"/>
          <p:cNvSpPr txBox="1"/>
          <p:nvPr/>
        </p:nvSpPr>
        <p:spPr>
          <a:xfrm>
            <a:off x="7052036" y="471754"/>
            <a:ext cx="1821461" cy="461665"/>
          </a:xfrm>
          <a:prstGeom prst="rect">
            <a:avLst/>
          </a:prstGeom>
          <a:noFill/>
        </p:spPr>
        <p:txBody>
          <a:bodyPr wrap="none" rtlCol="0">
            <a:spAutoFit/>
          </a:bodyPr>
          <a:lstStyle/>
          <a:p>
            <a:r>
              <a:rPr lang="ru-RU" sz="2400" b="1" dirty="0" smtClean="0"/>
              <a:t>воспитатель</a:t>
            </a:r>
            <a:endParaRPr lang="ru-RU" sz="2400" b="1" dirty="0"/>
          </a:p>
        </p:txBody>
      </p:sp>
    </p:spTree>
    <p:extLst>
      <p:ext uri="{BB962C8B-B14F-4D97-AF65-F5344CB8AC3E}">
        <p14:creationId xmlns:p14="http://schemas.microsoft.com/office/powerpoint/2010/main" val="137608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80">
                                          <p:stCondLst>
                                            <p:cond delay="0"/>
                                          </p:stCondLst>
                                        </p:cTn>
                                        <p:tgtEl>
                                          <p:spTgt spid="3"/>
                                        </p:tgtEl>
                                      </p:cBhvr>
                                    </p:animEffect>
                                    <p:anim calcmode="lin" valueType="num">
                                      <p:cBhvr>
                                        <p:cTn id="2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gtEl>
                                      </p:cBhvr>
                                      <p:to x="100000" y="60000"/>
                                    </p:animScale>
                                    <p:animScale>
                                      <p:cBhvr>
                                        <p:cTn id="34" dur="166" decel="50000">
                                          <p:stCondLst>
                                            <p:cond delay="676"/>
                                          </p:stCondLst>
                                        </p:cTn>
                                        <p:tgtEl>
                                          <p:spTgt spid="3"/>
                                        </p:tgtEl>
                                      </p:cBhvr>
                                      <p:to x="100000" y="100000"/>
                                    </p:animScale>
                                    <p:animScale>
                                      <p:cBhvr>
                                        <p:cTn id="35" dur="26">
                                          <p:stCondLst>
                                            <p:cond delay="1312"/>
                                          </p:stCondLst>
                                        </p:cTn>
                                        <p:tgtEl>
                                          <p:spTgt spid="3"/>
                                        </p:tgtEl>
                                      </p:cBhvr>
                                      <p:to x="100000" y="80000"/>
                                    </p:animScale>
                                    <p:animScale>
                                      <p:cBhvr>
                                        <p:cTn id="36" dur="166" decel="50000">
                                          <p:stCondLst>
                                            <p:cond delay="1338"/>
                                          </p:stCondLst>
                                        </p:cTn>
                                        <p:tgtEl>
                                          <p:spTgt spid="3"/>
                                        </p:tgtEl>
                                      </p:cBhvr>
                                      <p:to x="100000" y="100000"/>
                                    </p:animScale>
                                    <p:animScale>
                                      <p:cBhvr>
                                        <p:cTn id="37" dur="26">
                                          <p:stCondLst>
                                            <p:cond delay="1642"/>
                                          </p:stCondLst>
                                        </p:cTn>
                                        <p:tgtEl>
                                          <p:spTgt spid="3"/>
                                        </p:tgtEl>
                                      </p:cBhvr>
                                      <p:to x="100000" y="90000"/>
                                    </p:animScale>
                                    <p:animScale>
                                      <p:cBhvr>
                                        <p:cTn id="38" dur="166" decel="50000">
                                          <p:stCondLst>
                                            <p:cond delay="1668"/>
                                          </p:stCondLst>
                                        </p:cTn>
                                        <p:tgtEl>
                                          <p:spTgt spid="3"/>
                                        </p:tgtEl>
                                      </p:cBhvr>
                                      <p:to x="100000" y="100000"/>
                                    </p:animScale>
                                    <p:animScale>
                                      <p:cBhvr>
                                        <p:cTn id="39" dur="26">
                                          <p:stCondLst>
                                            <p:cond delay="1808"/>
                                          </p:stCondLst>
                                        </p:cTn>
                                        <p:tgtEl>
                                          <p:spTgt spid="3"/>
                                        </p:tgtEl>
                                      </p:cBhvr>
                                      <p:to x="100000" y="95000"/>
                                    </p:animScale>
                                    <p:animScale>
                                      <p:cBhvr>
                                        <p:cTn id="40" dur="166" decel="50000">
                                          <p:stCondLst>
                                            <p:cond delay="1834"/>
                                          </p:stCondLst>
                                        </p:cTn>
                                        <p:tgtEl>
                                          <p:spTgt spid="3"/>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103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down)">
                                      <p:cBhvr>
                                        <p:cTn id="54" dur="580">
                                          <p:stCondLst>
                                            <p:cond delay="0"/>
                                          </p:stCondLst>
                                        </p:cTn>
                                        <p:tgtEl>
                                          <p:spTgt spid="7"/>
                                        </p:tgtEl>
                                      </p:cBhvr>
                                    </p:animEffect>
                                    <p:anim calcmode="lin" valueType="num">
                                      <p:cBhvr>
                                        <p:cTn id="5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0" dur="26">
                                          <p:stCondLst>
                                            <p:cond delay="650"/>
                                          </p:stCondLst>
                                        </p:cTn>
                                        <p:tgtEl>
                                          <p:spTgt spid="7"/>
                                        </p:tgtEl>
                                      </p:cBhvr>
                                      <p:to x="100000" y="60000"/>
                                    </p:animScale>
                                    <p:animScale>
                                      <p:cBhvr>
                                        <p:cTn id="61" dur="166" decel="50000">
                                          <p:stCondLst>
                                            <p:cond delay="676"/>
                                          </p:stCondLst>
                                        </p:cTn>
                                        <p:tgtEl>
                                          <p:spTgt spid="7"/>
                                        </p:tgtEl>
                                      </p:cBhvr>
                                      <p:to x="100000" y="100000"/>
                                    </p:animScale>
                                    <p:animScale>
                                      <p:cBhvr>
                                        <p:cTn id="62" dur="26">
                                          <p:stCondLst>
                                            <p:cond delay="1312"/>
                                          </p:stCondLst>
                                        </p:cTn>
                                        <p:tgtEl>
                                          <p:spTgt spid="7"/>
                                        </p:tgtEl>
                                      </p:cBhvr>
                                      <p:to x="100000" y="80000"/>
                                    </p:animScale>
                                    <p:animScale>
                                      <p:cBhvr>
                                        <p:cTn id="63" dur="166" decel="50000">
                                          <p:stCondLst>
                                            <p:cond delay="1338"/>
                                          </p:stCondLst>
                                        </p:cTn>
                                        <p:tgtEl>
                                          <p:spTgt spid="7"/>
                                        </p:tgtEl>
                                      </p:cBhvr>
                                      <p:to x="100000" y="100000"/>
                                    </p:animScale>
                                    <p:animScale>
                                      <p:cBhvr>
                                        <p:cTn id="64" dur="26">
                                          <p:stCondLst>
                                            <p:cond delay="1642"/>
                                          </p:stCondLst>
                                        </p:cTn>
                                        <p:tgtEl>
                                          <p:spTgt spid="7"/>
                                        </p:tgtEl>
                                      </p:cBhvr>
                                      <p:to x="100000" y="90000"/>
                                    </p:animScale>
                                    <p:animScale>
                                      <p:cBhvr>
                                        <p:cTn id="65" dur="166" decel="50000">
                                          <p:stCondLst>
                                            <p:cond delay="1668"/>
                                          </p:stCondLst>
                                        </p:cTn>
                                        <p:tgtEl>
                                          <p:spTgt spid="7"/>
                                        </p:tgtEl>
                                      </p:cBhvr>
                                      <p:to x="100000" y="100000"/>
                                    </p:animScale>
                                    <p:animScale>
                                      <p:cBhvr>
                                        <p:cTn id="66" dur="26">
                                          <p:stCondLst>
                                            <p:cond delay="1808"/>
                                          </p:stCondLst>
                                        </p:cTn>
                                        <p:tgtEl>
                                          <p:spTgt spid="7"/>
                                        </p:tgtEl>
                                      </p:cBhvr>
                                      <p:to x="100000" y="95000"/>
                                    </p:animScale>
                                    <p:animScale>
                                      <p:cBhvr>
                                        <p:cTn id="67" dur="166" decel="50000">
                                          <p:stCondLst>
                                            <p:cond delay="1834"/>
                                          </p:stCondLst>
                                        </p:cTn>
                                        <p:tgtEl>
                                          <p:spTgt spid="7"/>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1034"/>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332656"/>
            <a:ext cx="6120680" cy="864096"/>
          </a:xfrm>
        </p:spPr>
        <p:style>
          <a:lnRef idx="1">
            <a:schemeClr val="accent3"/>
          </a:lnRef>
          <a:fillRef idx="2">
            <a:schemeClr val="accent3"/>
          </a:fillRef>
          <a:effectRef idx="1">
            <a:schemeClr val="accent3"/>
          </a:effectRef>
          <a:fontRef idx="minor">
            <a:schemeClr val="dk1"/>
          </a:fontRef>
        </p:style>
        <p:txBody>
          <a:bodyPr>
            <a:normAutofit/>
          </a:bodyPr>
          <a:lstStyle/>
          <a:p>
            <a:r>
              <a:rPr lang="ru-RU" sz="3600" b="1" dirty="0" smtClean="0">
                <a:latin typeface="Times New Roman" pitchFamily="18" charset="0"/>
                <a:cs typeface="Times New Roman" pitchFamily="18" charset="0"/>
              </a:rPr>
              <a:t>Старайтесь</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772816"/>
            <a:ext cx="4546848" cy="4752528"/>
          </a:xfrm>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r>
              <a:rPr lang="ru-RU" dirty="0" smtClean="0">
                <a:latin typeface="Times New Roman" pitchFamily="18" charset="0"/>
                <a:cs typeface="Times New Roman" pitchFamily="18" charset="0"/>
              </a:rPr>
              <a:t>Сдерживать отрицательные эмоции.</a:t>
            </a:r>
          </a:p>
          <a:p>
            <a:r>
              <a:rPr lang="ru-RU" dirty="0" smtClean="0">
                <a:latin typeface="Times New Roman" pitchFamily="18" charset="0"/>
                <a:cs typeface="Times New Roman" pitchFamily="18" charset="0"/>
              </a:rPr>
              <a:t>Выходить из конфликтных ситуаций с достоинством и юмором.</a:t>
            </a:r>
          </a:p>
          <a:p>
            <a:r>
              <a:rPr lang="ru-RU" dirty="0" smtClean="0">
                <a:latin typeface="Times New Roman" pitchFamily="18" charset="0"/>
                <a:cs typeface="Times New Roman" pitchFamily="18" charset="0"/>
              </a:rPr>
              <a:t>Прощать, сочувствовать, сопереживать.</a:t>
            </a:r>
          </a:p>
          <a:p>
            <a:r>
              <a:rPr lang="ru-RU" dirty="0" smtClean="0">
                <a:latin typeface="Times New Roman" pitchFamily="18" charset="0"/>
                <a:cs typeface="Times New Roman" pitchFamily="18" charset="0"/>
              </a:rPr>
              <a:t>Создать оазис доброты, любви и красоты – в душе, в семье, на работе. Прививайте это детям.</a:t>
            </a:r>
          </a:p>
          <a:p>
            <a:endParaRPr lang="ru-RU" dirty="0"/>
          </a:p>
        </p:txBody>
      </p:sp>
      <p:pic>
        <p:nvPicPr>
          <p:cNvPr id="17410" name="Picture 2" descr="http://thenibbler.com.au/wp-content/uploads/sites/2/2017/11/iStock-583986802.jpg"/>
          <p:cNvPicPr>
            <a:picLocks noChangeAspect="1" noChangeArrowheads="1"/>
          </p:cNvPicPr>
          <p:nvPr/>
        </p:nvPicPr>
        <p:blipFill>
          <a:blip r:embed="rId2" cstate="print"/>
          <a:srcRect/>
          <a:stretch>
            <a:fillRect/>
          </a:stretch>
        </p:blipFill>
        <p:spPr bwMode="auto">
          <a:xfrm>
            <a:off x="5220072" y="2060848"/>
            <a:ext cx="3672408" cy="3600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92549785"/>
      </p:ext>
    </p:extLst>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3333" y="1018456"/>
            <a:ext cx="6169147" cy="1200329"/>
          </a:xfrm>
          <a:prstGeom prst="rect">
            <a:avLst/>
          </a:prstGeom>
          <a:noFill/>
        </p:spPr>
        <p:txBody>
          <a:bodyPr wrap="square" rtlCol="0">
            <a:spAutoFit/>
          </a:bodyPr>
          <a:lstStyle/>
          <a:p>
            <a:pPr fontAlgn="base"/>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 человеке </a:t>
            </a:r>
            <a:r>
              <a:rPr lang="ru-RU" sz="2400" dirty="0" smtClean="0">
                <a:latin typeface="Times New Roman" panose="02020603050405020304" pitchFamily="18" charset="0"/>
                <a:cs typeface="Times New Roman" panose="02020603050405020304" pitchFamily="18" charset="0"/>
              </a:rPr>
              <a:t>всё </a:t>
            </a:r>
            <a:r>
              <a:rPr lang="ru-RU" sz="2400" dirty="0">
                <a:latin typeface="Times New Roman" panose="02020603050405020304" pitchFamily="18" charset="0"/>
                <a:cs typeface="Times New Roman" panose="02020603050405020304" pitchFamily="18" charset="0"/>
              </a:rPr>
              <a:t>должно быть прекрасно: и лицо, </a:t>
            </a:r>
            <a:r>
              <a:rPr lang="ru-RU" sz="2400" dirty="0" smtClean="0">
                <a:latin typeface="Times New Roman" panose="02020603050405020304" pitchFamily="18" charset="0"/>
                <a:cs typeface="Times New Roman" panose="02020603050405020304" pitchFamily="18" charset="0"/>
              </a:rPr>
              <a:t>и </a:t>
            </a:r>
            <a:r>
              <a:rPr lang="ru-RU" sz="2400" dirty="0">
                <a:latin typeface="Times New Roman" panose="02020603050405020304" pitchFamily="18" charset="0"/>
                <a:cs typeface="Times New Roman" panose="02020603050405020304" pitchFamily="18" charset="0"/>
              </a:rPr>
              <a:t>одежда, и душа, </a:t>
            </a:r>
            <a:r>
              <a:rPr lang="ru-RU" sz="2400" dirty="0" smtClean="0">
                <a:latin typeface="Times New Roman" panose="02020603050405020304" pitchFamily="18" charset="0"/>
                <a:cs typeface="Times New Roman" panose="02020603050405020304" pitchFamily="18" charset="0"/>
              </a:rPr>
              <a:t>и </a:t>
            </a:r>
            <a:r>
              <a:rPr lang="ru-RU" sz="2400" dirty="0">
                <a:latin typeface="Times New Roman" panose="02020603050405020304" pitchFamily="18" charset="0"/>
                <a:cs typeface="Times New Roman" panose="02020603050405020304" pitchFamily="18" charset="0"/>
              </a:rPr>
              <a:t>мысли</a:t>
            </a:r>
            <a:r>
              <a:rPr lang="ru-RU" sz="2400" dirty="0" smtClean="0">
                <a:latin typeface="Times New Roman" panose="02020603050405020304" pitchFamily="18" charset="0"/>
                <a:cs typeface="Times New Roman" panose="02020603050405020304" pitchFamily="18" charset="0"/>
              </a:rPr>
              <a:t>»</a:t>
            </a:r>
          </a:p>
          <a:p>
            <a:pPr fontAlgn="base"/>
            <a:r>
              <a:rPr lang="ru-RU" sz="2400" dirty="0" smtClean="0">
                <a:latin typeface="Times New Roman" panose="02020603050405020304" pitchFamily="18" charset="0"/>
                <a:cs typeface="Times New Roman" panose="02020603050405020304" pitchFamily="18" charset="0"/>
              </a:rPr>
              <a:t>                                                         А. </a:t>
            </a:r>
            <a:r>
              <a:rPr lang="ru-RU" sz="2400" dirty="0" err="1" smtClean="0">
                <a:latin typeface="Times New Roman" panose="02020603050405020304" pitchFamily="18" charset="0"/>
                <a:cs typeface="Times New Roman" panose="02020603050405020304" pitchFamily="18" charset="0"/>
              </a:rPr>
              <a:t>П.Чехов</a:t>
            </a:r>
            <a:endParaRPr lang="ru-RU" sz="24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605" y="442794"/>
            <a:ext cx="1816132" cy="233813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4" name="Прямоугольник 3"/>
          <p:cNvSpPr/>
          <p:nvPr/>
        </p:nvSpPr>
        <p:spPr>
          <a:xfrm>
            <a:off x="1137313" y="5301208"/>
            <a:ext cx="7128792" cy="1200329"/>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Древнегреческий философ </a:t>
            </a:r>
            <a:r>
              <a:rPr lang="ru-RU" sz="2400" dirty="0" err="1">
                <a:latin typeface="Times New Roman" panose="02020603050405020304" pitchFamily="18" charset="0"/>
                <a:cs typeface="Times New Roman" panose="02020603050405020304" pitchFamily="18" charset="0"/>
              </a:rPr>
              <a:t>Ксенофонт</a:t>
            </a:r>
            <a:r>
              <a:rPr lang="ru-RU" sz="2400" dirty="0">
                <a:latin typeface="Times New Roman" panose="02020603050405020304" pitchFamily="18" charset="0"/>
                <a:cs typeface="Times New Roman" panose="02020603050405020304" pitchFamily="18" charset="0"/>
              </a:rPr>
              <a:t> сказал: «Никто не может ничему научиться у человека, который не нравится».</a:t>
            </a:r>
          </a:p>
        </p:txBody>
      </p:sp>
      <p:sp>
        <p:nvSpPr>
          <p:cNvPr id="5" name="Прямоугольник 4"/>
          <p:cNvSpPr/>
          <p:nvPr/>
        </p:nvSpPr>
        <p:spPr>
          <a:xfrm>
            <a:off x="3538962" y="2780928"/>
            <a:ext cx="5497534" cy="2308324"/>
          </a:xfrm>
          <a:prstGeom prst="rect">
            <a:avLst/>
          </a:prstGeom>
        </p:spPr>
        <p:txBody>
          <a:bodyPr wrap="square">
            <a:spAutoFit/>
          </a:bodyPr>
          <a:lstStyle/>
          <a:p>
            <a:r>
              <a:rPr lang="ru-RU" sz="2400"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Воспитатель — это волшебник</a:t>
            </a:r>
            <a:r>
              <a:rPr lang="ru-RU" sz="2400" dirty="0">
                <a:latin typeface="Times New Roman" panose="02020603050405020304" pitchFamily="18" charset="0"/>
                <a:cs typeface="Times New Roman" panose="02020603050405020304" pitchFamily="18" charset="0"/>
              </a:rPr>
              <a:t>, который открывает детям дверь в мир взрослых. И от того, что знает и умеет </a:t>
            </a:r>
            <a:r>
              <a:rPr lang="ru-RU" sz="2400" b="1" dirty="0">
                <a:latin typeface="Times New Roman" panose="02020603050405020304" pitchFamily="18" charset="0"/>
                <a:cs typeface="Times New Roman" panose="02020603050405020304" pitchFamily="18" charset="0"/>
              </a:rPr>
              <a:t>воспитатель</a:t>
            </a:r>
            <a:r>
              <a:rPr lang="ru-RU" sz="2400" dirty="0">
                <a:latin typeface="Times New Roman" panose="02020603050405020304" pitchFamily="18" charset="0"/>
                <a:cs typeface="Times New Roman" panose="02020603050405020304" pitchFamily="18" charset="0"/>
              </a:rPr>
              <a:t>, зависит и то, чему и как он </a:t>
            </a:r>
            <a:r>
              <a:rPr lang="ru-RU" sz="2400" dirty="0" smtClean="0">
                <a:latin typeface="Times New Roman" panose="02020603050405020304" pitchFamily="18" charset="0"/>
                <a:cs typeface="Times New Roman" panose="02020603050405020304" pitchFamily="18" charset="0"/>
              </a:rPr>
              <a:t>научит своих</a:t>
            </a:r>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воспитанников</a:t>
            </a:r>
            <a:r>
              <a:rPr lang="ru-RU" sz="2400" dirty="0" smtClean="0">
                <a:latin typeface="Times New Roman" panose="02020603050405020304" pitchFamily="18" charset="0"/>
                <a:cs typeface="Times New Roman" panose="02020603050405020304" pitchFamily="18" charset="0"/>
              </a:rPr>
              <a:t>»</a:t>
            </a:r>
          </a:p>
          <a:p>
            <a:r>
              <a:rPr lang="ru-RU" sz="2400" dirty="0" smtClean="0">
                <a:latin typeface="Times New Roman" panose="02020603050405020304" pitchFamily="18" charset="0"/>
                <a:cs typeface="Times New Roman" panose="02020603050405020304" pitchFamily="18" charset="0"/>
              </a:rPr>
              <a:t>                                           К</a:t>
            </a:r>
            <a:r>
              <a:rPr lang="ru-RU" sz="2400" dirty="0">
                <a:latin typeface="Times New Roman" panose="02020603050405020304" pitchFamily="18" charset="0"/>
                <a:cs typeface="Times New Roman" panose="02020603050405020304" pitchFamily="18" charset="0"/>
              </a:rPr>
              <a:t>. Гельвеций </a:t>
            </a:r>
          </a:p>
        </p:txBody>
      </p:sp>
      <p:pic>
        <p:nvPicPr>
          <p:cNvPr id="6" name="Picture 2" descr="https://fb.ru/misc/i/gallery/25724/130902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420888"/>
            <a:ext cx="2207322" cy="2720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592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792088"/>
          </a:xfrm>
        </p:spPr>
        <p:txBody>
          <a:bodyPr>
            <a:normAutofit/>
          </a:bodyPr>
          <a:lstStyle/>
          <a:p>
            <a:r>
              <a:rPr lang="ru-RU" sz="2800" b="1" dirty="0" smtClean="0">
                <a:latin typeface="Times New Roman" pitchFamily="18" charset="0"/>
                <a:cs typeface="Times New Roman" pitchFamily="18" charset="0"/>
              </a:rPr>
              <a:t>Правила педагогической этики</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a:xfrm>
            <a:off x="323528" y="836712"/>
            <a:ext cx="8496944" cy="5760640"/>
          </a:xfrm>
        </p:spPr>
        <p:style>
          <a:lnRef idx="1">
            <a:schemeClr val="accent3"/>
          </a:lnRef>
          <a:fillRef idx="2">
            <a:schemeClr val="accent3"/>
          </a:fillRef>
          <a:effectRef idx="1">
            <a:schemeClr val="accent3"/>
          </a:effectRef>
          <a:fontRef idx="minor">
            <a:schemeClr val="dk1"/>
          </a:fontRef>
        </p:style>
        <p:txBody>
          <a:bodyPr>
            <a:noAutofit/>
          </a:bodyPr>
          <a:lstStyle/>
          <a:p>
            <a:r>
              <a:rPr lang="ru-RU" sz="2400" dirty="0" smtClean="0">
                <a:latin typeface="Times New Roman" pitchFamily="18" charset="0"/>
                <a:cs typeface="Times New Roman" pitchFamily="18" charset="0"/>
              </a:rPr>
              <a:t>Будьте тактичны – никогда не показывайте своего превосходства.</a:t>
            </a:r>
          </a:p>
          <a:p>
            <a:r>
              <a:rPr lang="ru-RU" sz="2400" dirty="0" smtClean="0">
                <a:latin typeface="Times New Roman" pitchFamily="18" charset="0"/>
                <a:cs typeface="Times New Roman" pitchFamily="18" charset="0"/>
              </a:rPr>
              <a:t>Уважайте, цените, гордитесь друг другом.</a:t>
            </a:r>
          </a:p>
          <a:p>
            <a:r>
              <a:rPr lang="ru-RU" sz="2400" dirty="0" smtClean="0">
                <a:latin typeface="Times New Roman" pitchFamily="18" charset="0"/>
                <a:cs typeface="Times New Roman" pitchFamily="18" charset="0"/>
              </a:rPr>
              <a:t>Называйте по Имени и Отчеству ( коллег, родителей). Отчество это знак уважения.</a:t>
            </a:r>
          </a:p>
          <a:p>
            <a:r>
              <a:rPr lang="ru-RU" sz="2400" dirty="0" smtClean="0">
                <a:latin typeface="Times New Roman" pitchFamily="18" charset="0"/>
                <a:cs typeface="Times New Roman" pitchFamily="18" charset="0"/>
              </a:rPr>
              <a:t> Обращайтесь на  «Вы» к коллегам, родителям, старшим.</a:t>
            </a:r>
          </a:p>
          <a:p>
            <a:r>
              <a:rPr lang="ru-RU" sz="2400" dirty="0" smtClean="0">
                <a:latin typeface="Times New Roman" pitchFamily="18" charset="0"/>
                <a:cs typeface="Times New Roman" pitchFamily="18" charset="0"/>
              </a:rPr>
              <a:t>Не навязывайте своего  мнения и вкуса.</a:t>
            </a:r>
          </a:p>
          <a:p>
            <a:r>
              <a:rPr lang="ru-RU" sz="2400" dirty="0" smtClean="0">
                <a:latin typeface="Times New Roman" pitchFamily="18" charset="0"/>
                <a:cs typeface="Times New Roman" pitchFamily="18" charset="0"/>
              </a:rPr>
              <a:t>Никогда не выясняйте ни с кем отношения в присутствии посторонних.</a:t>
            </a:r>
          </a:p>
          <a:p>
            <a:r>
              <a:rPr lang="ru-RU" sz="2400" dirty="0" smtClean="0">
                <a:latin typeface="Times New Roman" pitchFamily="18" charset="0"/>
                <a:cs typeface="Times New Roman" pitchFamily="18" charset="0"/>
              </a:rPr>
              <a:t>Не распространяйтесь о сугубо личных отношениях. Тем более о чужих.</a:t>
            </a:r>
          </a:p>
          <a:p>
            <a:r>
              <a:rPr lang="ru-RU" sz="2400" dirty="0" smtClean="0">
                <a:latin typeface="Times New Roman" pitchFamily="18" charset="0"/>
                <a:cs typeface="Times New Roman" pitchFamily="18" charset="0"/>
              </a:rPr>
              <a:t>Дарите друг другу улыбку! Она длится мгновение, а в памяти остается порой навсегда.</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653325386"/>
      </p:ext>
    </p:extLst>
  </p:cSld>
  <p:clrMapOvr>
    <a:masterClrMapping/>
  </p:clrMapOvr>
  <p:transition>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6768752" cy="1143000"/>
          </a:xfrm>
        </p:spPr>
        <p:style>
          <a:lnRef idx="1">
            <a:schemeClr val="accent3"/>
          </a:lnRef>
          <a:fillRef idx="2">
            <a:schemeClr val="accent3"/>
          </a:fillRef>
          <a:effectRef idx="1">
            <a:schemeClr val="accent3"/>
          </a:effectRef>
          <a:fontRef idx="minor">
            <a:schemeClr val="dk1"/>
          </a:fontRef>
        </p:style>
        <p:txBody>
          <a:bodyPr>
            <a:normAutofit/>
          </a:bodyPr>
          <a:lstStyle/>
          <a:p>
            <a:r>
              <a:rPr lang="ru-RU" dirty="0" smtClean="0"/>
              <a:t>Жесты и мимика</a:t>
            </a:r>
            <a:endParaRPr lang="ru-RU" dirty="0"/>
          </a:p>
        </p:txBody>
      </p:sp>
      <p:sp>
        <p:nvSpPr>
          <p:cNvPr id="3" name="Содержимое 2"/>
          <p:cNvSpPr>
            <a:spLocks noGrp="1"/>
          </p:cNvSpPr>
          <p:nvPr>
            <p:ph idx="1"/>
          </p:nvPr>
        </p:nvSpPr>
        <p:spPr>
          <a:xfrm>
            <a:off x="179512" y="1556792"/>
            <a:ext cx="5328592" cy="5040560"/>
          </a:xfrm>
        </p:spPr>
        <p:style>
          <a:lnRef idx="1">
            <a:schemeClr val="accent3"/>
          </a:lnRef>
          <a:fillRef idx="2">
            <a:schemeClr val="accent3"/>
          </a:fillRef>
          <a:effectRef idx="1">
            <a:schemeClr val="accent3"/>
          </a:effectRef>
          <a:fontRef idx="minor">
            <a:schemeClr val="dk1"/>
          </a:fontRef>
        </p:style>
        <p:txBody>
          <a:bodyPr>
            <a:normAutofit/>
          </a:bodyPr>
          <a:lstStyle/>
          <a:p>
            <a:r>
              <a:rPr lang="ru-RU" sz="2400" dirty="0" smtClean="0">
                <a:latin typeface="Times New Roman" pitchFamily="18" charset="0"/>
                <a:cs typeface="Times New Roman" pitchFamily="18" charset="0"/>
              </a:rPr>
              <a:t>Выражение лица – главный показатель чувств.</a:t>
            </a:r>
          </a:p>
          <a:p>
            <a:r>
              <a:rPr lang="ru-RU" sz="2400" dirty="0" smtClean="0">
                <a:latin typeface="Times New Roman" pitchFamily="18" charset="0"/>
                <a:cs typeface="Times New Roman" pitchFamily="18" charset="0"/>
              </a:rPr>
              <a:t>Язык эмоциональной мимики подчёркивает или дополняет то, что передаётся словами. </a:t>
            </a:r>
          </a:p>
          <a:p>
            <a:r>
              <a:rPr lang="ru-RU" sz="2400" dirty="0" smtClean="0">
                <a:latin typeface="Times New Roman" pitchFamily="18" charset="0"/>
                <a:cs typeface="Times New Roman" pitchFamily="18" charset="0"/>
              </a:rPr>
              <a:t>Жесты в мимике не должны быть слишком импульсивны.</a:t>
            </a:r>
          </a:p>
          <a:p>
            <a:r>
              <a:rPr lang="ru-RU" sz="2400" dirty="0" smtClean="0">
                <a:latin typeface="Times New Roman" pitchFamily="18" charset="0"/>
                <a:cs typeface="Times New Roman" pitchFamily="18" charset="0"/>
              </a:rPr>
              <a:t>Жесты должны направлять внимание детей на объект темы.</a:t>
            </a:r>
          </a:p>
          <a:p>
            <a:r>
              <a:rPr lang="ru-RU" sz="2400" dirty="0" smtClean="0">
                <a:latin typeface="Times New Roman" pitchFamily="18" charset="0"/>
                <a:cs typeface="Times New Roman" pitchFamily="18" charset="0"/>
              </a:rPr>
              <a:t>Мимика должна быть вспомогательным инструментом для поддержания дисциплины.</a:t>
            </a:r>
            <a:endParaRPr lang="ru-RU" sz="2400" dirty="0">
              <a:latin typeface="Times New Roman" pitchFamily="18" charset="0"/>
              <a:cs typeface="Times New Roman" pitchFamily="18" charset="0"/>
            </a:endParaRPr>
          </a:p>
        </p:txBody>
      </p:sp>
      <p:pic>
        <p:nvPicPr>
          <p:cNvPr id="24578" name="Picture 2" descr="https://dmtyylqvwgyxw.cloudfront.net/instances/132/uploads/images/custom_image/image/1379/normal_Reading-facial-expressions_article.jpg?v=1506015331"/>
          <p:cNvPicPr>
            <a:picLocks noChangeAspect="1" noChangeArrowheads="1"/>
          </p:cNvPicPr>
          <p:nvPr/>
        </p:nvPicPr>
        <p:blipFill>
          <a:blip r:embed="rId2" cstate="print"/>
          <a:srcRect/>
          <a:stretch>
            <a:fillRect/>
          </a:stretch>
        </p:blipFill>
        <p:spPr bwMode="auto">
          <a:xfrm>
            <a:off x="5724128" y="2492896"/>
            <a:ext cx="3104816" cy="2520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82913422"/>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7344816" cy="1368152"/>
          </a:xfrm>
        </p:spPr>
        <p:style>
          <a:lnRef idx="1">
            <a:schemeClr val="accent3"/>
          </a:lnRef>
          <a:fillRef idx="2">
            <a:schemeClr val="accent3"/>
          </a:fillRef>
          <a:effectRef idx="1">
            <a:schemeClr val="accent3"/>
          </a:effectRef>
          <a:fontRef idx="minor">
            <a:schemeClr val="dk1"/>
          </a:fontRef>
        </p:style>
        <p:txBody>
          <a:bodyPr/>
          <a:lstStyle/>
          <a:p>
            <a:r>
              <a:rPr lang="ru-RU" dirty="0" smtClean="0"/>
              <a:t>Голос педагога должен быть</a:t>
            </a:r>
            <a:endParaRPr lang="ru-RU" dirty="0"/>
          </a:p>
        </p:txBody>
      </p:sp>
      <p:sp>
        <p:nvSpPr>
          <p:cNvPr id="3" name="Содержимое 2"/>
          <p:cNvSpPr>
            <a:spLocks noGrp="1"/>
          </p:cNvSpPr>
          <p:nvPr>
            <p:ph idx="1"/>
          </p:nvPr>
        </p:nvSpPr>
        <p:spPr>
          <a:xfrm>
            <a:off x="539552" y="2204864"/>
            <a:ext cx="4680520" cy="4320480"/>
          </a:xfrm>
        </p:spPr>
        <p:style>
          <a:lnRef idx="1">
            <a:schemeClr val="accent3"/>
          </a:lnRef>
          <a:fillRef idx="2">
            <a:schemeClr val="accent3"/>
          </a:fillRef>
          <a:effectRef idx="1">
            <a:schemeClr val="accent3"/>
          </a:effectRef>
          <a:fontRef idx="minor">
            <a:schemeClr val="dk1"/>
          </a:fontRef>
        </p:style>
        <p:txBody>
          <a:bodyPr>
            <a:normAutofit/>
          </a:bodyPr>
          <a:lstStyle/>
          <a:p>
            <a:r>
              <a:rPr lang="ru-RU" dirty="0" smtClean="0"/>
              <a:t>Выразительным;</a:t>
            </a:r>
          </a:p>
          <a:p>
            <a:r>
              <a:rPr lang="ru-RU" dirty="0" smtClean="0"/>
              <a:t>Звучным;</a:t>
            </a:r>
          </a:p>
          <a:p>
            <a:r>
              <a:rPr lang="ru-RU" dirty="0" smtClean="0"/>
              <a:t>Энергичным;</a:t>
            </a:r>
          </a:p>
          <a:p>
            <a:r>
              <a:rPr lang="ru-RU" dirty="0" smtClean="0"/>
              <a:t>Привлекать внимание;</a:t>
            </a:r>
          </a:p>
          <a:p>
            <a:r>
              <a:rPr lang="ru-RU" dirty="0" smtClean="0"/>
              <a:t>Звать к действию, а не убаюкивать.</a:t>
            </a:r>
          </a:p>
        </p:txBody>
      </p:sp>
      <p:pic>
        <p:nvPicPr>
          <p:cNvPr id="25601" name="Picture 1" descr="D:\1_60.jpg"/>
          <p:cNvPicPr>
            <a:picLocks noChangeAspect="1" noChangeArrowheads="1"/>
          </p:cNvPicPr>
          <p:nvPr/>
        </p:nvPicPr>
        <p:blipFill>
          <a:blip r:embed="rId2" cstate="print"/>
          <a:srcRect/>
          <a:stretch>
            <a:fillRect/>
          </a:stretch>
        </p:blipFill>
        <p:spPr bwMode="auto">
          <a:xfrm>
            <a:off x="5436096" y="2996952"/>
            <a:ext cx="3456384" cy="2736304"/>
          </a:xfrm>
          <a:prstGeom prst="rect">
            <a:avLst/>
          </a:prstGeom>
          <a:noFill/>
        </p:spPr>
      </p:pic>
    </p:spTree>
    <p:extLst>
      <p:ext uri="{BB962C8B-B14F-4D97-AF65-F5344CB8AC3E}">
        <p14:creationId xmlns:p14="http://schemas.microsoft.com/office/powerpoint/2010/main" val="355540954"/>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052736"/>
            <a:ext cx="8352928" cy="2308324"/>
          </a:xfrm>
          <a:prstGeom prst="rect">
            <a:avLst/>
          </a:prstGeom>
          <a:noFill/>
        </p:spPr>
        <p:txBody>
          <a:bodyPr wrap="square" rtlCol="0">
            <a:spAutoFit/>
          </a:bodyPr>
          <a:lstStyle/>
          <a:p>
            <a:pPr algn="ctr"/>
            <a:r>
              <a:rPr lang="ru-RU" sz="7200" b="1" dirty="0" smtClean="0">
                <a:solidFill>
                  <a:srgbClr val="C00000"/>
                </a:solidFill>
                <a:latin typeface="Times New Roman" panose="02020603050405020304" pitchFamily="18" charset="0"/>
                <a:cs typeface="Times New Roman" panose="02020603050405020304" pitchFamily="18" charset="0"/>
              </a:rPr>
              <a:t>Благодарю </a:t>
            </a:r>
          </a:p>
          <a:p>
            <a:pPr algn="ctr"/>
            <a:r>
              <a:rPr lang="ru-RU" sz="7200" b="1" dirty="0" smtClean="0">
                <a:solidFill>
                  <a:srgbClr val="C00000"/>
                </a:solidFill>
                <a:latin typeface="Times New Roman" panose="02020603050405020304" pitchFamily="18" charset="0"/>
                <a:cs typeface="Times New Roman" panose="02020603050405020304" pitchFamily="18" charset="0"/>
              </a:rPr>
              <a:t>за внимание!</a:t>
            </a:r>
            <a:endParaRPr lang="ru-RU" sz="72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107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circle(in)">
                                      <p:cBhvr>
                                        <p:cTn id="11"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1231" y="1412776"/>
            <a:ext cx="7920880" cy="923330"/>
          </a:xfrm>
          <a:prstGeom prst="rect">
            <a:avLst/>
          </a:prstGeom>
        </p:spPr>
        <p:txBody>
          <a:bodyPr wrap="square">
            <a:spAutoFit/>
          </a:bodyPr>
          <a:lstStyle/>
          <a:p>
            <a:r>
              <a:rPr lang="ru-RU" b="1" dirty="0"/>
              <a:t>Имидж</a:t>
            </a:r>
            <a:r>
              <a:rPr lang="ru-RU" dirty="0"/>
              <a:t> (от англ. </a:t>
            </a:r>
            <a:r>
              <a:rPr lang="ru-RU" dirty="0" err="1"/>
              <a:t>image</a:t>
            </a:r>
            <a:r>
              <a:rPr lang="ru-RU" dirty="0"/>
              <a:t> </a:t>
            </a:r>
            <a:r>
              <a:rPr lang="ru-RU" dirty="0" smtClean="0"/>
              <a:t>)— </a:t>
            </a:r>
            <a:r>
              <a:rPr lang="ru-RU" dirty="0"/>
              <a:t>«образ», «изображение», </a:t>
            </a:r>
            <a:r>
              <a:rPr lang="ru-RU" dirty="0" smtClean="0"/>
              <a:t>«картинка», </a:t>
            </a:r>
            <a:r>
              <a:rPr lang="ru-RU" dirty="0"/>
              <a:t>«идол») </a:t>
            </a:r>
            <a:r>
              <a:rPr lang="ru-RU" dirty="0" smtClean="0"/>
              <a:t>- совокупность представлений, сложившихся в общественном мнении о том , как должен вести себя человек в соответствии со своим статусом</a:t>
            </a:r>
            <a:endParaRPr lang="ru-RU" dirty="0"/>
          </a:p>
        </p:txBody>
      </p:sp>
      <p:sp>
        <p:nvSpPr>
          <p:cNvPr id="4" name="Прямоугольник 3"/>
          <p:cNvSpPr/>
          <p:nvPr/>
        </p:nvSpPr>
        <p:spPr>
          <a:xfrm>
            <a:off x="1835696" y="332656"/>
            <a:ext cx="6112571" cy="923330"/>
          </a:xfrm>
          <a:prstGeom prst="rect">
            <a:avLst/>
          </a:prstGeom>
          <a:noFill/>
        </p:spPr>
        <p:txBody>
          <a:bodyPr wrap="none" lIns="91440" tIns="45720" rIns="91440" bIns="45720">
            <a:spAutoFit/>
          </a:bodyPr>
          <a:lstStyle/>
          <a:p>
            <a:pPr algn="ctr"/>
            <a:r>
              <a:rPr lang="ru-RU" sz="5400" b="1" dirty="0" smtClean="0">
                <a:ln w="10541" cmpd="sng">
                  <a:solidFill>
                    <a:schemeClr val="accent1">
                      <a:shade val="88000"/>
                      <a:satMod val="110000"/>
                    </a:schemeClr>
                  </a:solidFill>
                  <a:prstDash val="solid"/>
                </a:ln>
                <a:solidFill>
                  <a:srgbClr val="7030A0"/>
                </a:solidFill>
              </a:rPr>
              <a:t>Что такое «имидж»</a:t>
            </a:r>
            <a:endParaRPr lang="ru-RU" sz="5400" b="1" dirty="0">
              <a:ln w="10541" cmpd="sng">
                <a:solidFill>
                  <a:schemeClr val="accent1">
                    <a:shade val="88000"/>
                    <a:satMod val="110000"/>
                  </a:schemeClr>
                </a:solidFill>
                <a:prstDash val="solid"/>
              </a:ln>
              <a:solidFill>
                <a:srgbClr val="7030A0"/>
              </a:solidFill>
            </a:endParaRPr>
          </a:p>
        </p:txBody>
      </p:sp>
      <p:sp>
        <p:nvSpPr>
          <p:cNvPr id="6" name="Прямоугольник 5"/>
          <p:cNvSpPr/>
          <p:nvPr/>
        </p:nvSpPr>
        <p:spPr>
          <a:xfrm>
            <a:off x="593598" y="2204864"/>
            <a:ext cx="8249050" cy="2585323"/>
          </a:xfrm>
          <a:prstGeom prst="rect">
            <a:avLst/>
          </a:prstGeom>
        </p:spPr>
        <p:txBody>
          <a:bodyPr wrap="square">
            <a:spAutoFit/>
          </a:bodyPr>
          <a:lstStyle/>
          <a:p>
            <a:r>
              <a:rPr lang="ru-RU" b="1" dirty="0" smtClean="0"/>
              <a:t>Имидж</a:t>
            </a:r>
            <a:r>
              <a:rPr lang="ru-RU" dirty="0" smtClean="0"/>
              <a:t> </a:t>
            </a:r>
            <a:r>
              <a:rPr lang="ru-RU" dirty="0"/>
              <a:t>- образ-представление, в котором в сложном взаимодействии соединяются внешние и внутренние </a:t>
            </a:r>
            <a:r>
              <a:rPr lang="ru-RU" dirty="0" smtClean="0"/>
              <a:t>характеристики.</a:t>
            </a:r>
            <a:endParaRPr lang="ru-RU" dirty="0"/>
          </a:p>
          <a:p>
            <a:r>
              <a:rPr lang="ru-RU" b="1" dirty="0"/>
              <a:t>И</a:t>
            </a:r>
            <a:r>
              <a:rPr lang="ru-RU" b="1" dirty="0" smtClean="0"/>
              <a:t>мидж </a:t>
            </a:r>
            <a:r>
              <a:rPr lang="ru-RU" dirty="0"/>
              <a:t>- это всегда мнение об объекте, явлении, сложившееся на основе образа. имидж невербальный этикет</a:t>
            </a:r>
          </a:p>
          <a:p>
            <a:r>
              <a:rPr lang="ru-RU" b="1" dirty="0"/>
              <a:t>Имидж человека </a:t>
            </a:r>
            <a:r>
              <a:rPr lang="ru-RU" dirty="0"/>
              <a:t>- это мнение об этом человеке у группы людей в результате сформированного в их психике образа этого человека, возникшего вследствие прямого их контакта с этим человеком или вследствие полученной об этом человеке информации от других людей; по сути имидж человека - это как он выглядит в глазах других людей.</a:t>
            </a:r>
          </a:p>
        </p:txBody>
      </p:sp>
    </p:spTree>
    <p:extLst>
      <p:ext uri="{BB962C8B-B14F-4D97-AF65-F5344CB8AC3E}">
        <p14:creationId xmlns:p14="http://schemas.microsoft.com/office/powerpoint/2010/main" val="3605936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8" y="260648"/>
            <a:ext cx="7821372" cy="769441"/>
          </a:xfrm>
          <a:prstGeom prst="rect">
            <a:avLst/>
          </a:prstGeom>
          <a:noFill/>
        </p:spPr>
        <p:txBody>
          <a:bodyPr wrap="none" lIns="91440" tIns="45720" rIns="91440" bIns="45720">
            <a:spAutoFit/>
          </a:bodyPr>
          <a:lstStyle/>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Понятие «имидж» применимо</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4" name="Схема 3"/>
          <p:cNvGraphicFramePr/>
          <p:nvPr>
            <p:extLst>
              <p:ext uri="{D42A27DB-BD31-4B8C-83A1-F6EECF244321}">
                <p14:modId xmlns:p14="http://schemas.microsoft.com/office/powerpoint/2010/main" val="3428825005"/>
              </p:ext>
            </p:extLst>
          </p:nvPr>
        </p:nvGraphicFramePr>
        <p:xfrm>
          <a:off x="395536" y="1048796"/>
          <a:ext cx="8208912" cy="5260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9719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92696"/>
            <a:ext cx="572593" cy="923330"/>
          </a:xfrm>
          <a:prstGeom prst="rect">
            <a:avLst/>
          </a:prstGeom>
          <a:noFill/>
        </p:spPr>
        <p:txBody>
          <a:bodyPr wrap="none" lIns="91440" tIns="45720" rIns="91440" bIns="45720">
            <a:spAutoFit/>
          </a:bodyPr>
          <a:lstStyle/>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рямоугольник 2"/>
          <p:cNvSpPr/>
          <p:nvPr/>
        </p:nvSpPr>
        <p:spPr>
          <a:xfrm>
            <a:off x="994658" y="919774"/>
            <a:ext cx="652743" cy="923330"/>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Прямоугольник 3"/>
          <p:cNvSpPr/>
          <p:nvPr/>
        </p:nvSpPr>
        <p:spPr>
          <a:xfrm>
            <a:off x="1835696" y="686652"/>
            <a:ext cx="55175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2627784" y="927990"/>
            <a:ext cx="62068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spc="0" dirty="0" smtClean="0">
                <a:ln/>
                <a:solidFill>
                  <a:schemeClr val="accent3"/>
                </a:solidFill>
                <a:effectLst/>
              </a:rPr>
              <a:t>П</a:t>
            </a:r>
            <a:endParaRPr lang="ru-RU" sz="5400" b="1" cap="none" spc="0" dirty="0">
              <a:ln/>
              <a:solidFill>
                <a:schemeClr val="accent3"/>
              </a:solidFill>
              <a:effectLst/>
            </a:endParaRPr>
          </a:p>
        </p:txBody>
      </p:sp>
      <p:sp>
        <p:nvSpPr>
          <p:cNvPr id="6" name="Прямоугольник 5"/>
          <p:cNvSpPr/>
          <p:nvPr/>
        </p:nvSpPr>
        <p:spPr>
          <a:xfrm>
            <a:off x="3424047" y="764704"/>
            <a:ext cx="636713"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И</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Прямоугольник 6"/>
          <p:cNvSpPr/>
          <p:nvPr/>
        </p:nvSpPr>
        <p:spPr>
          <a:xfrm>
            <a:off x="4211959" y="927990"/>
            <a:ext cx="527709" cy="92333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Т</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8" name="Прямоугольник 7"/>
          <p:cNvSpPr/>
          <p:nvPr/>
        </p:nvSpPr>
        <p:spPr>
          <a:xfrm>
            <a:off x="4932040" y="764704"/>
            <a:ext cx="60465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А</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Прямоугольник 8"/>
          <p:cNvSpPr/>
          <p:nvPr/>
        </p:nvSpPr>
        <p:spPr>
          <a:xfrm>
            <a:off x="5671554" y="927990"/>
            <a:ext cx="52770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dirty="0">
                <a:ln/>
                <a:solidFill>
                  <a:schemeClr val="accent3"/>
                </a:solidFill>
              </a:rPr>
              <a:t>Т</a:t>
            </a:r>
          </a:p>
        </p:txBody>
      </p:sp>
      <p:sp>
        <p:nvSpPr>
          <p:cNvPr id="10" name="Прямоугольник 9"/>
          <p:cNvSpPr/>
          <p:nvPr/>
        </p:nvSpPr>
        <p:spPr>
          <a:xfrm>
            <a:off x="6444208" y="764704"/>
            <a:ext cx="52289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Е</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1" name="Прямоугольник 10"/>
          <p:cNvSpPr/>
          <p:nvPr/>
        </p:nvSpPr>
        <p:spPr>
          <a:xfrm>
            <a:off x="7064582" y="999119"/>
            <a:ext cx="620683" cy="923330"/>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Л</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 name="Прямоугольник 11"/>
          <p:cNvSpPr/>
          <p:nvPr/>
        </p:nvSpPr>
        <p:spPr>
          <a:xfrm>
            <a:off x="8172400" y="836712"/>
            <a:ext cx="567783" cy="923330"/>
          </a:xfrm>
          <a:prstGeom prst="rect">
            <a:avLst/>
          </a:prstGeom>
          <a:noFill/>
        </p:spPr>
        <p:txBody>
          <a:bodyPr wrap="none" lIns="91440" tIns="45720" rIns="91440" bIns="45720">
            <a:spAutoFit/>
          </a:bodyPr>
          <a:lstStyle/>
          <a:p>
            <a:pPr algn="ctr"/>
            <a:r>
              <a:rPr lang="ru-RU" sz="5400" b="1" cap="none" spc="0" dirty="0" smtClean="0">
                <a:ln w="1905"/>
                <a:solidFill>
                  <a:srgbClr val="FFFF00"/>
                </a:solidFill>
                <a:effectLst>
                  <a:innerShdw blurRad="69850" dist="43180" dir="5400000">
                    <a:srgbClr val="000000">
                      <a:alpha val="65000"/>
                    </a:srgbClr>
                  </a:innerShdw>
                </a:effectLst>
              </a:rPr>
              <a:t>Ь</a:t>
            </a:r>
            <a:endParaRPr lang="ru-RU" sz="5400" b="1" cap="none" spc="0" dirty="0">
              <a:ln w="1905"/>
              <a:solidFill>
                <a:srgbClr val="FFFF00"/>
              </a:solidFill>
              <a:effectLst>
                <a:innerShdw blurRad="69850" dist="43180" dir="5400000">
                  <a:srgbClr val="000000">
                    <a:alpha val="65000"/>
                  </a:srgbClr>
                </a:innerShdw>
              </a:effectLst>
            </a:endParaRPr>
          </a:p>
        </p:txBody>
      </p:sp>
      <p:sp>
        <p:nvSpPr>
          <p:cNvPr id="13" name="Прямоугольник 12"/>
          <p:cNvSpPr/>
          <p:nvPr/>
        </p:nvSpPr>
        <p:spPr>
          <a:xfrm>
            <a:off x="4921140" y="1666175"/>
            <a:ext cx="615553" cy="3607719"/>
          </a:xfrm>
          <a:prstGeom prst="rect">
            <a:avLst/>
          </a:prstGeom>
        </p:spPr>
        <p:txBody>
          <a:bodyPr vert="vert270" wrap="none">
            <a:spAutoFit/>
          </a:bodyPr>
          <a:lstStyle/>
          <a:p>
            <a:r>
              <a:rPr lang="ru-RU" sz="2800" b="1" dirty="0"/>
              <a:t>артистизм, </a:t>
            </a:r>
            <a:r>
              <a:rPr lang="ru-RU" sz="2800" b="1" dirty="0" smtClean="0"/>
              <a:t>активность</a:t>
            </a:r>
            <a:endParaRPr lang="ru-RU" sz="2800" b="1" dirty="0"/>
          </a:p>
        </p:txBody>
      </p:sp>
      <p:sp>
        <p:nvSpPr>
          <p:cNvPr id="14" name="Прямоугольник 13"/>
          <p:cNvSpPr/>
          <p:nvPr/>
        </p:nvSpPr>
        <p:spPr>
          <a:xfrm>
            <a:off x="994658" y="999119"/>
            <a:ext cx="615553" cy="4778226"/>
          </a:xfrm>
          <a:prstGeom prst="rect">
            <a:avLst/>
          </a:prstGeom>
        </p:spPr>
        <p:txBody>
          <a:bodyPr vert="vert270" wrap="square">
            <a:spAutoFit/>
          </a:bodyPr>
          <a:lstStyle/>
          <a:p>
            <a:r>
              <a:rPr lang="ru-RU" sz="2800" b="1" dirty="0"/>
              <a:t>опыт, организованность</a:t>
            </a:r>
          </a:p>
        </p:txBody>
      </p:sp>
      <p:sp>
        <p:nvSpPr>
          <p:cNvPr id="15" name="Прямоугольник 14"/>
          <p:cNvSpPr/>
          <p:nvPr/>
        </p:nvSpPr>
        <p:spPr>
          <a:xfrm>
            <a:off x="1925785" y="1412776"/>
            <a:ext cx="553998" cy="5208554"/>
          </a:xfrm>
          <a:prstGeom prst="rect">
            <a:avLst/>
          </a:prstGeom>
        </p:spPr>
        <p:txBody>
          <a:bodyPr vert="vert270" wrap="square">
            <a:spAutoFit/>
          </a:bodyPr>
          <a:lstStyle/>
          <a:p>
            <a:r>
              <a:rPr lang="ru-RU" sz="2400" b="1" dirty="0" smtClean="0"/>
              <a:t>справедливость, самостоятельность</a:t>
            </a:r>
            <a:endParaRPr lang="ru-RU" sz="2400" b="1" dirty="0"/>
          </a:p>
        </p:txBody>
      </p:sp>
      <p:sp>
        <p:nvSpPr>
          <p:cNvPr id="16" name="Прямоугольник 15"/>
          <p:cNvSpPr/>
          <p:nvPr/>
        </p:nvSpPr>
        <p:spPr>
          <a:xfrm>
            <a:off x="4223582" y="1773124"/>
            <a:ext cx="615553" cy="4072910"/>
          </a:xfrm>
          <a:prstGeom prst="rect">
            <a:avLst/>
          </a:prstGeom>
        </p:spPr>
        <p:txBody>
          <a:bodyPr vert="vert270" wrap="none">
            <a:spAutoFit/>
          </a:bodyPr>
          <a:lstStyle/>
          <a:p>
            <a:r>
              <a:rPr lang="ru-RU" sz="2800" b="1" dirty="0"/>
              <a:t>требовательность, </a:t>
            </a:r>
            <a:r>
              <a:rPr lang="ru-RU" sz="2800" b="1" dirty="0" smtClean="0"/>
              <a:t>талант</a:t>
            </a:r>
            <a:endParaRPr lang="ru-RU" sz="2800" b="1" dirty="0"/>
          </a:p>
        </p:txBody>
      </p:sp>
      <p:sp>
        <p:nvSpPr>
          <p:cNvPr id="17" name="Прямоугольник 16"/>
          <p:cNvSpPr/>
          <p:nvPr/>
        </p:nvSpPr>
        <p:spPr>
          <a:xfrm>
            <a:off x="248144" y="1606064"/>
            <a:ext cx="615553" cy="4397999"/>
          </a:xfrm>
          <a:prstGeom prst="rect">
            <a:avLst/>
          </a:prstGeom>
        </p:spPr>
        <p:txBody>
          <a:bodyPr vert="vert270" wrap="none">
            <a:spAutoFit/>
          </a:bodyPr>
          <a:lstStyle/>
          <a:p>
            <a:r>
              <a:rPr lang="ru-RU" sz="2800" b="1" dirty="0"/>
              <a:t>в</a:t>
            </a:r>
            <a:r>
              <a:rPr lang="ru-RU" sz="2800" b="1" dirty="0" smtClean="0"/>
              <a:t>нешность, воспитанность  </a:t>
            </a:r>
            <a:endParaRPr lang="ru-RU" sz="2800" b="1" dirty="0"/>
          </a:p>
        </p:txBody>
      </p:sp>
      <p:sp>
        <p:nvSpPr>
          <p:cNvPr id="18" name="Прямоугольник 17"/>
          <p:cNvSpPr/>
          <p:nvPr/>
        </p:nvSpPr>
        <p:spPr>
          <a:xfrm>
            <a:off x="3527362" y="964961"/>
            <a:ext cx="615553" cy="4320479"/>
          </a:xfrm>
          <a:prstGeom prst="rect">
            <a:avLst/>
          </a:prstGeom>
        </p:spPr>
        <p:txBody>
          <a:bodyPr vert="vert270" wrap="square">
            <a:spAutoFit/>
          </a:bodyPr>
          <a:lstStyle/>
          <a:p>
            <a:r>
              <a:rPr lang="ru-RU" sz="2800" b="1" dirty="0" smtClean="0"/>
              <a:t>искренность, интерес</a:t>
            </a:r>
            <a:endParaRPr lang="ru-RU" sz="2800" b="1" dirty="0"/>
          </a:p>
        </p:txBody>
      </p:sp>
      <p:sp>
        <p:nvSpPr>
          <p:cNvPr id="19" name="Прямоугольник 18"/>
          <p:cNvSpPr/>
          <p:nvPr/>
        </p:nvSpPr>
        <p:spPr>
          <a:xfrm>
            <a:off x="2632914" y="1922449"/>
            <a:ext cx="615553" cy="4611006"/>
          </a:xfrm>
          <a:prstGeom prst="rect">
            <a:avLst/>
          </a:prstGeom>
        </p:spPr>
        <p:txBody>
          <a:bodyPr vert="vert270" wrap="none">
            <a:spAutoFit/>
          </a:bodyPr>
          <a:lstStyle/>
          <a:p>
            <a:r>
              <a:rPr lang="ru-RU" sz="2800" b="1" dirty="0"/>
              <a:t>педагогичность, прекрасный</a:t>
            </a:r>
          </a:p>
        </p:txBody>
      </p:sp>
      <p:sp>
        <p:nvSpPr>
          <p:cNvPr id="20" name="Прямоугольник 19"/>
          <p:cNvSpPr/>
          <p:nvPr/>
        </p:nvSpPr>
        <p:spPr>
          <a:xfrm>
            <a:off x="8172400" y="2963741"/>
            <a:ext cx="615553" cy="1540102"/>
          </a:xfrm>
          <a:prstGeom prst="rect">
            <a:avLst/>
          </a:prstGeom>
        </p:spPr>
        <p:txBody>
          <a:bodyPr vert="vert270" wrap="none">
            <a:spAutoFit/>
          </a:bodyPr>
          <a:lstStyle/>
          <a:p>
            <a:r>
              <a:rPr lang="ru-RU" dirty="0" smtClean="0"/>
              <a:t> </a:t>
            </a:r>
            <a:r>
              <a:rPr lang="ru-RU" sz="2800" b="1" dirty="0" smtClean="0"/>
              <a:t>мягкость</a:t>
            </a:r>
            <a:endParaRPr lang="ru-RU" sz="2800" dirty="0"/>
          </a:p>
        </p:txBody>
      </p:sp>
      <p:sp>
        <p:nvSpPr>
          <p:cNvPr id="21" name="Прямоугольник 20"/>
          <p:cNvSpPr/>
          <p:nvPr/>
        </p:nvSpPr>
        <p:spPr>
          <a:xfrm>
            <a:off x="6444208" y="2795436"/>
            <a:ext cx="615553" cy="2443233"/>
          </a:xfrm>
          <a:prstGeom prst="rect">
            <a:avLst/>
          </a:prstGeom>
        </p:spPr>
        <p:txBody>
          <a:bodyPr vert="vert270" wrap="none">
            <a:spAutoFit/>
          </a:bodyPr>
          <a:lstStyle/>
          <a:p>
            <a:r>
              <a:rPr lang="ru-RU" sz="2800" b="1" dirty="0" smtClean="0"/>
              <a:t>естественность</a:t>
            </a:r>
            <a:endParaRPr lang="ru-RU" sz="2800" b="1" dirty="0"/>
          </a:p>
        </p:txBody>
      </p:sp>
      <p:sp>
        <p:nvSpPr>
          <p:cNvPr id="22" name="Прямоугольник 21"/>
          <p:cNvSpPr/>
          <p:nvPr/>
        </p:nvSpPr>
        <p:spPr>
          <a:xfrm>
            <a:off x="7059761" y="1773124"/>
            <a:ext cx="615553" cy="3751989"/>
          </a:xfrm>
          <a:prstGeom prst="rect">
            <a:avLst/>
          </a:prstGeom>
        </p:spPr>
        <p:txBody>
          <a:bodyPr vert="vert270" wrap="none">
            <a:spAutoFit/>
          </a:bodyPr>
          <a:lstStyle/>
          <a:p>
            <a:r>
              <a:rPr lang="ru-RU" sz="2800" b="1" dirty="0"/>
              <a:t>любовь, любопытность</a:t>
            </a:r>
          </a:p>
        </p:txBody>
      </p:sp>
      <p:sp>
        <p:nvSpPr>
          <p:cNvPr id="23" name="Прямоугольник 22"/>
          <p:cNvSpPr/>
          <p:nvPr/>
        </p:nvSpPr>
        <p:spPr>
          <a:xfrm>
            <a:off x="5705476" y="1688034"/>
            <a:ext cx="615553" cy="4040786"/>
          </a:xfrm>
          <a:prstGeom prst="rect">
            <a:avLst/>
          </a:prstGeom>
        </p:spPr>
        <p:txBody>
          <a:bodyPr vert="vert270" wrap="none">
            <a:spAutoFit/>
          </a:bodyPr>
          <a:lstStyle/>
          <a:p>
            <a:r>
              <a:rPr lang="ru-RU" sz="2800" b="1" dirty="0"/>
              <a:t>трудолюбие, тактичность</a:t>
            </a:r>
          </a:p>
        </p:txBody>
      </p:sp>
    </p:spTree>
    <p:extLst>
      <p:ext uri="{BB962C8B-B14F-4D97-AF65-F5344CB8AC3E}">
        <p14:creationId xmlns:p14="http://schemas.microsoft.com/office/powerpoint/2010/main" val="424821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500"/>
                                        <p:tgtEl>
                                          <p:spTgt spid="1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fade">
                                      <p:cBhvr>
                                        <p:cTn id="96" dur="500"/>
                                        <p:tgtEl>
                                          <p:spTgt spid="22"/>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24744"/>
            <a:ext cx="7704856" cy="5509200"/>
          </a:xfrm>
          <a:prstGeom prst="rect">
            <a:avLst/>
          </a:prstGeom>
        </p:spPr>
        <p:txBody>
          <a:bodyPr wrap="square">
            <a:spAutoFit/>
          </a:bodyPr>
          <a:lstStyle/>
          <a:p>
            <a:pPr indent="457200"/>
            <a:r>
              <a:rPr lang="ru-RU" sz="3200" b="1" dirty="0"/>
              <a:t>Понятие "имидж" можно трактовать как восприятие нас другими людьми, наше публичное "я". Это цельное понятие, состоящее из отдельных компонентов, внешняя сторона которых всегда отражает внутреннее содержание. Про удачный имидж можно сказать, что это лучший вариант самоподачи, </a:t>
            </a:r>
            <a:r>
              <a:rPr lang="ru-RU" sz="3200" b="1" dirty="0" err="1"/>
              <a:t>самопрезентации</a:t>
            </a:r>
            <a:r>
              <a:rPr lang="ru-RU" sz="3200" b="1" dirty="0"/>
              <a:t>. Создание его, как правило, требует интеллектуальных усилий, развивающих личность.</a:t>
            </a:r>
          </a:p>
        </p:txBody>
      </p:sp>
    </p:spTree>
    <p:extLst>
      <p:ext uri="{BB962C8B-B14F-4D97-AF65-F5344CB8AC3E}">
        <p14:creationId xmlns:p14="http://schemas.microsoft.com/office/powerpoint/2010/main" val="189638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8028384" cy="489364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1.	</a:t>
            </a:r>
            <a:r>
              <a:rPr lang="ru-RU" sz="2400" b="1" dirty="0">
                <a:latin typeface="Times New Roman" panose="02020603050405020304" pitchFamily="18" charset="0"/>
                <a:cs typeface="Times New Roman" panose="02020603050405020304" pitchFamily="18" charset="0"/>
              </a:rPr>
              <a:t>Визуальный имидж </a:t>
            </a:r>
            <a:r>
              <a:rPr lang="ru-RU" sz="2400" dirty="0">
                <a:latin typeface="Times New Roman" panose="02020603050405020304" pitchFamily="18" charset="0"/>
                <a:cs typeface="Times New Roman" panose="02020603050405020304" pitchFamily="18" charset="0"/>
              </a:rPr>
              <a:t>– это образ человека, сформированный на основе восприятия </a:t>
            </a:r>
            <a:r>
              <a:rPr lang="ru-RU" sz="2400" dirty="0" err="1">
                <a:latin typeface="Times New Roman" panose="02020603050405020304" pitchFamily="18" charset="0"/>
                <a:cs typeface="Times New Roman" panose="02020603050405020304" pitchFamily="18" charset="0"/>
              </a:rPr>
              <a:t>имиджформирующей</a:t>
            </a:r>
            <a:r>
              <a:rPr lang="ru-RU" sz="2400" dirty="0">
                <a:latin typeface="Times New Roman" panose="02020603050405020304" pitchFamily="18" charset="0"/>
                <a:cs typeface="Times New Roman" panose="02020603050405020304" pitchFamily="18" charset="0"/>
              </a:rPr>
              <a:t> информации о его внешнем виде, это его одежда, причёска, макияж,  походка, манеры.</a:t>
            </a:r>
          </a:p>
          <a:p>
            <a:r>
              <a:rPr lang="ru-RU" sz="2400" dirty="0">
                <a:latin typeface="Times New Roman" panose="02020603050405020304" pitchFamily="18" charset="0"/>
                <a:cs typeface="Times New Roman" panose="02020603050405020304" pitchFamily="18" charset="0"/>
              </a:rPr>
              <a:t>2.	</a:t>
            </a:r>
            <a:r>
              <a:rPr lang="ru-RU" sz="2400" b="1" dirty="0">
                <a:latin typeface="Times New Roman" panose="02020603050405020304" pitchFamily="18" charset="0"/>
                <a:cs typeface="Times New Roman" panose="02020603050405020304" pitchFamily="18" charset="0"/>
              </a:rPr>
              <a:t>Вербальный имидж </a:t>
            </a:r>
            <a:r>
              <a:rPr lang="ru-RU" sz="2400" dirty="0">
                <a:latin typeface="Times New Roman" panose="02020603050405020304" pitchFamily="18" charset="0"/>
                <a:cs typeface="Times New Roman" panose="02020603050405020304" pitchFamily="18" charset="0"/>
              </a:rPr>
              <a:t>– образ человека, который формируется на основе его вербальной продукции. А также продукции </a:t>
            </a:r>
            <a:r>
              <a:rPr lang="ru-RU" sz="2400" dirty="0" err="1">
                <a:latin typeface="Times New Roman" panose="02020603050405020304" pitchFamily="18" charset="0"/>
                <a:cs typeface="Times New Roman" panose="02020603050405020304" pitchFamily="18" charset="0"/>
              </a:rPr>
              <a:t>паравербальной</a:t>
            </a:r>
            <a:r>
              <a:rPr lang="ru-RU" sz="2400" dirty="0">
                <a:latin typeface="Times New Roman" panose="02020603050405020304" pitchFamily="18" charset="0"/>
                <a:cs typeface="Times New Roman" panose="02020603050405020304" pitchFamily="18" charset="0"/>
              </a:rPr>
              <a:t> (мимика, жесты, голос, интонация).</a:t>
            </a:r>
          </a:p>
          <a:p>
            <a:r>
              <a:rPr lang="ru-RU" sz="2400" dirty="0">
                <a:latin typeface="Times New Roman" panose="02020603050405020304" pitchFamily="18" charset="0"/>
                <a:cs typeface="Times New Roman" panose="02020603050405020304" pitchFamily="18" charset="0"/>
              </a:rPr>
              <a:t>3.	</a:t>
            </a:r>
            <a:r>
              <a:rPr lang="ru-RU" sz="2400" b="1" dirty="0" err="1">
                <a:latin typeface="Times New Roman" panose="02020603050405020304" pitchFamily="18" charset="0"/>
                <a:cs typeface="Times New Roman" panose="02020603050405020304" pitchFamily="18" charset="0"/>
              </a:rPr>
              <a:t>Средовый</a:t>
            </a:r>
            <a:r>
              <a:rPr lang="ru-RU" sz="2400" b="1" dirty="0">
                <a:latin typeface="Times New Roman" panose="02020603050405020304" pitchFamily="18" charset="0"/>
                <a:cs typeface="Times New Roman" panose="02020603050405020304" pitchFamily="18" charset="0"/>
              </a:rPr>
              <a:t> имидж </a:t>
            </a:r>
            <a:r>
              <a:rPr lang="ru-RU" sz="2400" dirty="0">
                <a:latin typeface="Times New Roman" panose="02020603050405020304" pitchFamily="18" charset="0"/>
                <a:cs typeface="Times New Roman" panose="02020603050405020304" pitchFamily="18" charset="0"/>
              </a:rPr>
              <a:t>– образ человека, который создаётся на основе восприятия и оценки среды его обитания (кабинет, рабочий стол, автомобиль и др.)</a:t>
            </a:r>
          </a:p>
          <a:p>
            <a:r>
              <a:rPr lang="ru-RU" sz="2400" dirty="0">
                <a:latin typeface="Times New Roman" panose="02020603050405020304" pitchFamily="18" charset="0"/>
                <a:cs typeface="Times New Roman" panose="02020603050405020304" pitchFamily="18" charset="0"/>
              </a:rPr>
              <a:t>4.	</a:t>
            </a:r>
            <a:r>
              <a:rPr lang="ru-RU" sz="2400" b="1" dirty="0">
                <a:latin typeface="Times New Roman" panose="02020603050405020304" pitchFamily="18" charset="0"/>
                <a:cs typeface="Times New Roman" panose="02020603050405020304" pitchFamily="18" charset="0"/>
              </a:rPr>
              <a:t>Ядро имиджа </a:t>
            </a:r>
            <a:r>
              <a:rPr lang="ru-RU" sz="2400" dirty="0">
                <a:latin typeface="Times New Roman" panose="02020603050405020304" pitchFamily="18" charset="0"/>
                <a:cs typeface="Times New Roman" panose="02020603050405020304" pitchFamily="18" charset="0"/>
              </a:rPr>
              <a:t>– складывается из внутренних составляющих </a:t>
            </a:r>
          </a:p>
        </p:txBody>
      </p:sp>
    </p:spTree>
    <p:extLst>
      <p:ext uri="{BB962C8B-B14F-4D97-AF65-F5344CB8AC3E}">
        <p14:creationId xmlns:p14="http://schemas.microsoft.com/office/powerpoint/2010/main" val="3306862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азвернутая стрелка 5"/>
          <p:cNvSpPr/>
          <p:nvPr/>
        </p:nvSpPr>
        <p:spPr>
          <a:xfrm rot="27000000" flipV="1">
            <a:off x="4353119" y="2118485"/>
            <a:ext cx="1584176" cy="945058"/>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5" name="Развернутая стрелка 4"/>
          <p:cNvSpPr/>
          <p:nvPr/>
        </p:nvSpPr>
        <p:spPr>
          <a:xfrm rot="5400000">
            <a:off x="3282720" y="2129762"/>
            <a:ext cx="1584176" cy="877824"/>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 name="Овал 2"/>
          <p:cNvSpPr/>
          <p:nvPr/>
        </p:nvSpPr>
        <p:spPr>
          <a:xfrm>
            <a:off x="3132813" y="561933"/>
            <a:ext cx="3168352" cy="165618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3347864" y="928360"/>
            <a:ext cx="273825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ИМИДЖ</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Загнутый угол 6"/>
          <p:cNvSpPr/>
          <p:nvPr/>
        </p:nvSpPr>
        <p:spPr>
          <a:xfrm>
            <a:off x="323528" y="2708920"/>
            <a:ext cx="3528392" cy="3528392"/>
          </a:xfrm>
          <a:prstGeom prst="foldedCorne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chemeClr val="tx2">
                  <a:lumMod val="60000"/>
                  <a:lumOff val="40000"/>
                </a:schemeClr>
              </a:solidFill>
            </a:endParaRPr>
          </a:p>
          <a:p>
            <a:endParaRPr lang="ru-RU" sz="3200" b="1" dirty="0">
              <a:solidFill>
                <a:schemeClr val="tx2">
                  <a:lumMod val="60000"/>
                  <a:lumOff val="40000"/>
                </a:schemeClr>
              </a:solidFill>
            </a:endParaRPr>
          </a:p>
          <a:p>
            <a:r>
              <a:rPr lang="ru-RU" sz="3200" b="1" dirty="0" smtClean="0">
                <a:solidFill>
                  <a:schemeClr val="tx2">
                    <a:lumMod val="60000"/>
                    <a:lumOff val="40000"/>
                  </a:schemeClr>
                </a:solidFill>
              </a:rPr>
              <a:t>  Одежда</a:t>
            </a:r>
          </a:p>
          <a:p>
            <a:r>
              <a:rPr lang="ru-RU" sz="3200" b="1" dirty="0" smtClean="0">
                <a:solidFill>
                  <a:schemeClr val="tx2">
                    <a:lumMod val="60000"/>
                    <a:lumOff val="40000"/>
                  </a:schemeClr>
                </a:solidFill>
              </a:rPr>
              <a:t>  Прическа </a:t>
            </a:r>
          </a:p>
          <a:p>
            <a:r>
              <a:rPr lang="ru-RU" sz="3200" b="1" dirty="0" smtClean="0">
                <a:solidFill>
                  <a:schemeClr val="tx2">
                    <a:lumMod val="60000"/>
                    <a:lumOff val="40000"/>
                  </a:schemeClr>
                </a:solidFill>
              </a:rPr>
              <a:t>  Походка </a:t>
            </a:r>
          </a:p>
          <a:p>
            <a:r>
              <a:rPr lang="ru-RU" sz="3200" b="1" dirty="0" smtClean="0">
                <a:solidFill>
                  <a:schemeClr val="tx2">
                    <a:lumMod val="60000"/>
                    <a:lumOff val="40000"/>
                  </a:schemeClr>
                </a:solidFill>
              </a:rPr>
              <a:t>  Макияж </a:t>
            </a:r>
          </a:p>
          <a:p>
            <a:r>
              <a:rPr lang="ru-RU" sz="3200" b="1" dirty="0" smtClean="0">
                <a:solidFill>
                  <a:schemeClr val="tx2">
                    <a:lumMod val="60000"/>
                    <a:lumOff val="40000"/>
                  </a:schemeClr>
                </a:solidFill>
              </a:rPr>
              <a:t>  Настроение </a:t>
            </a:r>
            <a:endParaRPr lang="ru-RU" sz="3200" b="1" dirty="0">
              <a:solidFill>
                <a:schemeClr val="tx2">
                  <a:lumMod val="60000"/>
                  <a:lumOff val="40000"/>
                </a:schemeClr>
              </a:solidFill>
            </a:endParaRPr>
          </a:p>
        </p:txBody>
      </p:sp>
      <p:sp>
        <p:nvSpPr>
          <p:cNvPr id="8" name="Загнутый угол 7"/>
          <p:cNvSpPr/>
          <p:nvPr/>
        </p:nvSpPr>
        <p:spPr>
          <a:xfrm>
            <a:off x="5364088" y="2603226"/>
            <a:ext cx="3528392" cy="3528392"/>
          </a:xfrm>
          <a:prstGeom prst="foldedCorne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tx2">
                    <a:lumMod val="60000"/>
                    <a:lumOff val="40000"/>
                  </a:schemeClr>
                </a:solidFill>
              </a:rPr>
              <a:t>  </a:t>
            </a:r>
          </a:p>
          <a:p>
            <a:r>
              <a:rPr lang="ru-RU" sz="2800" b="1" dirty="0">
                <a:solidFill>
                  <a:schemeClr val="tx2">
                    <a:lumMod val="60000"/>
                    <a:lumOff val="40000"/>
                  </a:schemeClr>
                </a:solidFill>
              </a:rPr>
              <a:t> </a:t>
            </a:r>
            <a:r>
              <a:rPr lang="ru-RU" sz="2800" b="1" dirty="0" smtClean="0">
                <a:solidFill>
                  <a:schemeClr val="tx2">
                    <a:lumMod val="60000"/>
                    <a:lumOff val="40000"/>
                  </a:schemeClr>
                </a:solidFill>
              </a:rPr>
              <a:t>  </a:t>
            </a:r>
          </a:p>
          <a:p>
            <a:r>
              <a:rPr lang="ru-RU" sz="2800" b="1" dirty="0">
                <a:solidFill>
                  <a:schemeClr val="tx2">
                    <a:lumMod val="60000"/>
                    <a:lumOff val="40000"/>
                  </a:schemeClr>
                </a:solidFill>
              </a:rPr>
              <a:t> </a:t>
            </a:r>
            <a:r>
              <a:rPr lang="ru-RU" sz="2800" b="1" dirty="0" smtClean="0">
                <a:solidFill>
                  <a:schemeClr val="tx2">
                    <a:lumMod val="60000"/>
                    <a:lumOff val="40000"/>
                  </a:schemeClr>
                </a:solidFill>
              </a:rPr>
              <a:t> </a:t>
            </a:r>
          </a:p>
          <a:p>
            <a:r>
              <a:rPr lang="ru-RU" sz="2800" b="1" dirty="0" smtClean="0">
                <a:solidFill>
                  <a:schemeClr val="tx2">
                    <a:lumMod val="60000"/>
                    <a:lumOff val="40000"/>
                  </a:schemeClr>
                </a:solidFill>
              </a:rPr>
              <a:t>Вербальный </a:t>
            </a:r>
            <a:r>
              <a:rPr lang="ru-RU" b="1" dirty="0" smtClean="0">
                <a:solidFill>
                  <a:schemeClr val="tx2">
                    <a:lumMod val="60000"/>
                    <a:lumOff val="40000"/>
                  </a:schemeClr>
                </a:solidFill>
              </a:rPr>
              <a:t>(</a:t>
            </a:r>
            <a:r>
              <a:rPr lang="ru-RU" sz="2400" b="1" dirty="0" smtClean="0">
                <a:solidFill>
                  <a:schemeClr val="tx2">
                    <a:lumMod val="60000"/>
                    <a:lumOff val="40000"/>
                  </a:schemeClr>
                </a:solidFill>
              </a:rPr>
              <a:t>голос, культура речи</a:t>
            </a:r>
            <a:r>
              <a:rPr lang="ru-RU" b="1" dirty="0" smtClean="0">
                <a:solidFill>
                  <a:schemeClr val="tx2">
                    <a:lumMod val="60000"/>
                    <a:lumOff val="40000"/>
                  </a:schemeClr>
                </a:solidFill>
              </a:rPr>
              <a:t>)</a:t>
            </a:r>
            <a:endParaRPr lang="ru-RU" b="1" dirty="0">
              <a:solidFill>
                <a:schemeClr val="tx2">
                  <a:lumMod val="60000"/>
                  <a:lumOff val="40000"/>
                </a:schemeClr>
              </a:solidFill>
            </a:endParaRPr>
          </a:p>
          <a:p>
            <a:r>
              <a:rPr lang="ru-RU" b="1" dirty="0">
                <a:solidFill>
                  <a:schemeClr val="tx2">
                    <a:lumMod val="60000"/>
                    <a:lumOff val="40000"/>
                  </a:schemeClr>
                </a:solidFill>
              </a:rPr>
              <a:t> </a:t>
            </a:r>
            <a:r>
              <a:rPr lang="ru-RU" sz="2800" b="1" dirty="0" smtClean="0">
                <a:solidFill>
                  <a:schemeClr val="tx2">
                    <a:lumMod val="60000"/>
                    <a:lumOff val="40000"/>
                  </a:schemeClr>
                </a:solidFill>
              </a:rPr>
              <a:t>Невербальный</a:t>
            </a:r>
            <a:r>
              <a:rPr lang="ru-RU" b="1" dirty="0" smtClean="0">
                <a:solidFill>
                  <a:schemeClr val="tx2">
                    <a:lumMod val="60000"/>
                    <a:lumOff val="40000"/>
                  </a:schemeClr>
                </a:solidFill>
              </a:rPr>
              <a:t> (</a:t>
            </a:r>
            <a:r>
              <a:rPr lang="ru-RU" sz="2400" b="1" dirty="0" smtClean="0">
                <a:solidFill>
                  <a:schemeClr val="tx2">
                    <a:lumMod val="60000"/>
                    <a:lumOff val="40000"/>
                  </a:schemeClr>
                </a:solidFill>
              </a:rPr>
              <a:t>жесты, мимика, этикет</a:t>
            </a:r>
            <a:r>
              <a:rPr lang="ru-RU" b="1" dirty="0" smtClean="0">
                <a:solidFill>
                  <a:schemeClr val="tx2">
                    <a:lumMod val="60000"/>
                    <a:lumOff val="40000"/>
                  </a:schemeClr>
                </a:solidFill>
              </a:rPr>
              <a:t>)</a:t>
            </a:r>
            <a:endParaRPr lang="ru-RU" b="1" dirty="0">
              <a:solidFill>
                <a:schemeClr val="tx2">
                  <a:lumMod val="60000"/>
                  <a:lumOff val="40000"/>
                </a:schemeClr>
              </a:solidFill>
            </a:endParaRPr>
          </a:p>
          <a:p>
            <a:r>
              <a:rPr lang="ru-RU" sz="2800" b="1" dirty="0" smtClean="0">
                <a:solidFill>
                  <a:schemeClr val="tx2">
                    <a:lumMod val="60000"/>
                    <a:lumOff val="40000"/>
                  </a:schemeClr>
                </a:solidFill>
              </a:rPr>
              <a:t>Менталитет</a:t>
            </a:r>
            <a:r>
              <a:rPr lang="ru-RU" b="1" dirty="0" smtClean="0">
                <a:solidFill>
                  <a:schemeClr val="tx2">
                    <a:lumMod val="60000"/>
                    <a:lumOff val="40000"/>
                  </a:schemeClr>
                </a:solidFill>
              </a:rPr>
              <a:t>(</a:t>
            </a:r>
            <a:r>
              <a:rPr lang="ru-RU" sz="2400" b="1" dirty="0" smtClean="0">
                <a:solidFill>
                  <a:schemeClr val="tx2">
                    <a:lumMod val="60000"/>
                    <a:lumOff val="40000"/>
                  </a:schemeClr>
                </a:solidFill>
              </a:rPr>
              <a:t>интеллект,</a:t>
            </a:r>
            <a:r>
              <a:rPr lang="ru-RU" b="1" dirty="0" smtClean="0">
                <a:solidFill>
                  <a:schemeClr val="tx2">
                    <a:lumMod val="60000"/>
                    <a:lumOff val="40000"/>
                  </a:schemeClr>
                </a:solidFill>
              </a:rPr>
              <a:t> </a:t>
            </a:r>
            <a:r>
              <a:rPr lang="ru-RU" sz="2400" b="1" dirty="0" smtClean="0">
                <a:solidFill>
                  <a:schemeClr val="tx2">
                    <a:lumMod val="60000"/>
                    <a:lumOff val="40000"/>
                  </a:schemeClr>
                </a:solidFill>
              </a:rPr>
              <a:t>интеллигентность</a:t>
            </a:r>
            <a:r>
              <a:rPr lang="ru-RU" b="1" dirty="0" smtClean="0">
                <a:solidFill>
                  <a:schemeClr val="tx2">
                    <a:lumMod val="60000"/>
                    <a:lumOff val="40000"/>
                  </a:schemeClr>
                </a:solidFill>
              </a:rPr>
              <a:t>) </a:t>
            </a:r>
            <a:endParaRPr lang="ru-RU" b="1" dirty="0">
              <a:solidFill>
                <a:schemeClr val="tx2">
                  <a:lumMod val="60000"/>
                  <a:lumOff val="40000"/>
                </a:schemeClr>
              </a:solidFill>
            </a:endParaRPr>
          </a:p>
        </p:txBody>
      </p:sp>
      <p:sp>
        <p:nvSpPr>
          <p:cNvPr id="9" name="Прямоугольник 8"/>
          <p:cNvSpPr/>
          <p:nvPr/>
        </p:nvSpPr>
        <p:spPr>
          <a:xfrm>
            <a:off x="562696" y="2859882"/>
            <a:ext cx="3093989"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Визуальный образ</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Прямоугольник 9"/>
          <p:cNvSpPr/>
          <p:nvPr/>
        </p:nvSpPr>
        <p:spPr>
          <a:xfrm>
            <a:off x="5617736" y="2807350"/>
            <a:ext cx="304602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Внутренний образ</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923948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274638"/>
            <a:ext cx="6984776" cy="1066130"/>
          </a:xfrm>
        </p:spPr>
        <p:style>
          <a:lnRef idx="1">
            <a:schemeClr val="accent3"/>
          </a:lnRef>
          <a:fillRef idx="2">
            <a:schemeClr val="accent3"/>
          </a:fillRef>
          <a:effectRef idx="1">
            <a:schemeClr val="accent3"/>
          </a:effectRef>
          <a:fontRef idx="minor">
            <a:schemeClr val="dk1"/>
          </a:fontRef>
        </p:style>
        <p:txBody>
          <a:bodyPr>
            <a:normAutofit/>
          </a:bodyPr>
          <a:lstStyle/>
          <a:p>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Внешняя составляющая имиджа</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Овал 4"/>
          <p:cNvSpPr/>
          <p:nvPr/>
        </p:nvSpPr>
        <p:spPr>
          <a:xfrm>
            <a:off x="1798039" y="1700808"/>
            <a:ext cx="2448272"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Мимика</a:t>
            </a:r>
            <a:endParaRPr lang="ru-RU" sz="2400" b="1" dirty="0">
              <a:latin typeface="Times New Roman" pitchFamily="18" charset="0"/>
              <a:cs typeface="Times New Roman" pitchFamily="18" charset="0"/>
            </a:endParaRPr>
          </a:p>
        </p:txBody>
      </p:sp>
      <p:sp>
        <p:nvSpPr>
          <p:cNvPr id="6" name="Овал 5"/>
          <p:cNvSpPr/>
          <p:nvPr/>
        </p:nvSpPr>
        <p:spPr>
          <a:xfrm>
            <a:off x="4897622" y="1556792"/>
            <a:ext cx="2664296"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Жесты</a:t>
            </a:r>
            <a:endParaRPr lang="ru-RU" sz="2400" b="1" dirty="0">
              <a:latin typeface="Times New Roman" pitchFamily="18" charset="0"/>
              <a:cs typeface="Times New Roman" pitchFamily="18" charset="0"/>
            </a:endParaRPr>
          </a:p>
        </p:txBody>
      </p:sp>
      <p:sp>
        <p:nvSpPr>
          <p:cNvPr id="8" name="Овал 7"/>
          <p:cNvSpPr/>
          <p:nvPr/>
        </p:nvSpPr>
        <p:spPr>
          <a:xfrm>
            <a:off x="6732240" y="2780928"/>
            <a:ext cx="2160240" cy="115212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Одежда</a:t>
            </a:r>
          </a:p>
        </p:txBody>
      </p:sp>
      <p:sp>
        <p:nvSpPr>
          <p:cNvPr id="9" name="Овал 8"/>
          <p:cNvSpPr/>
          <p:nvPr/>
        </p:nvSpPr>
        <p:spPr>
          <a:xfrm>
            <a:off x="439924" y="2744924"/>
            <a:ext cx="2304256"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Тембр</a:t>
            </a:r>
            <a:endParaRPr lang="ru-RU" sz="2400" b="1" dirty="0">
              <a:latin typeface="Times New Roman" pitchFamily="18" charset="0"/>
              <a:cs typeface="Times New Roman" pitchFamily="18" charset="0"/>
            </a:endParaRPr>
          </a:p>
        </p:txBody>
      </p:sp>
      <p:sp>
        <p:nvSpPr>
          <p:cNvPr id="10" name="Овал 9"/>
          <p:cNvSpPr/>
          <p:nvPr/>
        </p:nvSpPr>
        <p:spPr>
          <a:xfrm>
            <a:off x="3565474" y="2744924"/>
            <a:ext cx="2664296"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Голос</a:t>
            </a:r>
          </a:p>
          <a:p>
            <a:pPr algn="ctr"/>
            <a:endParaRPr lang="ru-RU" sz="2400" b="1" dirty="0">
              <a:latin typeface="Times New Roman" pitchFamily="18" charset="0"/>
              <a:cs typeface="Times New Roman" pitchFamily="18" charset="0"/>
            </a:endParaRPr>
          </a:p>
        </p:txBody>
      </p:sp>
      <p:sp>
        <p:nvSpPr>
          <p:cNvPr id="11" name="Овал 10"/>
          <p:cNvSpPr/>
          <p:nvPr/>
        </p:nvSpPr>
        <p:spPr>
          <a:xfrm>
            <a:off x="6012160" y="4221088"/>
            <a:ext cx="2664296" cy="10801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Среда обитания</a:t>
            </a:r>
            <a:endParaRPr lang="ru-RU" sz="2400" b="1" dirty="0">
              <a:latin typeface="Times New Roman" pitchFamily="18" charset="0"/>
              <a:cs typeface="Times New Roman" pitchFamily="18" charset="0"/>
            </a:endParaRPr>
          </a:p>
        </p:txBody>
      </p:sp>
      <p:sp>
        <p:nvSpPr>
          <p:cNvPr id="12" name="Овал 11"/>
          <p:cNvSpPr/>
          <p:nvPr/>
        </p:nvSpPr>
        <p:spPr>
          <a:xfrm>
            <a:off x="3347864" y="4761148"/>
            <a:ext cx="2952328"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Походка</a:t>
            </a:r>
          </a:p>
          <a:p>
            <a:pPr algn="ctr"/>
            <a:r>
              <a:rPr lang="ru-RU" sz="2400" b="1" dirty="0">
                <a:latin typeface="Times New Roman" pitchFamily="18" charset="0"/>
                <a:cs typeface="Times New Roman" pitchFamily="18" charset="0"/>
              </a:rPr>
              <a:t>Манеры</a:t>
            </a:r>
          </a:p>
        </p:txBody>
      </p:sp>
      <p:sp>
        <p:nvSpPr>
          <p:cNvPr id="14" name="Овал 13"/>
          <p:cNvSpPr/>
          <p:nvPr/>
        </p:nvSpPr>
        <p:spPr>
          <a:xfrm>
            <a:off x="755576" y="3966642"/>
            <a:ext cx="2952328" cy="12241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b="1" dirty="0" smtClean="0">
                <a:latin typeface="Times New Roman" pitchFamily="18" charset="0"/>
                <a:cs typeface="Times New Roman" pitchFamily="18" charset="0"/>
              </a:rPr>
              <a:t>Макияж</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890925593"/>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1150</TotalTime>
  <Words>970</Words>
  <Application>Microsoft Office PowerPoint</Application>
  <PresentationFormat>Экран (4:3)</PresentationFormat>
  <Paragraphs>187</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Внешняя составляющая имиджа</vt:lpstr>
      <vt:lpstr>Внутренняя составляющая имиджа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ПРОФИ                         ЛИДЕР</vt:lpstr>
      <vt:lpstr>Презентация PowerPoint</vt:lpstr>
      <vt:lpstr>Старайтесь</vt:lpstr>
      <vt:lpstr>Правила педагогической этики</vt:lpstr>
      <vt:lpstr>Жесты и мимика</vt:lpstr>
      <vt:lpstr>Голос педагога должен быть</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Психолог</dc:creator>
  <cp:lastModifiedBy>Admin</cp:lastModifiedBy>
  <cp:revision>98</cp:revision>
  <dcterms:modified xsi:type="dcterms:W3CDTF">2020-11-30T05:33:41Z</dcterms:modified>
</cp:coreProperties>
</file>