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65" r:id="rId11"/>
    <p:sldId id="266" r:id="rId12"/>
    <p:sldId id="267" r:id="rId13"/>
    <p:sldId id="277" r:id="rId14"/>
    <p:sldId id="268" r:id="rId15"/>
    <p:sldId id="275" r:id="rId16"/>
    <p:sldId id="276" r:id="rId17"/>
    <p:sldId id="273" r:id="rId18"/>
    <p:sldId id="269" r:id="rId19"/>
    <p:sldId id="270" r:id="rId20"/>
    <p:sldId id="271" r:id="rId21"/>
    <p:sldId id="27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23B22-0F42-43FF-83D1-495E24668A0E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7175-8E2B-4A10-B9E4-F81F9A5561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23B22-0F42-43FF-83D1-495E24668A0E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7175-8E2B-4A10-B9E4-F81F9A5561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23B22-0F42-43FF-83D1-495E24668A0E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7175-8E2B-4A10-B9E4-F81F9A5561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23B22-0F42-43FF-83D1-495E24668A0E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7175-8E2B-4A10-B9E4-F81F9A5561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23B22-0F42-43FF-83D1-495E24668A0E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7175-8E2B-4A10-B9E4-F81F9A5561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23B22-0F42-43FF-83D1-495E24668A0E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7175-8E2B-4A10-B9E4-F81F9A5561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23B22-0F42-43FF-83D1-495E24668A0E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7175-8E2B-4A10-B9E4-F81F9A5561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23B22-0F42-43FF-83D1-495E24668A0E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7175-8E2B-4A10-B9E4-F81F9A5561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23B22-0F42-43FF-83D1-495E24668A0E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7175-8E2B-4A10-B9E4-F81F9A5561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23B22-0F42-43FF-83D1-495E24668A0E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7175-8E2B-4A10-B9E4-F81F9A5561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23B22-0F42-43FF-83D1-495E24668A0E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7175-8E2B-4A10-B9E4-F81F9A5561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523B22-0F42-43FF-83D1-495E24668A0E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337175-8E2B-4A10-B9E4-F81F9A5561E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упсег\Pictures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60" y="0"/>
            <a:ext cx="913587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Краткосрочный  проект в подготовительной             гр. №6</a:t>
            </a:r>
            <a:br>
              <a:rPr lang="ru-RU" dirty="0" smtClean="0"/>
            </a:br>
            <a:r>
              <a:rPr lang="ru-RU" sz="7300" b="1" i="1" dirty="0" smtClean="0">
                <a:solidFill>
                  <a:srgbClr val="C00000"/>
                </a:solidFill>
              </a:rPr>
              <a:t>« 9 МАЯ – День Победы!»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48" y="5214950"/>
            <a:ext cx="4429156" cy="928694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Автор: воспитатель 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Романова Ольга Владимировна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 advTm="2000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упсег\Pictures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21" y="0"/>
            <a:ext cx="913587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4525963"/>
          </a:xfrm>
        </p:spPr>
        <p:txBody>
          <a:bodyPr/>
          <a:lstStyle/>
          <a:p>
            <a:endParaRPr lang="ru-RU" dirty="0" smtClean="0"/>
          </a:p>
          <a:p>
            <a:pPr>
              <a:buNone/>
            </a:pPr>
            <a:r>
              <a:rPr lang="ru-RU" sz="3600" dirty="0" smtClean="0"/>
              <a:t>   </a:t>
            </a:r>
            <a:r>
              <a:rPr lang="ru-RU" sz="3600" b="1" dirty="0" smtClean="0">
                <a:solidFill>
                  <a:srgbClr val="C00000"/>
                </a:solidFill>
              </a:rPr>
              <a:t>Просмотр презентаций 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8193" name="Picture 1" descr="C:\Users\Пупсег\Desktop\Новая папка (2)\P70502-09563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3504" y="1428736"/>
            <a:ext cx="3621778" cy="2428892"/>
          </a:xfrm>
          <a:prstGeom prst="rect">
            <a:avLst/>
          </a:prstGeom>
          <a:noFill/>
        </p:spPr>
      </p:pic>
      <p:pic>
        <p:nvPicPr>
          <p:cNvPr id="8194" name="Picture 2" descr="C:\Users\Пупсег\Desktop\Новая папка (2)\P70502-09593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6314" y="4143380"/>
            <a:ext cx="2928926" cy="2086199"/>
          </a:xfrm>
          <a:prstGeom prst="rect">
            <a:avLst/>
          </a:prstGeom>
          <a:noFill/>
        </p:spPr>
      </p:pic>
      <p:pic>
        <p:nvPicPr>
          <p:cNvPr id="8195" name="Picture 3" descr="C:\Users\Пупсег\Desktop\Новая папка (2)\P70502-09511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71472" y="3286124"/>
            <a:ext cx="3415803" cy="253263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5000">
    <p:pull dir="l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упсег\Pictures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21" y="0"/>
            <a:ext cx="913587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4786346" cy="5257800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                              </a:t>
            </a:r>
          </a:p>
          <a:p>
            <a:r>
              <a:rPr lang="ru-RU" b="1" dirty="0" smtClean="0"/>
              <a:t> Чтение художественной литературы:</a:t>
            </a:r>
          </a:p>
          <a:p>
            <a:r>
              <a:rPr lang="ru-RU" dirty="0" smtClean="0"/>
              <a:t>С. </a:t>
            </a:r>
            <a:r>
              <a:rPr lang="ru-RU" dirty="0" err="1" smtClean="0"/>
              <a:t>Баруздин</a:t>
            </a:r>
            <a:r>
              <a:rPr lang="ru-RU" dirty="0" smtClean="0"/>
              <a:t> «Слава», «За Родину», О. Высоцкая «Салют», С. Орлов «9 мая 1945года», Е. Благинина «Шинель», Е. Трутнева «Парад», А. </a:t>
            </a:r>
            <a:r>
              <a:rPr lang="ru-RU" dirty="0" err="1" smtClean="0"/>
              <a:t>Барто</a:t>
            </a:r>
            <a:r>
              <a:rPr lang="ru-RU" dirty="0" smtClean="0"/>
              <a:t> «На заставе», А. </a:t>
            </a:r>
            <a:r>
              <a:rPr lang="ru-RU" dirty="0" err="1" smtClean="0"/>
              <a:t>Метяев</a:t>
            </a:r>
            <a:r>
              <a:rPr lang="ru-RU" dirty="0" smtClean="0"/>
              <a:t> «Землянка», «Мешок Овсянки», С.П. Алексеев «Медаль», Л.А. Кассиль «Памятник Советскому солдату», «Сестра», «Твои защитники»,</a:t>
            </a:r>
          </a:p>
          <a:p>
            <a:r>
              <a:rPr lang="ru-RU" dirty="0" smtClean="0"/>
              <a:t> М. Зощенко «Солдатские рассказы», С. Михалков «День Победы», П. Воронько «Два брата </a:t>
            </a:r>
            <a:r>
              <a:rPr lang="ru-RU" dirty="0" err="1" smtClean="0"/>
              <a:t>солдатаЛ</a:t>
            </a:r>
            <a:r>
              <a:rPr lang="ru-RU" dirty="0" smtClean="0"/>
              <a:t>. Татьяничева «Мой дедушка»., И. Френкель «Праздник Победы», К. Чибисов «Вечный огонь», В. Степанов «Рассказ ветерана».</a:t>
            </a:r>
          </a:p>
          <a:p>
            <a:endParaRPr lang="ru-RU" dirty="0"/>
          </a:p>
        </p:txBody>
      </p:sp>
      <p:pic>
        <p:nvPicPr>
          <p:cNvPr id="7169" name="Picture 1" descr="C:\Users\Пупсег\Desktop\Новая папка (2)\P70428-09284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72132" y="1428736"/>
            <a:ext cx="3125055" cy="4214818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5000">
    <p:pull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упсег\Pictures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21" y="0"/>
            <a:ext cx="913587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472518" cy="469742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     </a:t>
            </a:r>
            <a:r>
              <a:rPr lang="ru-RU" sz="2800" dirty="0" smtClean="0">
                <a:solidFill>
                  <a:srgbClr val="FF0000"/>
                </a:solidFill>
              </a:rPr>
              <a:t>Художественно-творческая деятельность: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6145" name="Picture 1" descr="C:\Users\Пупсег\Desktop\Новая папка (2)\P70418-10383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2214554"/>
            <a:ext cx="2332293" cy="2604068"/>
          </a:xfrm>
          <a:prstGeom prst="rect">
            <a:avLst/>
          </a:prstGeom>
          <a:noFill/>
        </p:spPr>
      </p:pic>
      <p:pic>
        <p:nvPicPr>
          <p:cNvPr id="6146" name="Picture 2" descr="C:\Users\Пупсег\Desktop\Новая папка (2)\P70420-10023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071670" y="4000504"/>
            <a:ext cx="3415803" cy="2532630"/>
          </a:xfrm>
          <a:prstGeom prst="rect">
            <a:avLst/>
          </a:prstGeom>
          <a:noFill/>
        </p:spPr>
      </p:pic>
      <p:pic>
        <p:nvPicPr>
          <p:cNvPr id="6147" name="Picture 3" descr="C:\Users\Пупсег\Desktop\Новая папка (2)\P70426-10034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00628" y="2000240"/>
            <a:ext cx="2042349" cy="2754553"/>
          </a:xfrm>
          <a:prstGeom prst="rect">
            <a:avLst/>
          </a:prstGeom>
          <a:noFill/>
        </p:spPr>
      </p:pic>
      <p:pic>
        <p:nvPicPr>
          <p:cNvPr id="6148" name="Picture 4" descr="C:\Users\Пупсег\Desktop\Новая папка (2)\P70424-11163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786578" y="3714752"/>
            <a:ext cx="2214578" cy="2765433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5000">
    <p:zoom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Пупсег\Pictures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21" y="0"/>
            <a:ext cx="913587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3438" y="1500174"/>
            <a:ext cx="4043362" cy="100013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Самостоятельная игровая деятельность детей</a:t>
            </a:r>
            <a:endParaRPr lang="ru-RU" sz="3200" dirty="0"/>
          </a:p>
        </p:txBody>
      </p:sp>
      <p:pic>
        <p:nvPicPr>
          <p:cNvPr id="4" name="Picture 2" descr="C:\Users\Пупсег\Desktop\Новая папка (2)\P70502-10333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2428868"/>
            <a:ext cx="4286280" cy="3066201"/>
          </a:xfrm>
          <a:prstGeom prst="rect">
            <a:avLst/>
          </a:prstGeom>
          <a:noFill/>
        </p:spPr>
      </p:pic>
      <p:pic>
        <p:nvPicPr>
          <p:cNvPr id="5" name="Picture 3" descr="C:\Users\Пупсег\Desktop\Новая папка (2)\P70502-10362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6314" y="2714620"/>
            <a:ext cx="4008406" cy="3818514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4000"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упсег\Pictures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21" y="0"/>
            <a:ext cx="913587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00174"/>
            <a:ext cx="8858280" cy="4625989"/>
          </a:xfrm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                        Итоговое мероприятие: </a:t>
            </a:r>
          </a:p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                          праздник   «День Победы»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/>
            </a:r>
            <a:br>
              <a:rPr lang="ru-RU" b="1" i="1" dirty="0" smtClean="0">
                <a:solidFill>
                  <a:srgbClr val="C00000"/>
                </a:solidFill>
              </a:rPr>
            </a:br>
            <a:endParaRPr lang="ru-RU" dirty="0"/>
          </a:p>
        </p:txBody>
      </p:sp>
      <p:pic>
        <p:nvPicPr>
          <p:cNvPr id="5121" name="Picture 1" descr="C:\Users\Пупсег\Desktop\Новая папка (2)\IMG-20170504-WA009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3500438"/>
            <a:ext cx="4568097" cy="25717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23" name="Picture 3" descr="C:\Users\Пупсег\Desktop\Новая папка (2)\IMG-20170504-WA015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14876" y="2928934"/>
            <a:ext cx="4214842" cy="23728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 advTm="5000">
    <p:wheel spokes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Пупсег\Pictures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21" y="0"/>
            <a:ext cx="913587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Пупсег\Desktop\Новая папка (2)\IMG-20170504-WA010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34" y="2500306"/>
            <a:ext cx="4263535" cy="24003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3794" name="Picture 2" descr="C:\Users\Пупсег\Desktop\Новая папка (2)\IMG-20170504-WA017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14942" y="1428736"/>
            <a:ext cx="3679857" cy="20717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3795" name="Picture 3" descr="C:\Users\Пупсег\Desktop\Новая папка (2)\IMG-20170504-WA018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57752" y="3429000"/>
            <a:ext cx="1930482" cy="30003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 advTm="5000">
    <p:wheel spokes="2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Пупсег\Pictures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21" y="0"/>
            <a:ext cx="913587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C:\Users\Пупсег\Desktop\Новая папка (2)\IMG-20170504-WA010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4876" y="1357298"/>
            <a:ext cx="4191325" cy="23596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2771" name="Picture 3" descr="C:\Users\Пупсег\Desktop\Новая папка (2)\IMG-20170504-WA0134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357554" y="3786190"/>
            <a:ext cx="4771101" cy="26860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2772" name="Picture 4" descr="C:\Users\Пупсег\Desktop\Новая папка (2)\IMG-20170504-WA017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14282" y="2071678"/>
            <a:ext cx="4187423" cy="23574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 advTm="5000">
    <p:wheel spokes="3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Пупсег\Pictures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21" y="0"/>
            <a:ext cx="913587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3116"/>
            <a:ext cx="3328982" cy="414340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22" name="Picture 2" descr="C:\Users\Пупсег\Desktop\Новая папка (2)\P70428-0936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7686" y="1071546"/>
            <a:ext cx="3998694" cy="5393110"/>
          </a:xfrm>
          <a:prstGeom prst="rect">
            <a:avLst/>
          </a:prstGeom>
          <a:noFill/>
        </p:spPr>
      </p:pic>
      <p:pic>
        <p:nvPicPr>
          <p:cNvPr id="30723" name="Picture 3" descr="C:\Users\Пупсег\Desktop\Новая папка (2)\P70424-09431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14348" y="2214554"/>
            <a:ext cx="2971042" cy="4007098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5000">
    <p:split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упсег\Pictures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21" y="0"/>
            <a:ext cx="913587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</a:rPr>
              <a:t>                       </a:t>
            </a:r>
            <a:r>
              <a:rPr lang="ru-RU" sz="4000" b="1" i="1" dirty="0" smtClean="0">
                <a:solidFill>
                  <a:srgbClr val="C00000"/>
                </a:solidFill>
              </a:rPr>
              <a:t>	Заключительный</a:t>
            </a:r>
            <a:br>
              <a:rPr lang="ru-RU" sz="4000" b="1" i="1" dirty="0" smtClean="0">
                <a:solidFill>
                  <a:srgbClr val="C00000"/>
                </a:solidFill>
              </a:rPr>
            </a:br>
            <a:r>
              <a:rPr lang="ru-RU" sz="3600" b="1" i="1" dirty="0" smtClean="0"/>
              <a:t>Содержание деятельности воспитателя и детей:</a:t>
            </a:r>
            <a:r>
              <a:rPr lang="ru-RU" sz="4000" b="1" i="1" dirty="0" smtClean="0"/>
              <a:t>	</a:t>
            </a:r>
            <a:br>
              <a:rPr lang="ru-RU" sz="4000" b="1" i="1" dirty="0" smtClean="0"/>
            </a:br>
            <a:r>
              <a:rPr lang="ru-RU" sz="4000" b="1" i="1" dirty="0" smtClean="0"/>
              <a:t>-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Анализ полученных результатов;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- Самостоятельная и организованная продуктивная деятельность детей; 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- Презентация Проекта </a:t>
            </a:r>
            <a:r>
              <a:rPr lang="ru-RU" sz="3900" b="1" i="1" dirty="0" smtClean="0">
                <a:solidFill>
                  <a:srgbClr val="C00000"/>
                </a:solidFill>
              </a:rPr>
              <a:t>« 9 МАЯ – День Победы!» </a:t>
            </a:r>
          </a:p>
          <a:p>
            <a:pPr>
              <a:buNone/>
            </a:pPr>
            <a:r>
              <a:rPr lang="ru-RU" sz="39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- Праздник, посвященный  Дню Победы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!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</p:spTree>
  </p:cSld>
  <p:clrMapOvr>
    <a:masterClrMapping/>
  </p:clrMapOvr>
  <p:transition spd="slow" advTm="4000">
    <p:split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упсег\Pictures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21" y="0"/>
            <a:ext cx="913587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i="1" smtClean="0"/>
              <a:t>                    </a:t>
            </a:r>
          </a:p>
          <a:p>
            <a:pPr>
              <a:buNone/>
            </a:pPr>
            <a:r>
              <a:rPr lang="ru-RU" sz="3600" b="1" i="1" smtClean="0"/>
              <a:t>  </a:t>
            </a:r>
            <a:r>
              <a:rPr lang="ru-RU" sz="3600" b="1" i="1" dirty="0" smtClean="0"/>
              <a:t>Работа с родителями: </a:t>
            </a:r>
            <a:br>
              <a:rPr lang="ru-RU" sz="3600" b="1" i="1" dirty="0" smtClean="0"/>
            </a:br>
            <a:r>
              <a:rPr lang="ru-RU" sz="3600" b="1" i="1" dirty="0" smtClean="0"/>
              <a:t>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Рекомендовать родителям посещение с детьми торжественных мероприятий, посвященных Дню Победы, памятников погибшим воинам.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endParaRPr lang="ru-RU" dirty="0"/>
          </a:p>
        </p:txBody>
      </p:sp>
    </p:spTree>
  </p:cSld>
  <p:clrMapOvr>
    <a:masterClrMapping/>
  </p:clrMapOvr>
  <p:transition spd="slow" advTm="3000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упсег\Pictures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60" y="0"/>
            <a:ext cx="913587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1428736"/>
            <a:ext cx="6472254" cy="1000132"/>
          </a:xfrm>
        </p:spPr>
        <p:txBody>
          <a:bodyPr/>
          <a:lstStyle/>
          <a:p>
            <a:r>
              <a:rPr lang="ru-RU" dirty="0" smtClean="0"/>
              <a:t>Актуальность темы: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214554"/>
            <a:ext cx="8715436" cy="4357718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Обратив внимание на то, что современные дети страдают дефицитом знаний об освобождении родной страны от немецко-фашистских захватчиков, не знают, что такое война, важно рассказать им о войне 1941-1945г. г. Создание проекта « 9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Мая-День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победы!» направлено на работу по воспитанию у дошкольников чувства гордости за свой народ, постепенное формирование любви к своей Родине и близким.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Патриотическое воспитание ребенка – это основа формирования будущего гражданина. Задача воспитания патриотизма в настоящее время сложна. Чтобы достигнуть определенного результата, необходимо использовать нетрадиционные методы воздействия на ребенка, на его эмоциональную и нравственную сферы. Причем такие методы, которые бы гармонично и естественно наполняли его мировоззрение нравственным содержанием, раскрывали бы новые, ранее неизвестные или непонятные ребёнку стороны окружающей действительности и являлись бы доступным для восприятия.</a:t>
            </a:r>
          </a:p>
          <a:p>
            <a:endParaRPr lang="ru-RU" dirty="0"/>
          </a:p>
        </p:txBody>
      </p:sp>
    </p:spTree>
  </p:cSld>
  <p:clrMapOvr>
    <a:masterClrMapping/>
  </p:clrMapOvr>
  <p:transition spd="slow" advTm="6000">
    <p:wipe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упсег\Pictures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21" y="0"/>
            <a:ext cx="913587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                                           </a:t>
            </a:r>
            <a:r>
              <a:rPr lang="ru-RU" b="1" dirty="0" smtClean="0">
                <a:solidFill>
                  <a:srgbClr val="C00000"/>
                </a:solidFill>
              </a:rPr>
              <a:t>ЗАКЛЮЧЕНИЕ</a:t>
            </a:r>
            <a:endParaRPr lang="ru-RU" dirty="0" smtClean="0">
              <a:solidFill>
                <a:srgbClr val="C00000"/>
              </a:solidFill>
            </a:endParaRPr>
          </a:p>
          <a:p>
            <a:r>
              <a:rPr lang="ru-RU" dirty="0" smtClean="0"/>
              <a:t>Проект </a:t>
            </a:r>
            <a:r>
              <a:rPr lang="ru-RU" b="1" dirty="0" smtClean="0"/>
              <a:t>«День Победы»</a:t>
            </a:r>
            <a:r>
              <a:rPr lang="ru-RU" dirty="0" smtClean="0"/>
              <a:t> рассчитан на то, чтобы сформировать у детей знания об историческом прошлом Родины, установить историческую преемственность поколений, дать им возможность получить целостное восприятие событий, связанных с Великой Отечественной войной.</a:t>
            </a:r>
          </a:p>
          <a:p>
            <a:r>
              <a:rPr lang="ru-RU" dirty="0" smtClean="0"/>
              <a:t>Реализация проекта позволяет не просто повысить интерес детей к людям, защищавшим Родину много лет назад, но и способствует формированию подлинно гражданско-патриотической позиции у дошкольников, которая затем ляжет в основу личности взрослого человека – гражданина своей страны.</a:t>
            </a:r>
          </a:p>
          <a:p>
            <a:endParaRPr lang="ru-RU" dirty="0"/>
          </a:p>
        </p:txBody>
      </p:sp>
    </p:spTree>
  </p:cSld>
  <p:clrMapOvr>
    <a:masterClrMapping/>
  </p:clrMapOvr>
  <p:transition spd="slow" advTm="7000">
    <p:circl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салют побед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упсег\Pictures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60" y="0"/>
            <a:ext cx="913587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715436" cy="4972072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                                    Цель проекта:</a:t>
            </a:r>
            <a:r>
              <a:rPr lang="ru-RU" dirty="0" smtClean="0"/>
              <a:t> Расширить представления детей об истории Родины и города.</a:t>
            </a:r>
            <a:br>
              <a:rPr lang="ru-RU" dirty="0" smtClean="0"/>
            </a:br>
            <a:r>
              <a:rPr lang="ru-RU" dirty="0" smtClean="0"/>
              <a:t>Воспитывать чувство патриотизма, сострадания, гордости за свой город.</a:t>
            </a:r>
            <a:br>
              <a:rPr lang="ru-RU" dirty="0" smtClean="0"/>
            </a:br>
            <a:r>
              <a:rPr lang="ru-RU" b="1" dirty="0" smtClean="0"/>
              <a:t>Задачи проекта:</a:t>
            </a: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- Воспитывать бережное отношение к народной памяти, чувство благодарности к ветеранам ВОВ.</a:t>
            </a:r>
            <a:br>
              <a:rPr lang="ru-RU" dirty="0" smtClean="0"/>
            </a:br>
            <a:r>
              <a:rPr lang="ru-RU" dirty="0" smtClean="0"/>
              <a:t>- Воспитывать любовь к Родине, интерес к ее героической истории.</a:t>
            </a:r>
            <a:br>
              <a:rPr lang="ru-RU" dirty="0" smtClean="0"/>
            </a:br>
            <a:r>
              <a:rPr lang="ru-RU" dirty="0" smtClean="0"/>
              <a:t>- Формировать чувство гордости за воинов –защитников.</a:t>
            </a:r>
            <a:br>
              <a:rPr lang="ru-RU" dirty="0" smtClean="0"/>
            </a:br>
            <a:r>
              <a:rPr lang="ru-RU" dirty="0" smtClean="0"/>
              <a:t>- Воспитывать любовь и уважение к ветеранам войны, вызвать желание быть похожими на них.</a:t>
            </a:r>
            <a:br>
              <a:rPr lang="ru-RU" dirty="0" smtClean="0"/>
            </a:br>
            <a:r>
              <a:rPr lang="ru-RU" dirty="0" smtClean="0"/>
              <a:t>- Обогатить представление детей о мужестве, героизме, отваге народа, о значении победы нашего народа в ВОВ.</a:t>
            </a:r>
            <a:br>
              <a:rPr lang="ru-RU" dirty="0" smtClean="0"/>
            </a:br>
            <a:r>
              <a:rPr lang="ru-RU" dirty="0" smtClean="0"/>
              <a:t>- Развивать связную речь, через пересказ текстов, разучивание стихотворений о войне.</a:t>
            </a:r>
            <a:br>
              <a:rPr lang="ru-RU" dirty="0" smtClean="0"/>
            </a:br>
            <a:r>
              <a:rPr lang="ru-RU" dirty="0" smtClean="0"/>
              <a:t>- Расширить музыкальный кругозор детей. Развить интерес к песням, созданным в дни ВОВ, познакомить с песнями о войне.  </a:t>
            </a:r>
            <a:endParaRPr lang="ru-RU" dirty="0"/>
          </a:p>
        </p:txBody>
      </p:sp>
    </p:spTree>
  </p:cSld>
  <p:clrMapOvr>
    <a:masterClrMapping/>
  </p:clrMapOvr>
  <p:transition spd="slow" advTm="6000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упсег\Pictures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21" y="0"/>
            <a:ext cx="913587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714488"/>
            <a:ext cx="8643998" cy="464347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dirty="0" smtClean="0"/>
              <a:t>Тип проекта:</a:t>
            </a:r>
            <a:r>
              <a:rPr lang="ru-RU" dirty="0" smtClean="0"/>
              <a:t> краткосрочный</a:t>
            </a:r>
          </a:p>
          <a:p>
            <a:pPr algn="ctr">
              <a:buNone/>
            </a:pPr>
            <a:r>
              <a:rPr lang="ru-RU" dirty="0" smtClean="0"/>
              <a:t>   </a:t>
            </a:r>
            <a:r>
              <a:rPr lang="ru-RU" b="1" dirty="0" smtClean="0"/>
              <a:t>Срок реализации:</a:t>
            </a:r>
            <a:r>
              <a:rPr lang="ru-RU" dirty="0" smtClean="0"/>
              <a:t> 2 недели.</a:t>
            </a:r>
          </a:p>
          <a:p>
            <a:pPr algn="ctr"/>
            <a:r>
              <a:rPr lang="ru-RU" b="1" dirty="0" smtClean="0"/>
              <a:t>Вид проекта:</a:t>
            </a:r>
            <a:r>
              <a:rPr lang="ru-RU" dirty="0" smtClean="0"/>
              <a:t> познавательный.</a:t>
            </a:r>
            <a:br>
              <a:rPr lang="ru-RU" dirty="0" smtClean="0"/>
            </a:br>
            <a:r>
              <a:rPr lang="ru-RU" b="1" dirty="0" smtClean="0"/>
              <a:t>Участники проекта:</a:t>
            </a:r>
            <a:r>
              <a:rPr lang="ru-RU" dirty="0" smtClean="0"/>
              <a:t> Воспитатель, дети подготовительной группы, родители.</a:t>
            </a:r>
          </a:p>
          <a:p>
            <a:pPr algn="ctr"/>
            <a:r>
              <a:rPr lang="ru-RU" b="1" dirty="0" smtClean="0"/>
              <a:t>Наличие </a:t>
            </a:r>
            <a:r>
              <a:rPr lang="ru-RU" b="1" dirty="0" err="1" smtClean="0"/>
              <a:t>межпредметных</a:t>
            </a:r>
            <a:r>
              <a:rPr lang="ru-RU" b="1" dirty="0" smtClean="0"/>
              <a:t> связей:</a:t>
            </a:r>
            <a:r>
              <a:rPr lang="ru-RU" dirty="0" smtClean="0"/>
              <a:t> интеграция образовательных областей - познавательное развитие, речевое развитие, социально – коммуникативное развитие, художественно – эстетическое развитие, физическое развитие.</a:t>
            </a:r>
            <a:endParaRPr lang="ru-RU" dirty="0"/>
          </a:p>
        </p:txBody>
      </p:sp>
    </p:spTree>
  </p:cSld>
  <p:clrMapOvr>
    <a:masterClrMapping/>
  </p:clrMapOvr>
  <p:transition spd="slow" advTm="4000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упсег\Pictures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60" y="0"/>
            <a:ext cx="913587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786874" cy="4829196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/>
              <a:t>                           Материально – технические ресурсы</a:t>
            </a:r>
            <a:r>
              <a:rPr lang="ru-RU" dirty="0" smtClean="0"/>
              <a:t> необходимые для выполнения проекта:</a:t>
            </a:r>
            <a:br>
              <a:rPr lang="ru-RU" dirty="0" smtClean="0"/>
            </a:br>
            <a:r>
              <a:rPr lang="ru-RU" dirty="0" smtClean="0"/>
              <a:t>- подбор методической и художественной литературы;</a:t>
            </a:r>
            <a:br>
              <a:rPr lang="ru-RU" dirty="0" smtClean="0"/>
            </a:br>
            <a:r>
              <a:rPr lang="ru-RU" dirty="0" smtClean="0"/>
              <a:t>- подбор наглядного материала (иллюстрации, плакаты, фотографии);</a:t>
            </a:r>
            <a:br>
              <a:rPr lang="ru-RU" dirty="0" smtClean="0"/>
            </a:br>
            <a:r>
              <a:rPr lang="ru-RU" dirty="0" smtClean="0"/>
              <a:t>- дидактические игры;</a:t>
            </a:r>
            <a:br>
              <a:rPr lang="ru-RU" dirty="0" smtClean="0"/>
            </a:br>
            <a:r>
              <a:rPr lang="ru-RU" dirty="0" smtClean="0"/>
              <a:t>- подбор стихов, песен;</a:t>
            </a:r>
            <a:br>
              <a:rPr lang="ru-RU" dirty="0" smtClean="0"/>
            </a:br>
            <a:r>
              <a:rPr lang="ru-RU" dirty="0" smtClean="0"/>
              <a:t>- выставка книг, рисунков, выставка творческих работ.</a:t>
            </a:r>
          </a:p>
          <a:p>
            <a:r>
              <a:rPr lang="ru-RU" b="1" dirty="0" smtClean="0"/>
              <a:t>Предполагаемый результат: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Приобретение знаний об истории Родины.</a:t>
            </a:r>
            <a:br>
              <a:rPr lang="ru-RU" dirty="0" smtClean="0"/>
            </a:br>
            <a:r>
              <a:rPr lang="ru-RU" dirty="0" smtClean="0"/>
              <a:t>- Понимание детьми подвига, совершённого жителями города.</a:t>
            </a:r>
            <a:endParaRPr lang="ru-RU" dirty="0"/>
          </a:p>
        </p:txBody>
      </p:sp>
    </p:spTree>
  </p:cSld>
  <p:clrMapOvr>
    <a:masterClrMapping/>
  </p:clrMapOvr>
  <p:transition spd="slow" advTm="4000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упсег\Pictures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21" y="0"/>
            <a:ext cx="913587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4214842"/>
          </a:xfrm>
        </p:spPr>
        <p:txBody>
          <a:bodyPr>
            <a:normAutofit fontScale="70000" lnSpcReduction="20000"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Значимость Проекта для всех его участников: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получают знания о празднике Дне Победы, формируются  представления о Великой Отечественной войне 1941 – 1945 г.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продолжает осваивать  метод проектирования, который позволяет  эффективно развивать познавательно-исследовательское и творческое мышление дошкольников.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Родители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активно участвуют в проведении проекта, выставке семейного творчества, в оформлении тематической выставки, в подготовке к итоговому мероприятию.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5000"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упсег\Pictures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21" y="0"/>
            <a:ext cx="913587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472518" cy="4572032"/>
          </a:xfrm>
        </p:spPr>
        <p:txBody>
          <a:bodyPr/>
          <a:lstStyle/>
          <a:p>
            <a:r>
              <a:rPr lang="ru-RU" b="1" dirty="0" smtClean="0"/>
              <a:t>                     Этапы реализации проекта:</a:t>
            </a:r>
            <a:endParaRPr lang="ru-RU" dirty="0" smtClean="0"/>
          </a:p>
          <a:p>
            <a:r>
              <a:rPr lang="ru-RU" b="1" dirty="0" smtClean="0"/>
              <a:t>Подготовительный </a:t>
            </a:r>
            <a:r>
              <a:rPr lang="ru-RU" dirty="0" smtClean="0"/>
              <a:t>– сбор информации, работа с методической литературой, составление плана работы над проектом, работа с родителями и детьми.</a:t>
            </a:r>
          </a:p>
          <a:p>
            <a:r>
              <a:rPr lang="ru-RU" dirty="0" smtClean="0"/>
              <a:t>Практический – реализация проекта.</a:t>
            </a:r>
          </a:p>
          <a:p>
            <a:r>
              <a:rPr lang="ru-RU" dirty="0" smtClean="0"/>
              <a:t>Итоговый – подведение результатов</a:t>
            </a:r>
          </a:p>
          <a:p>
            <a:endParaRPr lang="ru-RU" dirty="0"/>
          </a:p>
        </p:txBody>
      </p:sp>
    </p:spTree>
  </p:cSld>
  <p:clrMapOvr>
    <a:masterClrMapping/>
  </p:clrMapOvr>
  <p:transition spd="slow" advTm="3000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упсег\Pictures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21" y="0"/>
            <a:ext cx="913587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              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Проведение бесед с детьми:</a:t>
            </a:r>
          </a:p>
          <a:p>
            <a:r>
              <a:rPr lang="ru-RU" dirty="0" smtClean="0"/>
              <a:t>« История георгиевской ленточки»</a:t>
            </a:r>
          </a:p>
          <a:p>
            <a:r>
              <a:rPr lang="ru-RU" dirty="0" smtClean="0"/>
              <a:t>«О Великой Отечественной войне»</a:t>
            </a:r>
          </a:p>
          <a:p>
            <a:r>
              <a:rPr lang="ru-RU" dirty="0" smtClean="0"/>
              <a:t> «Дети войны»</a:t>
            </a:r>
          </a:p>
          <a:p>
            <a:r>
              <a:rPr lang="ru-RU" dirty="0" smtClean="0"/>
              <a:t> «ДЕНЬ ПОБЕДЫ»</a:t>
            </a:r>
          </a:p>
          <a:p>
            <a:r>
              <a:rPr lang="ru-RU" dirty="0" smtClean="0"/>
              <a:t>«Пионеры-герои»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Рассматривание картин,</a:t>
            </a:r>
          </a:p>
          <a:p>
            <a:pPr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иллюстраций о войне.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1265" name="Picture 1" descr="C:\Users\Пупсег\Desktop\Новая папка (2)\P70426-09350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29256" y="3286124"/>
            <a:ext cx="3411346" cy="2495011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5000">
    <p:pull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упсег\Pictures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21" y="0"/>
            <a:ext cx="913587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525963"/>
          </a:xfrm>
        </p:spPr>
        <p:txBody>
          <a:bodyPr/>
          <a:lstStyle/>
          <a:p>
            <a:pPr algn="r">
              <a:buNone/>
            </a:pPr>
            <a:r>
              <a:rPr lang="ru-RU" dirty="0" smtClean="0"/>
              <a:t>                                                                         </a:t>
            </a:r>
            <a:r>
              <a:rPr lang="ru-RU" sz="4400" b="1" i="1" dirty="0" smtClean="0">
                <a:solidFill>
                  <a:srgbClr val="C00000"/>
                </a:solidFill>
              </a:rPr>
              <a:t>НОД:</a:t>
            </a:r>
          </a:p>
          <a:p>
            <a:pPr algn="r"/>
            <a:r>
              <a:rPr lang="ru-RU" i="1" dirty="0" smtClean="0"/>
              <a:t>«Наше Отечество»</a:t>
            </a:r>
          </a:p>
          <a:p>
            <a:pPr algn="r"/>
            <a:r>
              <a:rPr lang="ru-RU" i="1" dirty="0" smtClean="0"/>
              <a:t>«Оборона Москвы»</a:t>
            </a:r>
          </a:p>
          <a:p>
            <a:pPr algn="r"/>
            <a:r>
              <a:rPr lang="ru-RU" i="1" dirty="0" smtClean="0"/>
              <a:t>«Нападение Германии»</a:t>
            </a:r>
          </a:p>
          <a:p>
            <a:pPr algn="r"/>
            <a:r>
              <a:rPr lang="ru-RU" i="1" dirty="0" smtClean="0"/>
              <a:t>«Салют Победы»</a:t>
            </a:r>
            <a:endParaRPr lang="ru-RU" i="1" dirty="0"/>
          </a:p>
        </p:txBody>
      </p:sp>
      <p:pic>
        <p:nvPicPr>
          <p:cNvPr id="9219" name="Picture 3" descr="C:\Users\Пупсег\Desktop\Новая папка (2)\P70418-09223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2571744"/>
            <a:ext cx="4143038" cy="3071834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4000">
    <p:pull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348</Words>
  <Application>Microsoft Office PowerPoint</Application>
  <PresentationFormat>Экран (4:3)</PresentationFormat>
  <Paragraphs>49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   Краткосрочный  проект в подготовительной             гр. №6 « 9 МАЯ – День Победы!» </vt:lpstr>
      <vt:lpstr>Актуальность темы: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Самостоятельная игровая деятельность детей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 –проект в подготовительной гр. №6 </dc:title>
  <dc:creator>Пупсег</dc:creator>
  <cp:lastModifiedBy>Пупсег</cp:lastModifiedBy>
  <cp:revision>21</cp:revision>
  <dcterms:created xsi:type="dcterms:W3CDTF">2017-05-09T13:13:59Z</dcterms:created>
  <dcterms:modified xsi:type="dcterms:W3CDTF">2020-11-30T10:06:12Z</dcterms:modified>
</cp:coreProperties>
</file>