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76" r:id="rId5"/>
    <p:sldId id="259" r:id="rId6"/>
    <p:sldId id="260" r:id="rId7"/>
    <p:sldId id="261" r:id="rId8"/>
    <p:sldId id="265" r:id="rId9"/>
    <p:sldId id="268" r:id="rId10"/>
    <p:sldId id="266" r:id="rId11"/>
    <p:sldId id="267" r:id="rId12"/>
    <p:sldId id="269" r:id="rId13"/>
    <p:sldId id="270" r:id="rId14"/>
    <p:sldId id="271" r:id="rId15"/>
    <p:sldId id="272" r:id="rId16"/>
    <p:sldId id="273" r:id="rId17"/>
    <p:sldId id="274" r:id="rId18"/>
    <p:sldId id="27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85F195-2C32-466F-890E-B5C1874140CD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94856F-A3BF-4007-95CE-CA3F874279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557392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94856F-A3BF-4007-95CE-CA3F8742799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ast.ru/authors/chukovskiy-korney-ivanovich-976867/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ДО «Колобок» МБОУ Лицей 6 Хим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905000" cy="1905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1928802"/>
            <a:ext cx="91440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/>
              <a:t>Родительское собрание в средних группах</a:t>
            </a:r>
          </a:p>
          <a:p>
            <a:pPr algn="ctr"/>
            <a:r>
              <a:rPr lang="ru-RU" sz="3200" b="1" i="1" dirty="0" smtClean="0"/>
              <a:t>На тему</a:t>
            </a:r>
          </a:p>
          <a:p>
            <a:pPr algn="ctr"/>
            <a:r>
              <a:rPr lang="ru-RU" sz="3200" b="1" i="1" dirty="0" smtClean="0"/>
              <a:t>«Чистоговорка как средство формирования звуковой культуры речи»</a:t>
            </a:r>
          </a:p>
          <a:p>
            <a:pPr algn="ctr"/>
            <a:r>
              <a:rPr lang="ru-RU" sz="3200" b="1" i="1" dirty="0" smtClean="0"/>
              <a:t>Картотека «Волшебные чистоговорки»</a:t>
            </a:r>
          </a:p>
          <a:p>
            <a:pPr algn="r"/>
            <a:r>
              <a:rPr lang="ru-RU" sz="2400" i="1" dirty="0" smtClean="0"/>
              <a:t>Подготовили воспитатели:</a:t>
            </a:r>
          </a:p>
          <a:p>
            <a:pPr algn="r"/>
            <a:r>
              <a:rPr lang="ru-RU" sz="2400" i="1" dirty="0" smtClean="0"/>
              <a:t>Скворцова Мария Сергеевна</a:t>
            </a:r>
            <a:endParaRPr lang="ru-RU" sz="2400" i="1" dirty="0" smtClean="0"/>
          </a:p>
          <a:p>
            <a:pPr algn="r"/>
            <a:r>
              <a:rPr lang="ru-RU" sz="2400" i="1" dirty="0" err="1" smtClean="0"/>
              <a:t>Полевова</a:t>
            </a:r>
            <a:r>
              <a:rPr lang="ru-RU" sz="2400" i="1" dirty="0" smtClean="0"/>
              <a:t> Ольга Сергеевна</a:t>
            </a:r>
          </a:p>
          <a:p>
            <a:pPr algn="r"/>
            <a:r>
              <a:rPr lang="ru-RU" sz="2400" i="1" dirty="0" err="1" smtClean="0"/>
              <a:t>Таланова</a:t>
            </a:r>
            <a:r>
              <a:rPr lang="ru-RU" sz="2400" i="1" dirty="0" smtClean="0"/>
              <a:t> Светлана Владимировна</a:t>
            </a:r>
            <a:endParaRPr lang="ru-RU" sz="24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0" y="6357958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Химки 2020</a:t>
            </a:r>
            <a:endParaRPr lang="ru-RU" dirty="0"/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Картинки по запросу &quot;СТРОИМ ДОМ ДЕТИ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571480"/>
            <a:ext cx="8501122" cy="5594614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Картинки по запросу &quot;ЛЕС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00042"/>
            <a:ext cx="9144000" cy="5005401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Картинки по запросу &quot;ДЕТИ КОРМЯТ КОЗУ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571480"/>
            <a:ext cx="6858016" cy="5486415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Картинки по запросу &quot;бабочка села на цветочек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95306"/>
            <a:ext cx="9144000" cy="5715000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Картинки по запросу &quot;ЮЛА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428604"/>
            <a:ext cx="5049561" cy="6215106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Картинки по запросу &quot;КРАСИВЫЙ ТЕРЕМОК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66698"/>
            <a:ext cx="8429684" cy="6224569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Картинки по запросу &quot;КАРАНДАШ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785794"/>
            <a:ext cx="1905000" cy="1905000"/>
          </a:xfrm>
          <a:prstGeom prst="rect">
            <a:avLst/>
          </a:prstGeom>
          <a:noFill/>
        </p:spPr>
      </p:pic>
      <p:pic>
        <p:nvPicPr>
          <p:cNvPr id="30724" name="Picture 4" descr="Картинки по запросу &quot;КАРАНДАШ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3000372"/>
            <a:ext cx="1905000" cy="1905000"/>
          </a:xfrm>
          <a:prstGeom prst="rect">
            <a:avLst/>
          </a:prstGeom>
          <a:noFill/>
        </p:spPr>
      </p:pic>
      <p:pic>
        <p:nvPicPr>
          <p:cNvPr id="30726" name="Picture 6" descr="Картинки по запросу &quot;КАРАНДАШ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8992" y="2714620"/>
            <a:ext cx="1905000" cy="1905000"/>
          </a:xfrm>
          <a:prstGeom prst="rect">
            <a:avLst/>
          </a:prstGeom>
          <a:noFill/>
        </p:spPr>
      </p:pic>
      <p:pic>
        <p:nvPicPr>
          <p:cNvPr id="30728" name="Picture 8" descr="Картинки по запросу &quot;КАРАНДАШ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5074" y="2143116"/>
            <a:ext cx="1905000" cy="1905000"/>
          </a:xfrm>
          <a:prstGeom prst="rect">
            <a:avLst/>
          </a:prstGeom>
          <a:noFill/>
        </p:spPr>
      </p:pic>
      <p:pic>
        <p:nvPicPr>
          <p:cNvPr id="30730" name="Picture 10" descr="Картинки по запросу &quot;КАРАНДАШ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500042"/>
            <a:ext cx="1905000" cy="1905000"/>
          </a:xfrm>
          <a:prstGeom prst="rect">
            <a:avLst/>
          </a:prstGeom>
          <a:noFill/>
        </p:spPr>
      </p:pic>
      <p:pic>
        <p:nvPicPr>
          <p:cNvPr id="30732" name="Picture 12" descr="Картинки по запросу &quot;КАРАНДАШ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8992" y="4572008"/>
            <a:ext cx="1905000" cy="1905000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0" name="Picture 4" descr="Картинки по запросу &quot;НАРИСОВАТЬ ЕЖА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428604"/>
            <a:ext cx="4876800" cy="2743201"/>
          </a:xfrm>
          <a:prstGeom prst="rect">
            <a:avLst/>
          </a:prstGeom>
          <a:noFill/>
        </p:spPr>
      </p:pic>
      <p:pic>
        <p:nvPicPr>
          <p:cNvPr id="29698" name="Picture 2" descr="Картинки по запросу &quot;ЕЖ В ЛЕСУ&quot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039497" cy="3286124"/>
          </a:xfrm>
          <a:prstGeom prst="rect">
            <a:avLst/>
          </a:prstGeom>
          <a:noFill/>
        </p:spPr>
      </p:pic>
      <p:pic>
        <p:nvPicPr>
          <p:cNvPr id="29702" name="Picture 6" descr="Картинки по запросу &quot;КОРМИМ ЕЖА&quot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14612" y="3286124"/>
            <a:ext cx="4929190" cy="3571876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571744"/>
            <a:ext cx="9144000" cy="193899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prstTxWarp prst="textWave2">
              <a:avLst/>
            </a:prstTxWarp>
            <a:spAutoFit/>
          </a:bodyPr>
          <a:lstStyle/>
          <a:p>
            <a:pPr algn="ctr"/>
            <a:r>
              <a:rPr lang="ru-RU" sz="60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БЛАГОДАРИМ ЗА ВНИМАНИЕ!</a:t>
            </a:r>
            <a:endParaRPr lang="ru-RU" sz="60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Картинки по запросу &quot;чистоговорки&quot;"/>
          <p:cNvPicPr>
            <a:picLocks noChangeAspect="1" noChangeArrowheads="1"/>
          </p:cNvPicPr>
          <p:nvPr/>
        </p:nvPicPr>
        <p:blipFill>
          <a:blip r:embed="rId3" cstate="print"/>
          <a:srcRect b="15038"/>
          <a:stretch>
            <a:fillRect/>
          </a:stretch>
        </p:blipFill>
        <p:spPr bwMode="auto">
          <a:xfrm>
            <a:off x="6700345" y="1357298"/>
            <a:ext cx="2443655" cy="285752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0" y="357166"/>
            <a:ext cx="91440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u="sng" dirty="0" smtClean="0"/>
              <a:t>Цель: </a:t>
            </a:r>
            <a:r>
              <a:rPr lang="ru-RU" sz="2400" dirty="0" smtClean="0"/>
              <a:t>развитие фонетического слуха и </a:t>
            </a:r>
            <a:r>
              <a:rPr lang="ru-RU" sz="2400" dirty="0" err="1" smtClean="0"/>
              <a:t>лексико</a:t>
            </a:r>
            <a:r>
              <a:rPr lang="ru-RU" sz="2400" dirty="0" smtClean="0"/>
              <a:t> – грамматических категорий у детей дошкольного возраста в интересной игровой форме.</a:t>
            </a:r>
          </a:p>
          <a:p>
            <a:r>
              <a:rPr lang="ru-RU" sz="2400" b="1" i="1" u="sng" dirty="0" smtClean="0"/>
              <a:t>Задачи: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Развивать восприятие темпа;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Развивать восприятие ритма;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Развивать речевое дыхание;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Развивать навыки управления силой голоса;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Отрабатывать силу и координацию воздушной струи;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Отрабатывать модуляцию голоса;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Отрабатывать правильный темп речи;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Отрабатывать интонационную выразительность речи;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Отрабатывать четкость дикции;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Обогащать словарный запас, уточняя понятия, значение слов;</a:t>
            </a:r>
            <a:endParaRPr lang="ru-RU" sz="2400" dirty="0"/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747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«Чем меньше ребенок, чем хуже он владеет речью, тем сильнее он тяготеет к рифме. Благодаря рифме слова привлекают особое внимание ребенка»</a:t>
            </a:r>
          </a:p>
          <a:p>
            <a:pPr algn="r"/>
            <a:r>
              <a:rPr lang="ru-RU" sz="2400" u="sng" dirty="0" smtClean="0">
                <a:hlinkClick r:id="rId2"/>
              </a:rPr>
              <a:t>Чуковский Корней Иванович </a:t>
            </a:r>
          </a:p>
          <a:p>
            <a:pPr algn="r"/>
            <a:endParaRPr lang="ru-RU" sz="2400" dirty="0" smtClean="0"/>
          </a:p>
          <a:p>
            <a:pPr algn="just"/>
            <a:r>
              <a:rPr lang="ru-RU" sz="2400" b="1" dirty="0" smtClean="0"/>
              <a:t>Чистоговорки -</a:t>
            </a:r>
            <a:r>
              <a:rPr lang="ru-RU" sz="2400" dirty="0" smtClean="0"/>
              <a:t> специальные речевые упражнения для отработки навыка произнесения звуков или их сочетаний.</a:t>
            </a:r>
          </a:p>
          <a:p>
            <a:pPr algn="just"/>
            <a:r>
              <a:rPr lang="ru-RU" sz="2400" b="1" dirty="0" smtClean="0"/>
              <a:t>Каждая чистоговорка состоит из двух частей.</a:t>
            </a:r>
            <a:r>
              <a:rPr lang="ru-RU" sz="2400" dirty="0" smtClean="0"/>
              <a:t> Первая часть предусматривает трехкратное повторение определенного слога, проговаривая который ребенок доводит до автоматизма свой артикуляционный навык. Вторая же часть представляет собой короткую фразу из 2–4 слов, которая рифмуется с первой частью.</a:t>
            </a:r>
          </a:p>
          <a:p>
            <a:pPr algn="just"/>
            <a:endParaRPr lang="en-US" sz="2400" dirty="0" smtClean="0"/>
          </a:p>
          <a:p>
            <a:pPr algn="just"/>
            <a:r>
              <a:rPr lang="ru-RU" sz="2400" b="1" dirty="0" smtClean="0"/>
              <a:t>Скороговорка</a:t>
            </a:r>
            <a:r>
              <a:rPr lang="ru-RU" sz="2400" dirty="0" smtClean="0"/>
              <a:t>- сочетание слов с таким подбором звуков, что их трудно произнести быстрым темпом не запинаясь, напр. "сшит колпак, да не </a:t>
            </a:r>
            <a:r>
              <a:rPr lang="ru-RU" sz="2400" dirty="0" err="1" smtClean="0"/>
              <a:t>по-колпаковски</a:t>
            </a:r>
            <a:r>
              <a:rPr lang="ru-RU" sz="2400" dirty="0" smtClean="0"/>
              <a:t>".</a:t>
            </a:r>
          </a:p>
          <a:p>
            <a:pPr algn="just"/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 smtClean="0"/>
          </a:p>
          <a:p>
            <a:pPr algn="r"/>
            <a:endParaRPr lang="ru-RU" sz="2400" dirty="0"/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Картинки по запросу &quot;шла саша по шоссе&quot;"/>
          <p:cNvPicPr>
            <a:picLocks noChangeAspect="1" noChangeArrowheads="1"/>
          </p:cNvPicPr>
          <p:nvPr/>
        </p:nvPicPr>
        <p:blipFill>
          <a:blip r:embed="rId2" cstate="print"/>
          <a:srcRect l="16406" r="15624"/>
          <a:stretch>
            <a:fillRect/>
          </a:stretch>
        </p:blipFill>
        <p:spPr bwMode="auto">
          <a:xfrm>
            <a:off x="0" y="642918"/>
            <a:ext cx="4857752" cy="6215083"/>
          </a:xfrm>
          <a:prstGeom prst="rect">
            <a:avLst/>
          </a:prstGeom>
          <a:noFill/>
        </p:spPr>
      </p:pic>
      <p:sp>
        <p:nvSpPr>
          <p:cNvPr id="15364" name="AutoShape 4" descr="Картинки по запросу &quot;су су су увидели лису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6" name="Picture 6" descr="Картинки по запросу &quot;су су су увидели лису&quot;"/>
          <p:cNvPicPr>
            <a:picLocks noChangeAspect="1" noChangeArrowheads="1"/>
          </p:cNvPicPr>
          <p:nvPr/>
        </p:nvPicPr>
        <p:blipFill>
          <a:blip r:embed="rId3" cstate="print"/>
          <a:srcRect l="13184" r="13574" b="10156"/>
          <a:stretch>
            <a:fillRect/>
          </a:stretch>
        </p:blipFill>
        <p:spPr bwMode="auto">
          <a:xfrm>
            <a:off x="4500562" y="1785926"/>
            <a:ext cx="4348400" cy="435771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985300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571612"/>
            <a:ext cx="9144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Сначала медленно читаем/ проговариваем чистоговорку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Обсуждение незнакомых слов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Проговариваем сначала сами, затем совместно с ребенком медленно (можно по слогам)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Самостоятельное проговаривание ребенком чистоговорки не менее 3х раз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Беззвучное проговаривание (работа артикуляционного аппарата)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Повторение чистоговорки в течение дня не менее 5 раз</a:t>
            </a:r>
          </a:p>
          <a:p>
            <a:pPr marL="342900" indent="-342900">
              <a:buFont typeface="+mj-lt"/>
              <a:buAutoNum type="arabicPeriod"/>
            </a:pP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85918" y="357166"/>
            <a:ext cx="6038704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L="342900" indent="-342900"/>
            <a:r>
              <a:rPr lang="ru-RU" sz="3200" dirty="0" smtClean="0"/>
              <a:t>Этапы работы над чистоговоркой</a:t>
            </a:r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1428736"/>
            <a:ext cx="9144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/>
              <a:t>Начинайте работу от простых, коротких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Подбирайте интересную для детей, с забавным сюжетом.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Поиграть с интонацией </a:t>
            </a:r>
            <a:r>
              <a:rPr lang="ru-RU" sz="2400" u="sng" dirty="0" smtClean="0"/>
              <a:t>произношения</a:t>
            </a:r>
            <a:r>
              <a:rPr lang="ru-RU" sz="2400" dirty="0" smtClean="0"/>
              <a:t>: утвердительно, вопросительно, восклицательно, грустно и радостно, задумчиво, агрессивно, напевая, разными голосами. Очень полезно и в смысле развития актерских способностей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Пропеть </a:t>
            </a:r>
            <a:r>
              <a:rPr lang="ru-RU" sz="2400" b="1" dirty="0" smtClean="0"/>
              <a:t>чистоговорку или скороговорку </a:t>
            </a:r>
            <a:r>
              <a:rPr lang="ru-RU" sz="2400" i="1" dirty="0" smtClean="0"/>
              <a:t>(логопедические распевки)</a:t>
            </a:r>
            <a:r>
              <a:rPr lang="ru-RU" sz="2400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Произнести </a:t>
            </a:r>
            <a:r>
              <a:rPr lang="ru-RU" sz="2400" b="1" dirty="0" smtClean="0"/>
              <a:t>фразу на выдохе</a:t>
            </a:r>
            <a:r>
              <a:rPr lang="ru-RU" sz="2400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Придумать </a:t>
            </a:r>
            <a:r>
              <a:rPr lang="ru-RU" sz="2400" b="1" dirty="0" smtClean="0"/>
              <a:t>чистоговорку или скороговорку по картинке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000232" y="357166"/>
            <a:ext cx="5284460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3200" dirty="0" smtClean="0"/>
              <a:t>Методические рекомендации</a:t>
            </a:r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214290"/>
            <a:ext cx="8852360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ru-RU" sz="3200" b="1" i="1" dirty="0" smtClean="0"/>
              <a:t>Темы  картотека «Волшебные чистоговорки»</a:t>
            </a:r>
            <a:endParaRPr lang="ru-RU" sz="3200" b="1" i="1" dirty="0"/>
          </a:p>
        </p:txBody>
      </p:sp>
      <p:sp>
        <p:nvSpPr>
          <p:cNvPr id="5" name="TextBox 4"/>
          <p:cNvSpPr txBox="1"/>
          <p:nvPr/>
        </p:nvSpPr>
        <p:spPr>
          <a:xfrm>
            <a:off x="0" y="1571612"/>
            <a:ext cx="892971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Осень:  АЯ – АЯ – АЯ – ОСЕНЬ ЗОЛОТАЯ</a:t>
            </a:r>
          </a:p>
          <a:p>
            <a:r>
              <a:rPr lang="ru-RU" sz="2400" dirty="0" smtClean="0"/>
              <a:t>Дикие животные: СЕ – СЕ – СЕ – КУШАТЬ ХОЧЕТСЯ ЛИСЕ</a:t>
            </a:r>
          </a:p>
          <a:p>
            <a:r>
              <a:rPr lang="ru-RU" sz="2400" dirty="0" smtClean="0"/>
              <a:t>Игрушки: УШКИ – УШКИ – УШКИ – НОВЫЕ ИГРУШКИ</a:t>
            </a:r>
          </a:p>
          <a:p>
            <a:r>
              <a:rPr lang="ru-RU" sz="2400" dirty="0" smtClean="0"/>
              <a:t>Дом: ОМ – ОМ – ОМ – ДВУХЭТАЖНЫЙ ДОМ</a:t>
            </a:r>
          </a:p>
          <a:p>
            <a:r>
              <a:rPr lang="ru-RU" sz="2400" dirty="0" smtClean="0"/>
              <a:t>Транспорт: ИЛЬ – ИЛЬ – ИЛЬ – ЛЕГКОВОЙ АВТОМОБИЛЬ</a:t>
            </a:r>
          </a:p>
          <a:p>
            <a:r>
              <a:rPr lang="ru-RU" sz="2400" dirty="0" smtClean="0"/>
              <a:t>Насекомые: ЗА – ЗА – ЗА – ЛЕТИТ СТРЕКОЗА</a:t>
            </a:r>
            <a:endParaRPr lang="ru-RU" sz="2400" dirty="0"/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Картинки по запросу &quot;КУРИЦА И ЯЙЦО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0"/>
            <a:ext cx="6786578" cy="6296436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Картинки по запросу &quot;ПУШИСТЫЙ ХВОСТ КОТ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357298"/>
            <a:ext cx="7315200" cy="3838576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271</Words>
  <Application>Microsoft Office PowerPoint</Application>
  <PresentationFormat>Экран (4:3)</PresentationFormat>
  <Paragraphs>52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Сергей</dc:creator>
  <cp:lastModifiedBy>мария</cp:lastModifiedBy>
  <cp:revision>19</cp:revision>
  <dcterms:created xsi:type="dcterms:W3CDTF">2020-02-16T19:24:16Z</dcterms:created>
  <dcterms:modified xsi:type="dcterms:W3CDTF">2020-11-30T11:31:30Z</dcterms:modified>
</cp:coreProperties>
</file>