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75" r:id="rId12"/>
    <p:sldId id="267" r:id="rId13"/>
    <p:sldId id="276" r:id="rId14"/>
    <p:sldId id="272" r:id="rId15"/>
    <p:sldId id="269" r:id="rId16"/>
    <p:sldId id="271" r:id="rId17"/>
    <p:sldId id="274" r:id="rId18"/>
    <p:sldId id="270" r:id="rId19"/>
    <p:sldId id="279" r:id="rId20"/>
    <p:sldId id="280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DBFFB-E977-484F-B76D-58FD1676BA9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D579-9E3F-45F9-AF86-DCA63E9AC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DBFFB-E977-484F-B76D-58FD1676BA9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D579-9E3F-45F9-AF86-DCA63E9AC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DBFFB-E977-484F-B76D-58FD1676BA9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D579-9E3F-45F9-AF86-DCA63E9AC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DBFFB-E977-484F-B76D-58FD1676BA9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D579-9E3F-45F9-AF86-DCA63E9AC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DBFFB-E977-484F-B76D-58FD1676BA9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D579-9E3F-45F9-AF86-DCA63E9AC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DBFFB-E977-484F-B76D-58FD1676BA9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D579-9E3F-45F9-AF86-DCA63E9AC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DBFFB-E977-484F-B76D-58FD1676BA9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D579-9E3F-45F9-AF86-DCA63E9AC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DBFFB-E977-484F-B76D-58FD1676BA9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D579-9E3F-45F9-AF86-DCA63E9AC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DBFFB-E977-484F-B76D-58FD1676BA9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D579-9E3F-45F9-AF86-DCA63E9AC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DBFFB-E977-484F-B76D-58FD1676BA9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D579-9E3F-45F9-AF86-DCA63E9AC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DBFFB-E977-484F-B76D-58FD1676BA9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D579-9E3F-45F9-AF86-DCA63E9AC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DBFFB-E977-484F-B76D-58FD1676BA9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ED579-9E3F-45F9-AF86-DCA63E9AC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Межгрупповой проект по нетрадиционному рисованию в средней группах №2 и №6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на тему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7300" b="1" dirty="0" smtClean="0">
                <a:solidFill>
                  <a:schemeClr val="tx2">
                    <a:lumMod val="50000"/>
                  </a:schemeClr>
                </a:solidFill>
              </a:rPr>
              <a:t>«Юные художники»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4857760"/>
            <a:ext cx="3986218" cy="161450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Провели:</a:t>
            </a:r>
          </a:p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Романова О.В.</a:t>
            </a:r>
          </a:p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Соболь В.Т.</a:t>
            </a:r>
          </a:p>
          <a:p>
            <a:r>
              <a:rPr lang="ru-RU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Кирдяшкина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С.М.</a:t>
            </a:r>
          </a:p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Гущина О.В.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1506" name="Picture 2" descr="ÐÐ°ÑÑÐ¸Ð½ÐºÐ¸ Ð¿Ð¾ Ð·Ð°Ð¿ÑÐ¾ÑÑ Ð¿ÑÐ¾ÐµÐºÑ Ð½ÐµÑÑÐ°Ð´Ð¸ÑÐ¸Ð¾Ð½Ð½ÑÐµ ÑÐµÑÐ½Ð¸ÐºÐ¸ ÑÐ¸ÑÐ¾Ð²Ð°Ð½Ð¸Ñ Ð² ÑÑÐµÐ´Ð½ÐµÐ¹ Ð³ÑÑÐ¿Ð¿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3857628"/>
            <a:ext cx="3786214" cy="28396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Рисование отпечатками листьев</a:t>
            </a:r>
            <a:endParaRPr lang="ru-RU" dirty="0"/>
          </a:p>
        </p:txBody>
      </p:sp>
      <p:pic>
        <p:nvPicPr>
          <p:cNvPr id="3074" name="Picture 2" descr="D:\Олюшечка\ФОТО 2018 с телефона\P81022-1015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714488"/>
            <a:ext cx="3355752" cy="4525963"/>
          </a:xfrm>
          <a:prstGeom prst="rect">
            <a:avLst/>
          </a:prstGeom>
          <a:noFill/>
        </p:spPr>
      </p:pic>
      <p:pic>
        <p:nvPicPr>
          <p:cNvPr id="3075" name="Picture 3" descr="D:\Олюшечка\ФОТО 2018 с телефона\P81022-1008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1357298"/>
            <a:ext cx="3601761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</a:t>
            </a:r>
            <a:r>
              <a:rPr lang="ru-RU" sz="6000" dirty="0" err="1" smtClean="0"/>
              <a:t>Ниткография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D:\Олюшечка\ФОТО 2018 с телефона\P81115-0926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7" y="1571612"/>
            <a:ext cx="3567621" cy="4811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D:\Олюшечка\ФОТО 2018 с телефона\P81115-0918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1142984"/>
            <a:ext cx="4761371" cy="3530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57232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</a:t>
            </a:r>
            <a:r>
              <a:rPr lang="ru-RU" dirty="0" err="1" smtClean="0"/>
              <a:t>Ниткография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lum bright="-10000" contrast="20000"/>
          </a:blip>
          <a:srcRect/>
          <a:stretch>
            <a:fillRect/>
          </a:stretch>
        </p:blipFill>
        <p:spPr bwMode="auto">
          <a:xfrm rot="16200000">
            <a:off x="-643582" y="871253"/>
            <a:ext cx="5202843" cy="3857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lum bright="-10000" contrast="20000"/>
          </a:blip>
          <a:srcRect/>
          <a:stretch>
            <a:fillRect/>
          </a:stretch>
        </p:blipFill>
        <p:spPr bwMode="auto">
          <a:xfrm rot="16200000">
            <a:off x="3532408" y="1539634"/>
            <a:ext cx="5831174" cy="43234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</a:t>
            </a:r>
            <a:r>
              <a:rPr lang="ru-RU" dirty="0" err="1" smtClean="0"/>
              <a:t>Монотопия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Олюшечка\ФОТО 2018 с телефона\P81113-1027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142984"/>
            <a:ext cx="4721136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D:\Олюшечка\ФОТО 2018 с телефона\P81113-1027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2928934"/>
            <a:ext cx="4572000" cy="3389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/>
          <a:lstStyle/>
          <a:p>
            <a:r>
              <a:rPr lang="ru-RU" dirty="0" err="1" smtClean="0"/>
              <a:t>Монотопия</a:t>
            </a:r>
            <a:r>
              <a:rPr lang="ru-RU" dirty="0" smtClean="0"/>
              <a:t> предметная</a:t>
            </a:r>
            <a:endParaRPr lang="ru-RU" dirty="0"/>
          </a:p>
        </p:txBody>
      </p:sp>
      <p:pic>
        <p:nvPicPr>
          <p:cNvPr id="6146" name="Picture 2" descr="C:\Users\Пупсег\Desktop\Новая папка\IMG-20181122-WA00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1500174"/>
            <a:ext cx="2688730" cy="47799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7" name="Picture 3" descr="C:\Users\Пупсег\Desktop\Новая папка\IMG-20181122-WA00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950810">
            <a:off x="4679489" y="1150653"/>
            <a:ext cx="3034969" cy="5395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http://forchel.ru/uploads/posts/2011-03/1300335184_sbrod_0060_klyaks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929586" y="5214950"/>
            <a:ext cx="862013" cy="642918"/>
          </a:xfrm>
          <a:prstGeom prst="rect">
            <a:avLst/>
          </a:prstGeom>
          <a:noFill/>
        </p:spPr>
      </p:pic>
      <p:sp>
        <p:nvSpPr>
          <p:cNvPr id="8" name="Месяц 7"/>
          <p:cNvSpPr/>
          <p:nvPr/>
        </p:nvSpPr>
        <p:spPr>
          <a:xfrm>
            <a:off x="428596" y="285728"/>
            <a:ext cx="457200" cy="914400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Оттиск печатками из картофеля, яблок.</a:t>
            </a:r>
            <a:br>
              <a:rPr lang="ru-RU" sz="1800" dirty="0" smtClean="0"/>
            </a:br>
            <a:r>
              <a:rPr lang="ru-RU" sz="1800" dirty="0" smtClean="0"/>
              <a:t>Способ получения изображения: Вкусные овощи и фрукты тоже умеют рисовать. Необходимо только придать им нужную форму, подобрать подходящий цвет краски, кистью окрасить и сделать красивый отпечаток на поверхности.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Пупсег\Desktop\Новая папка\IMG-20181124-WA00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428736"/>
            <a:ext cx="3714776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C:\Users\Пупсег\Desktop\Новая папка\IMG-20181122-WA00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50" y="1357298"/>
            <a:ext cx="2250297" cy="4000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7" name="Picture 5" descr="C:\Users\Пупсег\Desktop\Новая папка\IMG-20181109-WA00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7620" y="3357562"/>
            <a:ext cx="2464611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4-конечная звезда 9"/>
          <p:cNvSpPr/>
          <p:nvPr/>
        </p:nvSpPr>
        <p:spPr>
          <a:xfrm>
            <a:off x="4714876" y="171448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1214414" y="500063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7643834" y="571501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Пупсег\Desktop\Новая папка\IMG-20181109-WA00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428604"/>
            <a:ext cx="3608786" cy="48117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2" name="Picture 2" descr="C:\Users\Пупсег\Desktop\Новая папка\IMG-20181124-WA00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1357298"/>
            <a:ext cx="3750495" cy="50006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6-конечная звезда 6"/>
          <p:cNvSpPr/>
          <p:nvPr/>
        </p:nvSpPr>
        <p:spPr>
          <a:xfrm>
            <a:off x="2428860" y="5572140"/>
            <a:ext cx="914400" cy="914400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err="1" smtClean="0"/>
              <a:t>Пластилинография</a:t>
            </a:r>
            <a:r>
              <a:rPr lang="en-US" sz="2800" dirty="0" smtClean="0"/>
              <a:t>+</a:t>
            </a:r>
            <a:r>
              <a:rPr lang="ru-RU" sz="2800" dirty="0" smtClean="0"/>
              <a:t>рисование бутылочками: </a:t>
            </a:r>
            <a:br>
              <a:rPr lang="ru-RU" sz="2800" dirty="0" smtClean="0"/>
            </a:br>
            <a:r>
              <a:rPr lang="ru-RU" sz="2800" dirty="0" smtClean="0"/>
              <a:t>Цветы для мамы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571612"/>
            <a:ext cx="2928957" cy="395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71934" y="3857628"/>
            <a:ext cx="3818232" cy="283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1000108"/>
            <a:ext cx="356494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dirty="0" err="1" smtClean="0"/>
              <a:t>Кляксография</a:t>
            </a:r>
            <a:r>
              <a:rPr lang="ru-RU" sz="2700" dirty="0" smtClean="0"/>
              <a:t> с трубочкой: Осень</a:t>
            </a:r>
            <a:br>
              <a:rPr lang="ru-RU" sz="2700" dirty="0" smtClean="0"/>
            </a:br>
            <a:r>
              <a:rPr lang="ru-RU" sz="2700" dirty="0"/>
              <a:t>С</a:t>
            </a:r>
            <a:r>
              <a:rPr lang="ru-RU" sz="2700" dirty="0" smtClean="0"/>
              <a:t>пособ получения изображения: На поверхность наносится клякса и раздувается трубочкой. 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098" name="Picture 2" descr="C:\Users\Пупсег\Desktop\Новая папка\IMG-20181124-WA00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1714488"/>
            <a:ext cx="339447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Users\Пупсег\Desktop\Новая папка\IMG-20181124-WA00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357298"/>
            <a:ext cx="3357568" cy="4476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Улыбающееся лицо 7"/>
          <p:cNvSpPr/>
          <p:nvPr/>
        </p:nvSpPr>
        <p:spPr>
          <a:xfrm>
            <a:off x="4286248" y="3214686"/>
            <a:ext cx="914400" cy="914400"/>
          </a:xfrm>
          <a:prstGeom prst="smileyFac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 с родителями</a:t>
            </a:r>
            <a:br>
              <a:rPr lang="ru-RU" dirty="0" smtClean="0"/>
            </a:br>
            <a:r>
              <a:rPr lang="ru-RU" dirty="0" smtClean="0"/>
              <a:t>рисование воздушными шариками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упсег\Desktop\Новая папка\IMG-20181125-WA00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26" y="1643050"/>
            <a:ext cx="3696917" cy="4929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Пупсег\Desktop\Новая папка\IMG-20181125-WA00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76" y="1571612"/>
            <a:ext cx="3696917" cy="4929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 fontScale="40000" lnSpcReduction="20000"/>
          </a:bodyPr>
          <a:lstStyle/>
          <a:p>
            <a:r>
              <a:rPr lang="ru-RU" sz="6500" b="1" dirty="0"/>
              <a:t>Актуальность</a:t>
            </a:r>
            <a:r>
              <a:rPr lang="ru-RU" sz="6500" dirty="0"/>
              <a:t>:</a:t>
            </a:r>
          </a:p>
          <a:p>
            <a:r>
              <a:rPr lang="ru-RU" sz="4500" dirty="0"/>
              <a:t>Обучение детей рисованию с использованием нетрадиционных техник - это интересно и увлекательно! Рисование нетрадиционными техниками раскрепощает детей, позволяет им не бояться сделать что-то не так. Рисование необычными материалами и оригинальными техниками позволяет детям ощутить незабываемые положительные эмоции. Эмоции - это и процесс, и результат практической деятельности - художественного творчества. Рисование с использованием нетрадиционных техник изображения не утомляет дошкольников, у них сохраняется высокая активность, работоспособность на протяжении всего времени, отведенного на выполнение задания. Нетрадиционные техники позволяют осуществлять индивидуальный подход к детям, учитывать их желание, интерес.</a:t>
            </a:r>
          </a:p>
          <a:p>
            <a:r>
              <a:rPr lang="ru-RU" sz="4500" dirty="0"/>
              <a:t>Нетрадиционные техники рисования – важнейшее дело эстетического воспитания, это способы создания нового, оригинального произведения искусства, в котором гармонирует всё: и цвет, и линия, и сюжет.</a:t>
            </a:r>
          </a:p>
          <a:p>
            <a:r>
              <a:rPr lang="ru-RU" sz="4500" dirty="0"/>
              <a:t>Нетрадиционный подход к выполнению изображения дает толчок развитию детского интеллекта, подталкивает творческую активность ребенка, учит нестандартно мыслить. Возникают новые идеи, связанные с комбинациями разных материалов, ребенок начинает экспериментировать, творить.</a:t>
            </a:r>
          </a:p>
          <a:p>
            <a:r>
              <a:rPr lang="ru-RU" sz="4500" dirty="0"/>
              <a:t>Нетрадиционные техники рисования - это настоящее пламя творчества, это толчок к развитию воображения, проявлению самостоятельности, инициативы, выражения индивидуальности</a:t>
            </a:r>
          </a:p>
          <a:p>
            <a:r>
              <a:rPr lang="ru-RU" sz="4500" dirty="0"/>
              <a:t>Путь в творчество имеет для них множество дорог, известных и пока неизвестных. Творчество для детей это отражение душевной работы. Чувства, разум, глаза и руки – инструменты души. Творческий процесс - это настоящее чудо. "В творчестве нет правильного пути, нет неправильного пути, есть только свой собственный путь".</a:t>
            </a:r>
          </a:p>
          <a:p>
            <a:endParaRPr lang="ru-RU" sz="4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упсег\Desktop\Новая папка\IMG-20181125-WA00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428604"/>
            <a:ext cx="3982637" cy="5310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Пупсег\Desktop\Новая папка\IMG-20181125-WA00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714356"/>
            <a:ext cx="4232702" cy="5643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результате работы, направленной на развитие творческих способностей детей в системе занятий и свободной изобразительной деятельности можно отметить, </a:t>
            </a:r>
            <a:r>
              <a:rPr lang="ru-RU" dirty="0" err="1" smtClean="0"/>
              <a:t>чтов</a:t>
            </a:r>
            <a:r>
              <a:rPr lang="ru-RU" dirty="0" smtClean="0"/>
              <a:t> процессе творчества дети воплощают свои замыслы, свободно мыслят, самостоятельно стали проявлять инициативу. Различные нестандартные техники научили детей исследовать, открывать новое, экспериментируя в сочетании различных соединении. Воспитанники научились оказывать помощь друг другу, выстраивать партнерские взаимоотношения, как с товарищами, так и с воспитателем, что придает им уверенность. У детей возрос интерес к нетрадиционным техникам рисования.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/>
          </a:bodyPr>
          <a:lstStyle/>
          <a:p>
            <a:r>
              <a:rPr lang="ru-RU" sz="4000" dirty="0" smtClean="0"/>
              <a:t>Каждая работа неповторяющаяся обладающая своей неповторимостью и оригинальностью. Сам процесс способствует воплощению творческих способностей имеющихся в душах детей. Межгрупповая взаимосвязь способствует общению детей разного возраста.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Цель</a:t>
            </a:r>
            <a:r>
              <a:rPr lang="ru-RU" b="1" dirty="0"/>
              <a:t>: </a:t>
            </a:r>
            <a:r>
              <a:rPr lang="ru-RU" dirty="0"/>
              <a:t>Развитие художественно-творческих способностей детей среднего дошкольного возраста посредством использования нетрадиционной техники рисования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b="1" u="sng" dirty="0" smtClean="0"/>
          </a:p>
          <a:p>
            <a:pPr>
              <a:buNone/>
            </a:pPr>
            <a:r>
              <a:rPr lang="ru-RU" b="1" u="sng" dirty="0" smtClean="0"/>
              <a:t>Интеграция </a:t>
            </a:r>
            <a:r>
              <a:rPr lang="ru-RU" b="1" u="sng" dirty="0"/>
              <a:t>образовательных областей</a:t>
            </a:r>
            <a:r>
              <a:rPr lang="ru-RU" dirty="0"/>
              <a:t>: речевое развитие; физическое развитие; познавательное развитие; социально- коммуникативное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endParaRPr lang="ru-RU" u="sng" dirty="0" smtClean="0"/>
          </a:p>
          <a:p>
            <a:r>
              <a:rPr lang="ru-RU" sz="4000" u="sng" dirty="0" smtClean="0"/>
              <a:t>Тип </a:t>
            </a:r>
            <a:r>
              <a:rPr lang="ru-RU" sz="4000" u="sng" dirty="0"/>
              <a:t>проекта</a:t>
            </a:r>
            <a:r>
              <a:rPr lang="ru-RU" sz="4000" dirty="0"/>
              <a:t>: информационный, познавательный, творческий.</a:t>
            </a:r>
          </a:p>
          <a:p>
            <a:r>
              <a:rPr lang="ru-RU" sz="4000" u="sng" dirty="0"/>
              <a:t>Вид проекта</a:t>
            </a:r>
            <a:r>
              <a:rPr lang="ru-RU" sz="4000" dirty="0"/>
              <a:t>: краткосрочный </a:t>
            </a:r>
            <a:r>
              <a:rPr lang="ru-RU" sz="4000" dirty="0" smtClean="0"/>
              <a:t>(октябрь-ноябрь).</a:t>
            </a:r>
            <a:endParaRPr lang="ru-RU" sz="4000" dirty="0"/>
          </a:p>
          <a:p>
            <a:r>
              <a:rPr lang="ru-RU" sz="4000" u="sng" dirty="0"/>
              <a:t>Участники проекта:</a:t>
            </a:r>
            <a:r>
              <a:rPr lang="ru-RU" sz="4000" dirty="0"/>
              <a:t> дети средней </a:t>
            </a:r>
            <a:r>
              <a:rPr lang="ru-RU" sz="4000" dirty="0" smtClean="0"/>
              <a:t>группы №2 и №6 </a:t>
            </a:r>
            <a:r>
              <a:rPr lang="ru-RU" sz="4000" dirty="0"/>
              <a:t>в возрасте 4-5 лет.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001156" cy="6858000"/>
          </a:xfrm>
        </p:spPr>
        <p:txBody>
          <a:bodyPr>
            <a:normAutofit fontScale="47500" lnSpcReduction="20000"/>
          </a:bodyPr>
          <a:lstStyle/>
          <a:p>
            <a:r>
              <a:rPr lang="ru-RU" sz="5900" b="1" dirty="0"/>
              <a:t>Задачи:</a:t>
            </a:r>
            <a:endParaRPr lang="ru-RU" sz="5900" dirty="0"/>
          </a:p>
          <a:p>
            <a:r>
              <a:rPr lang="ru-RU" sz="3800" b="1" u="sng" dirty="0"/>
              <a:t>Образовательные:</a:t>
            </a:r>
            <a:endParaRPr lang="ru-RU" sz="3800" dirty="0"/>
          </a:p>
          <a:p>
            <a:r>
              <a:rPr lang="ru-RU" sz="3800" dirty="0"/>
              <a:t>Познакомить с различными способами и приемами нетрадиционных техник рисования с использованием различных изобразительных материалов</a:t>
            </a:r>
            <a:r>
              <a:rPr lang="ru-RU" sz="3800" b="1" dirty="0"/>
              <a:t>.</a:t>
            </a:r>
            <a:endParaRPr lang="ru-RU" sz="3800" dirty="0"/>
          </a:p>
          <a:p>
            <a:r>
              <a:rPr lang="ru-RU" sz="3800" dirty="0"/>
              <a:t>Сформировать представления о различных техниках при работе с нетрадиционными техниками.</a:t>
            </a:r>
          </a:p>
          <a:p>
            <a:r>
              <a:rPr lang="ru-RU" sz="3800" dirty="0"/>
              <a:t>Побуждать воспитанников самостоятельно применять нетрадиционные техники рисования</a:t>
            </a:r>
          </a:p>
          <a:p>
            <a:r>
              <a:rPr lang="ru-RU" sz="3800" b="1" u="sng" dirty="0"/>
              <a:t>Развивающие</a:t>
            </a:r>
            <a:r>
              <a:rPr lang="ru-RU" sz="3800" b="1" u="sng" dirty="0" smtClean="0"/>
              <a:t>:</a:t>
            </a:r>
            <a:endParaRPr lang="ru-RU" sz="3800" dirty="0"/>
          </a:p>
          <a:p>
            <a:r>
              <a:rPr lang="ru-RU" sz="3800" dirty="0"/>
              <a:t>Прививать интерес к рисованию нетрадиционными техниками.</a:t>
            </a:r>
          </a:p>
          <a:p>
            <a:r>
              <a:rPr lang="ru-RU" sz="3800" dirty="0" smtClean="0"/>
              <a:t>Познакомить </a:t>
            </a:r>
            <a:r>
              <a:rPr lang="ru-RU" sz="3800" dirty="0"/>
              <a:t>детей с нетрадиционным способом </a:t>
            </a:r>
            <a:r>
              <a:rPr lang="ru-RU" sz="3800" dirty="0" smtClean="0"/>
              <a:t>рисования. </a:t>
            </a:r>
            <a:r>
              <a:rPr lang="ru-RU" sz="3800" dirty="0"/>
              <a:t>Закрепить умение пользоваться красками (гуашью).</a:t>
            </a:r>
          </a:p>
          <a:p>
            <a:r>
              <a:rPr lang="ru-RU" sz="3800" dirty="0"/>
              <a:t>Создавать условия для развития творческой активности, фантазии, памяти, внимания, творческого воображения, мышления, речи, глазомера, познавательного интереса.</a:t>
            </a:r>
          </a:p>
          <a:p>
            <a:r>
              <a:rPr lang="ru-RU" sz="3800" dirty="0"/>
              <a:t>Развивать у детей дошкольного возраста мелкую моторику рук и зрительно-моторную координацию.</a:t>
            </a:r>
          </a:p>
          <a:p>
            <a:r>
              <a:rPr lang="ru-RU" sz="3800" dirty="0"/>
              <a:t>Учить </a:t>
            </a:r>
            <a:r>
              <a:rPr lang="ru-RU" sz="3800" dirty="0" smtClean="0"/>
              <a:t>красиво располагать </a:t>
            </a:r>
            <a:r>
              <a:rPr lang="ru-RU" sz="3800" dirty="0"/>
              <a:t>изображение. Развивать чувство ритма, эстетическое восприятие</a:t>
            </a:r>
            <a:r>
              <a:rPr lang="ru-RU" sz="3800" dirty="0" smtClean="0"/>
              <a:t>.</a:t>
            </a:r>
            <a:endParaRPr lang="ru-RU" sz="3800" dirty="0"/>
          </a:p>
          <a:p>
            <a:r>
              <a:rPr lang="ru-RU" sz="3800" b="1" u="sng" dirty="0"/>
              <a:t>Воспитательные</a:t>
            </a:r>
            <a:r>
              <a:rPr lang="ru-RU" sz="3800" b="1" u="sng" dirty="0" smtClean="0"/>
              <a:t>:</a:t>
            </a:r>
            <a:endParaRPr lang="ru-RU" sz="3800" dirty="0"/>
          </a:p>
          <a:p>
            <a:r>
              <a:rPr lang="ru-RU" sz="3800" dirty="0"/>
              <a:t>Воспитывать усидчивость, аккуратность, умение работать в коллективе и индивидуально</a:t>
            </a:r>
          </a:p>
          <a:p>
            <a:r>
              <a:rPr lang="ru-RU" sz="3800" dirty="0"/>
              <a:t>Прививать интерес и любовь к изобразительному искусству как средству выражения чувств, отношений, приобщения к миру прекрасного.</a:t>
            </a:r>
          </a:p>
          <a:p>
            <a:endParaRPr lang="ru-RU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20000"/>
          </a:bodyPr>
          <a:lstStyle/>
          <a:p>
            <a:r>
              <a:rPr lang="ru-RU" b="1" u="sng" dirty="0"/>
              <a:t>Методы реализации проекта:</a:t>
            </a:r>
            <a:endParaRPr lang="ru-RU" dirty="0"/>
          </a:p>
          <a:p>
            <a:r>
              <a:rPr lang="ru-RU" dirty="0"/>
              <a:t>метод обследования, наглядности;</a:t>
            </a:r>
          </a:p>
          <a:p>
            <a:r>
              <a:rPr lang="ru-RU" dirty="0"/>
              <a:t>словесный (беседа, рассказ, наблюдение, использование художественного слова, указания, пояснения);</a:t>
            </a:r>
          </a:p>
          <a:p>
            <a:r>
              <a:rPr lang="ru-RU" dirty="0"/>
              <a:t>практический (самостоятельная деятельность при выполнении работы);</a:t>
            </a:r>
          </a:p>
          <a:p>
            <a:r>
              <a:rPr lang="ru-RU" dirty="0"/>
              <a:t>проблемно-мотивационный (стимулирует активность детей за счет включения проблемной ситуации в ходе </a:t>
            </a:r>
            <a:r>
              <a:rPr lang="ru-RU" dirty="0" smtClean="0"/>
              <a:t>од);</a:t>
            </a:r>
            <a:endParaRPr lang="ru-RU" dirty="0"/>
          </a:p>
          <a:p>
            <a:r>
              <a:rPr lang="ru-RU" dirty="0"/>
              <a:t>сотворчество (взаимодействие педагога и </a:t>
            </a:r>
            <a:r>
              <a:rPr lang="ru-RU" dirty="0" smtClean="0"/>
              <a:t>ребенка, ребенка и ребенка  </a:t>
            </a:r>
            <a:r>
              <a:rPr lang="ru-RU" dirty="0"/>
              <a:t>в едином творческом процессе);</a:t>
            </a:r>
          </a:p>
          <a:p>
            <a:r>
              <a:rPr lang="ru-RU" dirty="0"/>
              <a:t>мотивационный (убеждение, поощрение).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Работу свою мы начали с хорошо знакомых для детей данного возраста техник: рисование пальчиками, ватными палочками.</a:t>
            </a:r>
          </a:p>
          <a:p>
            <a:pPr>
              <a:buNone/>
            </a:pPr>
            <a:r>
              <a:rPr lang="ru-RU" dirty="0"/>
              <a:t>З</a:t>
            </a:r>
            <a:r>
              <a:rPr lang="ru-RU" dirty="0" smtClean="0"/>
              <a:t>атем постепенно вводили новые техники: </a:t>
            </a:r>
            <a:r>
              <a:rPr lang="ru-RU" dirty="0" err="1" smtClean="0"/>
              <a:t>тычкование</a:t>
            </a:r>
            <a:r>
              <a:rPr lang="ru-RU" dirty="0" smtClean="0"/>
              <a:t>, оттиск печатками из овощей, </a:t>
            </a:r>
            <a:r>
              <a:rPr lang="ru-RU" dirty="0" err="1" smtClean="0"/>
              <a:t>монотопию</a:t>
            </a:r>
            <a:r>
              <a:rPr lang="ru-RU" dirty="0" smtClean="0"/>
              <a:t>, </a:t>
            </a:r>
            <a:r>
              <a:rPr lang="ru-RU" dirty="0" err="1" smtClean="0"/>
              <a:t>кляксографию</a:t>
            </a:r>
            <a:r>
              <a:rPr lang="ru-RU" dirty="0" smtClean="0"/>
              <a:t> с трубочкой, </a:t>
            </a:r>
            <a:r>
              <a:rPr lang="ru-RU" dirty="0" err="1" smtClean="0"/>
              <a:t>ниткографию</a:t>
            </a:r>
            <a:r>
              <a:rPr lang="ru-RU" dirty="0" smtClean="0"/>
              <a:t>, отпечатком листьями, рисование вилками.</a:t>
            </a:r>
          </a:p>
          <a:p>
            <a:pPr lvl="0">
              <a:buNone/>
            </a:pPr>
            <a:r>
              <a:rPr lang="ru-RU" dirty="0" smtClean="0"/>
              <a:t>Большое внимание уделяется выполнению, где дети взаимодействую </a:t>
            </a:r>
            <a:r>
              <a:rPr lang="ru-RU" dirty="0" err="1" smtClean="0"/>
              <a:t>тдруг</a:t>
            </a:r>
            <a:r>
              <a:rPr lang="ru-RU" dirty="0" smtClean="0"/>
              <a:t> с другом, находят совместные решения выхода из затруднительных ситуаций.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Рисование ватными палочками: Осеннее дерево </a:t>
            </a:r>
            <a:br>
              <a:rPr lang="ru-RU" sz="2400" dirty="0" smtClean="0"/>
            </a:br>
            <a:r>
              <a:rPr lang="ru-RU" sz="2400" dirty="0" smtClean="0"/>
              <a:t>Способ получения изображения: ребенок набирает гуашь на ватные </a:t>
            </a:r>
            <a:r>
              <a:rPr lang="ru-RU" sz="2400" dirty="0"/>
              <a:t>п</a:t>
            </a:r>
            <a:r>
              <a:rPr lang="ru-RU" sz="2400" dirty="0" smtClean="0"/>
              <a:t>алочки и наносит изображение, для получения другого цвета меняются ватные палочки.</a:t>
            </a:r>
            <a:endParaRPr lang="ru-RU" sz="2400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928662" y="1285860"/>
            <a:ext cx="7358114" cy="52864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Пупсег\Desktop\Новая папка\IMG-20181121-WA000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1928802"/>
            <a:ext cx="4405343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go4.imgsmail.ru/imgpreview?key=2ed2350b78341604&amp;mb=imgdb_preview_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Рисование вилками: Цветы, Радуга.</a:t>
            </a:r>
            <a:br>
              <a:rPr lang="ru-RU" sz="2200" dirty="0" smtClean="0"/>
            </a:br>
            <a:r>
              <a:rPr lang="ru-RU" sz="2200" dirty="0" smtClean="0"/>
              <a:t>Способ получения изображения: вилка окунается в мисочку с краской , затем наносится изображение на лист бумаги.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2050" name="Picture 2" descr="C:\Users\Пупсег\Desktop\Новая папка\IMG-20181121-WA00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643050"/>
            <a:ext cx="3751662" cy="500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Пупсег\Desktop\Новая папка\IMG-20181121-WA00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1214422"/>
            <a:ext cx="3750495" cy="5000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Солнце 6"/>
          <p:cNvSpPr/>
          <p:nvPr/>
        </p:nvSpPr>
        <p:spPr>
          <a:xfrm>
            <a:off x="285720" y="714356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715</Words>
  <Application>Microsoft Office PowerPoint</Application>
  <PresentationFormat>Экран (4:3)</PresentationFormat>
  <Paragraphs>56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Межгрупповой проект по нетрадиционному рисованию в средней группах №2 и №6 на тему  «Юные художники»  </vt:lpstr>
      <vt:lpstr>Слайд 2</vt:lpstr>
      <vt:lpstr>Слайд 3</vt:lpstr>
      <vt:lpstr>Слайд 4</vt:lpstr>
      <vt:lpstr>Слайд 5</vt:lpstr>
      <vt:lpstr>Слайд 6</vt:lpstr>
      <vt:lpstr>Слайд 7</vt:lpstr>
      <vt:lpstr>Рисование ватными палочками: Осеннее дерево  Способ получения изображения: ребенок набирает гуашь на ватные палочки и наносит изображение, для получения другого цвета меняются ватные палочки.</vt:lpstr>
      <vt:lpstr>Рисование вилками: Цветы, Радуга. Способ получения изображения: вилка окунается в мисочку с краской , затем наносится изображение на лист бумаги. </vt:lpstr>
      <vt:lpstr>Рисование отпечатками листьев</vt:lpstr>
      <vt:lpstr>                                Ниткография </vt:lpstr>
      <vt:lpstr>              Ниткография </vt:lpstr>
      <vt:lpstr>                            Монотопия </vt:lpstr>
      <vt:lpstr>Монотопия предметная</vt:lpstr>
      <vt:lpstr>  Оттиск печатками из картофеля, яблок. Способ получения изображения: Вкусные овощи и фрукты тоже умеют рисовать. Необходимо только придать им нужную форму, подобрать подходящий цвет краски, кистью окрасить и сделать красивый отпечаток на поверхности. </vt:lpstr>
      <vt:lpstr>Слайд 16</vt:lpstr>
      <vt:lpstr>Пластилинография+рисование бутылочками:  Цветы для мамы</vt:lpstr>
      <vt:lpstr> Кляксография с трубочкой: Осень Способ получения изображения: На поверхность наносится клякса и раздувается трубочкой.    </vt:lpstr>
      <vt:lpstr>Мастер-класс с родителями рисование воздушными шариками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Пупсег</dc:creator>
  <cp:lastModifiedBy>Пупсег</cp:lastModifiedBy>
  <cp:revision>31</cp:revision>
  <dcterms:created xsi:type="dcterms:W3CDTF">2018-11-25T15:09:02Z</dcterms:created>
  <dcterms:modified xsi:type="dcterms:W3CDTF">2020-11-30T08:04:07Z</dcterms:modified>
</cp:coreProperties>
</file>