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9" r:id="rId4"/>
    <p:sldId id="260" r:id="rId5"/>
    <p:sldId id="269" r:id="rId6"/>
    <p:sldId id="263" r:id="rId7"/>
    <p:sldId id="266" r:id="rId8"/>
    <p:sldId id="277" r:id="rId9"/>
    <p:sldId id="293" r:id="rId10"/>
    <p:sldId id="289" r:id="rId11"/>
    <p:sldId id="285" r:id="rId12"/>
    <p:sldId id="274" r:id="rId13"/>
    <p:sldId id="291" r:id="rId14"/>
    <p:sldId id="29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760" autoAdjust="0"/>
    <p:restoredTop sz="94660"/>
  </p:normalViewPr>
  <p:slideViewPr>
    <p:cSldViewPr>
      <p:cViewPr varScale="1">
        <p:scale>
          <a:sx n="70" d="100"/>
          <a:sy n="70" d="100"/>
        </p:scale>
        <p:origin x="1254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8F9B22-0FEB-412F-893E-3778D439A053}" type="datetimeFigureOut">
              <a:rPr lang="ru-RU" smtClean="0"/>
              <a:pPr/>
              <a:t>16.07.2020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C4D59A-53AA-401F-B72D-4F79D27833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69626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4D04BD0-615F-466C-A995-34D8F19E33AD}" type="slidenum">
              <a:rPr lang="ru-RU"/>
              <a:pPr/>
              <a:t>8</a:t>
            </a:fld>
            <a:endParaRPr lang="ru-RU"/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9819068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05051-9D5E-4346-8A43-4E6DA927095E}" type="datetimeFigureOut">
              <a:rPr lang="ru-RU" smtClean="0"/>
              <a:pPr/>
              <a:t>16.07.2020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AA117-9278-46B1-BBB3-AC9BBC26B3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05051-9D5E-4346-8A43-4E6DA927095E}" type="datetimeFigureOut">
              <a:rPr lang="ru-RU" smtClean="0"/>
              <a:pPr/>
              <a:t>16.07.2020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AA117-9278-46B1-BBB3-AC9BBC26B3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05051-9D5E-4346-8A43-4E6DA927095E}" type="datetimeFigureOut">
              <a:rPr lang="ru-RU" smtClean="0"/>
              <a:pPr/>
              <a:t>16.07.2020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AA117-9278-46B1-BBB3-AC9BBC26B3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05051-9D5E-4346-8A43-4E6DA927095E}" type="datetimeFigureOut">
              <a:rPr lang="ru-RU" smtClean="0"/>
              <a:pPr/>
              <a:t>16.07.2020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AA117-9278-46B1-BBB3-AC9BBC26B3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05051-9D5E-4346-8A43-4E6DA927095E}" type="datetimeFigureOut">
              <a:rPr lang="ru-RU" smtClean="0"/>
              <a:pPr/>
              <a:t>16.07.2020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AA117-9278-46B1-BBB3-AC9BBC26B3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05051-9D5E-4346-8A43-4E6DA927095E}" type="datetimeFigureOut">
              <a:rPr lang="ru-RU" smtClean="0"/>
              <a:pPr/>
              <a:t>16.07.2020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AA117-9278-46B1-BBB3-AC9BBC26B3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05051-9D5E-4346-8A43-4E6DA927095E}" type="datetimeFigureOut">
              <a:rPr lang="ru-RU" smtClean="0"/>
              <a:pPr/>
              <a:t>16.07.2020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AA117-9278-46B1-BBB3-AC9BBC26B3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05051-9D5E-4346-8A43-4E6DA927095E}" type="datetimeFigureOut">
              <a:rPr lang="ru-RU" smtClean="0"/>
              <a:pPr/>
              <a:t>16.07.2020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AA117-9278-46B1-BBB3-AC9BBC26B3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05051-9D5E-4346-8A43-4E6DA927095E}" type="datetimeFigureOut">
              <a:rPr lang="ru-RU" smtClean="0"/>
              <a:pPr/>
              <a:t>16.07.2020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AA117-9278-46B1-BBB3-AC9BBC26B3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05051-9D5E-4346-8A43-4E6DA927095E}" type="datetimeFigureOut">
              <a:rPr lang="ru-RU" smtClean="0"/>
              <a:pPr/>
              <a:t>16.07.2020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AA117-9278-46B1-BBB3-AC9BBC26B3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05051-9D5E-4346-8A43-4E6DA927095E}" type="datetimeFigureOut">
              <a:rPr lang="ru-RU" smtClean="0"/>
              <a:pPr/>
              <a:t>16.07.2020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AA117-9278-46B1-BBB3-AC9BBC26B3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905051-9D5E-4346-8A43-4E6DA927095E}" type="datetimeFigureOut">
              <a:rPr lang="ru-RU" smtClean="0"/>
              <a:pPr/>
              <a:t>16.07.2020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1AA117-9278-46B1-BBB3-AC9BBC26B3E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iga.by/images/news/92f94coc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artefaktologija1.narod.ru/llldd.gif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галина\Desktop\img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3203848" y="2060848"/>
            <a:ext cx="4724400" cy="26765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3297796" y="188641"/>
            <a:ext cx="4536504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prstTxWarp prst="textStop">
              <a:avLst/>
            </a:prstTxWarp>
            <a:spAutoFit/>
          </a:bodyPr>
          <a:lstStyle/>
          <a:p>
            <a:pPr algn="ctr"/>
            <a:r>
              <a:rPr lang="ru-RU" sz="5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Ваш ребёнок </a:t>
            </a:r>
            <a:b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идёт в школу!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765848" y="5352818"/>
            <a:ext cx="3600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Учитель начальных классов</a:t>
            </a:r>
          </a:p>
          <a:p>
            <a:r>
              <a:rPr lang="ru-RU" dirty="0" smtClean="0"/>
              <a:t>Лукинова Надежда</a:t>
            </a:r>
            <a:r>
              <a:rPr lang="ru-RU" dirty="0" smtClean="0"/>
              <a:t> </a:t>
            </a:r>
            <a:r>
              <a:rPr lang="ru-RU" dirty="0" smtClean="0"/>
              <a:t>Анатольевна.</a:t>
            </a:r>
            <a:endParaRPr lang="ru-RU" dirty="0"/>
          </a:p>
        </p:txBody>
      </p:sp>
      <p:pic>
        <p:nvPicPr>
          <p:cNvPr id="1027" name="Picture 3" descr="C:\Users\галина\Desktop\46e74294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260648"/>
            <a:ext cx="1656184" cy="1800200"/>
          </a:xfrm>
          <a:prstGeom prst="rect">
            <a:avLst/>
          </a:prstGeom>
          <a:noFill/>
        </p:spPr>
      </p:pic>
      <p:pic>
        <p:nvPicPr>
          <p:cNvPr id="1029" name="Picture 5" descr="C:\Users\галина\Desktop\i (1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4005064"/>
            <a:ext cx="1944216" cy="25088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галина\Desktop\img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Режим работы.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u="sng" dirty="0" smtClean="0">
                <a:solidFill>
                  <a:srgbClr val="00B050"/>
                </a:solidFill>
              </a:rPr>
              <a:t>1 полугодие</a:t>
            </a:r>
          </a:p>
          <a:p>
            <a:pPr>
              <a:buNone/>
            </a:pPr>
            <a:r>
              <a:rPr lang="ru-RU" sz="2800" dirty="0" smtClean="0"/>
              <a:t>4 урока + 2 занятия по внеурочной деятельности </a:t>
            </a:r>
          </a:p>
          <a:p>
            <a:pPr>
              <a:buNone/>
            </a:pPr>
            <a:r>
              <a:rPr lang="ru-RU" sz="2800" dirty="0" smtClean="0"/>
              <a:t>по 35 минут.</a:t>
            </a:r>
          </a:p>
          <a:p>
            <a:pPr algn="ctr">
              <a:buNone/>
            </a:pPr>
            <a:r>
              <a:rPr lang="ru-RU" sz="2800" dirty="0" smtClean="0"/>
              <a:t>На 3 уроке динамическая пауза.</a:t>
            </a:r>
          </a:p>
          <a:p>
            <a:pPr algn="ctr">
              <a:buNone/>
            </a:pPr>
            <a:r>
              <a:rPr lang="ru-RU" sz="2800" u="sng" dirty="0" smtClean="0">
                <a:solidFill>
                  <a:srgbClr val="00B050"/>
                </a:solidFill>
              </a:rPr>
              <a:t>2 полугодие</a:t>
            </a:r>
          </a:p>
          <a:p>
            <a:pPr>
              <a:buNone/>
            </a:pPr>
            <a:r>
              <a:rPr lang="ru-RU" sz="2800" dirty="0" smtClean="0"/>
              <a:t>4 урока + 2 занятия по внеурочной деятельности </a:t>
            </a:r>
          </a:p>
          <a:p>
            <a:pPr>
              <a:buNone/>
            </a:pPr>
            <a:r>
              <a:rPr lang="ru-RU" sz="2800" dirty="0" smtClean="0"/>
              <a:t>по 45 минут.</a:t>
            </a:r>
          </a:p>
          <a:p>
            <a:pPr>
              <a:buNone/>
            </a:pP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галина\Desktop\img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D60093"/>
                </a:solidFill>
                <a:latin typeface="Arial" pitchFamily="34" charset="0"/>
                <a:cs typeface="Arial" pitchFamily="34" charset="0"/>
              </a:rPr>
              <a:t>Как питаются первоклассники </a:t>
            </a:r>
            <a:br>
              <a:rPr lang="ru-RU" b="1" dirty="0" smtClean="0">
                <a:solidFill>
                  <a:srgbClr val="D60093"/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solidFill>
                  <a:srgbClr val="D60093"/>
                </a:solidFill>
                <a:latin typeface="Arial" pitchFamily="34" charset="0"/>
                <a:cs typeface="Arial" pitchFamily="34" charset="0"/>
              </a:rPr>
              <a:t>в школе?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324744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009900"/>
                </a:solidFill>
              </a:rPr>
              <a:t>Завтрак, обед, полдник.</a:t>
            </a:r>
            <a:endParaRPr lang="ru-RU" dirty="0"/>
          </a:p>
        </p:txBody>
      </p:sp>
      <p:pic>
        <p:nvPicPr>
          <p:cNvPr id="5" name="Picture 15" descr="Картинка 148 из 216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55776" y="2636912"/>
            <a:ext cx="3816424" cy="31930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галина\Desktop\img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-3303"/>
            <a:ext cx="9144000" cy="346050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Школьная форма: 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парадная, повседневная, спортивная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.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139086" y="377413"/>
            <a:ext cx="4040188" cy="432048"/>
          </a:xfrm>
        </p:spPr>
        <p:txBody>
          <a:bodyPr>
            <a:noAutofit/>
          </a:bodyPr>
          <a:lstStyle/>
          <a:p>
            <a:pPr algn="ctr"/>
            <a:r>
              <a:rPr lang="ru-RU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парадная </a:t>
            </a:r>
            <a:endParaRPr lang="ru-RU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139086" y="809461"/>
            <a:ext cx="4040188" cy="3816425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dirty="0" smtClean="0"/>
              <a:t>  Мальчики - белая мужская сорочка, брюки серо-синего цвета, пиджак или жилет серо-синего цвета, туфли, галстук. </a:t>
            </a:r>
          </a:p>
          <a:p>
            <a:pPr algn="ctr"/>
            <a:r>
              <a:rPr lang="ru-RU" dirty="0" smtClean="0"/>
              <a:t>  Девочки - белая блуза, юбка серо-синего цвета, пиджак или жилет серо-синего цвета, туфли, белые однотонные колготы, белые банты. </a:t>
            </a:r>
          </a:p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860032" y="379743"/>
            <a:ext cx="4041775" cy="432047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повседневная</a:t>
            </a:r>
            <a:endParaRPr lang="ru-RU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quarter" idx="4"/>
          </p:nvPr>
        </p:nvSpPr>
        <p:spPr>
          <a:xfrm>
            <a:off x="4589195" y="809461"/>
            <a:ext cx="4583447" cy="5073427"/>
          </a:xfrm>
        </p:spPr>
        <p:txBody>
          <a:bodyPr>
            <a:noAutofit/>
          </a:bodyPr>
          <a:lstStyle/>
          <a:p>
            <a:pPr algn="ctr"/>
            <a:r>
              <a:rPr lang="ru-RU" sz="2200" dirty="0" smtClean="0"/>
              <a:t>Мальчики – пиджак, пуловер или жилет серо-синего цвета; брюки классические серо-синего цвета; мужская сорочка (рубашка) или трикотажная водолазка светлого однотонного цвета; туфли; аккуратная стрижка. </a:t>
            </a:r>
          </a:p>
          <a:p>
            <a:pPr algn="ctr"/>
            <a:r>
              <a:rPr lang="ru-RU" sz="2200" dirty="0" smtClean="0"/>
              <a:t> Девочки – блуза или трикотажная водолазка однотонного светлого цвета; юбка, сарафан, пиджак, жилет, джемпер однотонного цвета, брюки классического покроя серо-синего цвета; туфли (каблук не более 2 см); однотонные колготы; аккуратная прическа. </a:t>
            </a:r>
            <a:endParaRPr lang="ru-RU" sz="22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988" y="4504193"/>
            <a:ext cx="3471220" cy="23132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галина\Desktop\img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323528" y="191120"/>
            <a:ext cx="8496944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Уважаемые родители!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Помните!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Ребенок - самая большая ценность в вашей жизни. Стремитесь понять и узнать его, относитесь к нему с уважением, придерживайтесь наиболее прогрессивных методов воспитания и постоянной линии поведения.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b="1" i="1" dirty="0" smtClean="0"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Помните, ребенок – это чистый лист, 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который нам предстоит заполнить. 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И от того, как мы будем это делать, 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зависит образ будущей личности.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Ценю Ваше внимание!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Надеюсь на понимание.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Ожидаю плодотворного сотрудничества.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Всегда рада видеть и слышать Вас!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галина\Desktop\img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5" descr="Картинка 385 из 1243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19250" y="549275"/>
            <a:ext cx="6046788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51521" y="2492896"/>
            <a:ext cx="871296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kern="10" spc="72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"/>
                <a:cs typeface="Arial"/>
              </a:rPr>
              <a:t>Спасибо </a:t>
            </a:r>
          </a:p>
          <a:p>
            <a:pPr algn="ctr"/>
            <a:r>
              <a:rPr lang="ru-RU" sz="4800" b="1" kern="10" spc="72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"/>
                <a:cs typeface="Arial"/>
              </a:rPr>
              <a:t>за внимание!</a:t>
            </a:r>
            <a:endParaRPr lang="ru-RU" sz="4800" dirty="0"/>
          </a:p>
        </p:txBody>
      </p:sp>
      <p:pic>
        <p:nvPicPr>
          <p:cNvPr id="7" name="Picture 7" descr="Картинка 385 из 1243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0800000">
            <a:off x="1547664" y="4941168"/>
            <a:ext cx="6046788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галина\Desktop\img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95536" y="476673"/>
            <a:ext cx="8136904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«Быть готовым к школе – не значит уметь читать, писать и считать. Быть готовым к школе – значит быть готовым всему этому научиться»</a:t>
            </a:r>
            <a:endParaRPr lang="ru-RU" sz="3600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  <a:p>
            <a:pPr algn="r"/>
            <a:r>
              <a:rPr lang="ru-RU" sz="3600" b="1" i="1" dirty="0" err="1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Венгер</a:t>
            </a:r>
            <a:r>
              <a:rPr lang="ru-RU" sz="3600" b="1" i="1" dirty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Л.А.</a:t>
            </a:r>
            <a:endParaRPr lang="ru-RU" sz="3600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3600" dirty="0">
                <a:latin typeface="Arial" pitchFamily="34" charset="0"/>
                <a:cs typeface="Arial" pitchFamily="34" charset="0"/>
              </a:rPr>
              <a:t> </a:t>
            </a:r>
          </a:p>
          <a:p>
            <a:r>
              <a:rPr lang="ru-RU" sz="36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«Две вещи дети должны получить от своих родителей: корни и крылья»</a:t>
            </a:r>
            <a:endParaRPr lang="ru-RU" sz="36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r"/>
            <a:r>
              <a:rPr lang="ru-RU" sz="36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Гёте</a:t>
            </a:r>
            <a:endParaRPr lang="ru-RU" sz="36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галина\Desktop\img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6408712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Ребёнка надо чаще хвалить.</a:t>
            </a:r>
          </a:p>
          <a:p>
            <a:r>
              <a:rPr lang="ru-RU" dirty="0" smtClean="0"/>
              <a:t>Учить пересказывать прочитанные родителями книги. </a:t>
            </a:r>
          </a:p>
          <a:p>
            <a:r>
              <a:rPr lang="ru-RU" dirty="0" smtClean="0"/>
              <a:t>Заучивать стихи, песни.</a:t>
            </a:r>
          </a:p>
          <a:p>
            <a:r>
              <a:rPr lang="ru-RU" dirty="0" smtClean="0"/>
              <a:t>Побуждать к </a:t>
            </a:r>
            <a:r>
              <a:rPr lang="ru-RU" dirty="0"/>
              <a:t>анализу и обобщению увиденного и </a:t>
            </a:r>
            <a:r>
              <a:rPr lang="ru-RU" dirty="0" smtClean="0"/>
              <a:t>услышанного.</a:t>
            </a:r>
          </a:p>
          <a:p>
            <a:r>
              <a:rPr lang="ru-RU" dirty="0" smtClean="0"/>
              <a:t>Оздоровить ребёнка.</a:t>
            </a:r>
          </a:p>
          <a:p>
            <a:r>
              <a:rPr lang="ru-RU" dirty="0" smtClean="0"/>
              <a:t>Оборудовать место для занятий.</a:t>
            </a:r>
          </a:p>
          <a:p>
            <a:r>
              <a:rPr lang="ru-RU" dirty="0" smtClean="0"/>
              <a:t>Приучить убирать за собой все вещи.</a:t>
            </a:r>
          </a:p>
          <a:p>
            <a:r>
              <a:rPr lang="ru-RU" dirty="0" smtClean="0"/>
              <a:t>Научите ребёнка слушать и слышать вас .</a:t>
            </a:r>
          </a:p>
          <a:p>
            <a:r>
              <a:rPr lang="ru-RU" dirty="0" smtClean="0"/>
              <a:t>Создать </a:t>
            </a:r>
            <a:r>
              <a:rPr lang="ru-RU" dirty="0"/>
              <a:t>у ребёнка положительный рабочий настрой, приучить его к систематическому труду, а также привить ему навыки общения с другими детьми.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Заголовок 2"/>
          <p:cNvSpPr>
            <a:spLocks noGrp="1"/>
          </p:cNvSpPr>
          <p:nvPr>
            <p:ph type="title"/>
          </p:nvPr>
        </p:nvSpPr>
        <p:spPr>
          <a:xfrm flipV="1">
            <a:off x="457200" y="332656"/>
            <a:ext cx="8229600" cy="72008"/>
          </a:xfrm>
        </p:spPr>
        <p:txBody>
          <a:bodyPr>
            <a:normAutofit fontScale="90000"/>
          </a:bodyPr>
          <a:lstStyle/>
          <a:p>
            <a:r>
              <a:rPr lang="ru-RU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/>
            </a:r>
            <a:br>
              <a:rPr lang="ru-RU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галина\Desktop\img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539552" y="96638"/>
            <a:ext cx="8064896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/>
              <a:t>Задача пап и мам запастись терпением и помочь ребенку.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Добрая, сердечная обстановка в семье практически исключает появление неврозов у детей, облегчает их адаптацию к новым условиям</a:t>
            </a:r>
            <a:r>
              <a:rPr kumimoji="0" lang="ru-RU" sz="3200" b="0" i="0" u="none" strike="noStrike" cap="none" normalizeH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школьной жизни, способствует укреплению здоровья будущего первоклассника.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194" name="Picture 2" descr="C:\Users\галина\Desktop\zabaw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293096"/>
            <a:ext cx="2736304" cy="2304256"/>
          </a:xfrm>
          <a:prstGeom prst="rect">
            <a:avLst/>
          </a:prstGeom>
          <a:noFill/>
        </p:spPr>
      </p:pic>
      <p:pic>
        <p:nvPicPr>
          <p:cNvPr id="8196" name="Picture 4" descr="C:\Users\галина\Desktop\i (3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8144" y="4265712"/>
            <a:ext cx="2952328" cy="2331640"/>
          </a:xfrm>
          <a:prstGeom prst="rect">
            <a:avLst/>
          </a:prstGeom>
          <a:noFill/>
        </p:spPr>
      </p:pic>
      <p:pic>
        <p:nvPicPr>
          <p:cNvPr id="8197" name="Picture 5" descr="C:\Users\галина\Desktop\i (4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67844" y="4221026"/>
            <a:ext cx="2592288" cy="2376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галина\Desktop\img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83568" y="1340768"/>
            <a:ext cx="76328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i="1" dirty="0" smtClean="0">
              <a:latin typeface="Arial" pitchFamily="34" charset="0"/>
              <a:cs typeface="Arial" pitchFamily="34" charset="0"/>
            </a:endParaRPr>
          </a:p>
          <a:p>
            <a:pPr algn="r"/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Что такое </a:t>
            </a:r>
            <a:r>
              <a:rPr lang="ru-RU" b="1" dirty="0" smtClean="0">
                <a:solidFill>
                  <a:srgbClr val="0070C0"/>
                </a:solidFill>
              </a:rPr>
              <a:t>ФГОС </a:t>
            </a:r>
            <a:r>
              <a:rPr lang="ru-RU" dirty="0" smtClean="0">
                <a:solidFill>
                  <a:srgbClr val="0070C0"/>
                </a:solidFill>
              </a:rPr>
              <a:t>?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3600" i="1" dirty="0" smtClean="0">
                <a:latin typeface="Arial" pitchFamily="34" charset="0"/>
                <a:cs typeface="Arial" pitchFamily="34" charset="0"/>
              </a:rPr>
              <a:t>“Знания не должны лежать мертвым грузом, а все время крутиться, кипеть, сцепляться друг с другом, проверяться наблюдениями”.</a:t>
            </a:r>
          </a:p>
          <a:p>
            <a:pPr algn="r">
              <a:buNone/>
            </a:pPr>
            <a:endParaRPr lang="ru-RU" i="1" dirty="0">
              <a:latin typeface="Arial" pitchFamily="34" charset="0"/>
              <a:cs typeface="Arial" pitchFamily="34" charset="0"/>
            </a:endParaRPr>
          </a:p>
          <a:p>
            <a:pPr algn="r">
              <a:buNone/>
            </a:pPr>
            <a:r>
              <a:rPr lang="ru-RU" i="1" dirty="0" smtClean="0">
                <a:latin typeface="Arial" pitchFamily="34" charset="0"/>
                <a:cs typeface="Arial" pitchFamily="34" charset="0"/>
              </a:rPr>
              <a:t>В.В. Вересаев.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галина\Desktop\img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Цели ФГОС: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Становление основ гражданской идентичности и мировоззрения учащихся.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Формирование основ умения учиться и способности к организации своей деятельности.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Духовно-нравственное развитие и воспитание.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Укрепление физического здоровья</a:t>
            </a:r>
            <a:endParaRPr lang="ru-RU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1" y="3789040"/>
            <a:ext cx="2123729" cy="280424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галина\Desktop\img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Учебные предметы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Русский язык                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Литературное чтение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Математика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Окружающий мир                       Музыка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Изобразительное искусство       Технология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Физическая культура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Внеурочная деятельность: </a:t>
            </a:r>
            <a:endParaRPr lang="ru-RU" dirty="0"/>
          </a:p>
        </p:txBody>
      </p:sp>
      <p:pic>
        <p:nvPicPr>
          <p:cNvPr id="3074" name="Picture 2" descr="C:\Users\галина\Desktop\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40352" y="260648"/>
            <a:ext cx="1133475" cy="1428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Номер слайда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C4863AB-51AC-4831-95BB-8ECB23AAC102}" type="slidenum">
              <a:rPr lang="ru-RU"/>
              <a:pPr/>
              <a:t>8</a:t>
            </a:fld>
            <a:endParaRPr lang="ru-RU"/>
          </a:p>
        </p:txBody>
      </p:sp>
      <p:sp>
        <p:nvSpPr>
          <p:cNvPr id="9219" name="Rectangle 16"/>
          <p:cNvSpPr>
            <a:spLocks noGrp="1" noChangeArrowheads="1"/>
          </p:cNvSpPr>
          <p:nvPr>
            <p:ph type="title"/>
          </p:nvPr>
        </p:nvSpPr>
        <p:spPr>
          <a:xfrm>
            <a:off x="0" y="116632"/>
            <a:ext cx="9144000" cy="2286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hlink"/>
                </a:solidFill>
              </a:rPr>
              <a:t>УМК для начальной школы</a:t>
            </a:r>
            <a:endParaRPr lang="ru-RU" sz="3600" dirty="0" smtClean="0">
              <a:solidFill>
                <a:schemeClr val="hlink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137" y="1050996"/>
            <a:ext cx="9154137" cy="578033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404664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«Школа России»</a:t>
            </a:r>
            <a:endParaRPr lang="ru-RU" sz="3600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галина\Desktop\img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Внеурочная деятельность :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Направления: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спортивно-оздоровительное</a:t>
            </a:r>
          </a:p>
          <a:p>
            <a:pPr>
              <a:buFontTx/>
              <a:buChar char="-"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духовно-нравственное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социальное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интеллектуальное</a:t>
            </a:r>
          </a:p>
          <a:p>
            <a:pPr>
              <a:buFontTx/>
              <a:buChar char="-"/>
            </a:pPr>
            <a:endParaRPr lang="ru-RU" dirty="0"/>
          </a:p>
        </p:txBody>
      </p:sp>
      <p:pic>
        <p:nvPicPr>
          <p:cNvPr id="3074" name="Picture 2" descr="C:\Users\галина\Desktop\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40352" y="260648"/>
            <a:ext cx="1133475" cy="1428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650</TotalTime>
  <Words>472</Words>
  <Application>Microsoft Office PowerPoint</Application>
  <PresentationFormat>Экран (4:3)</PresentationFormat>
  <Paragraphs>77</Paragraphs>
  <Slides>14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Bookman Old Style</vt:lpstr>
      <vt:lpstr>Calibri</vt:lpstr>
      <vt:lpstr>Comic Sans MS</vt:lpstr>
      <vt:lpstr>Times New Roman</vt:lpstr>
      <vt:lpstr>Тема Office</vt:lpstr>
      <vt:lpstr>Презентация PowerPoint</vt:lpstr>
      <vt:lpstr>Презентация PowerPoint</vt:lpstr>
      <vt:lpstr> </vt:lpstr>
      <vt:lpstr>Презентация PowerPoint</vt:lpstr>
      <vt:lpstr>Что такое ФГОС ?</vt:lpstr>
      <vt:lpstr>Цели ФГОС:</vt:lpstr>
      <vt:lpstr>Учебные предметы</vt:lpstr>
      <vt:lpstr>УМК для начальной школы</vt:lpstr>
      <vt:lpstr>Внеурочная деятельность :</vt:lpstr>
      <vt:lpstr>Режим работы.</vt:lpstr>
      <vt:lpstr>Как питаются первоклассники  в школе? </vt:lpstr>
      <vt:lpstr>Школьная форма: парадная, повседневная, спортивная.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галина</dc:creator>
  <cp:lastModifiedBy>Надеждай</cp:lastModifiedBy>
  <cp:revision>68</cp:revision>
  <dcterms:created xsi:type="dcterms:W3CDTF">2014-05-10T13:49:38Z</dcterms:created>
  <dcterms:modified xsi:type="dcterms:W3CDTF">2020-07-16T18:26:21Z</dcterms:modified>
</cp:coreProperties>
</file>