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9" r:id="rId1"/>
  </p:sldMasterIdLst>
  <p:notesMasterIdLst>
    <p:notesMasterId r:id="rId17"/>
  </p:notesMasterIdLst>
  <p:sldIdLst>
    <p:sldId id="256" r:id="rId2"/>
    <p:sldId id="258" r:id="rId3"/>
    <p:sldId id="259" r:id="rId4"/>
    <p:sldId id="261" r:id="rId5"/>
    <p:sldId id="264" r:id="rId6"/>
    <p:sldId id="265" r:id="rId7"/>
    <p:sldId id="266" r:id="rId8"/>
    <p:sldId id="267" r:id="rId9"/>
    <p:sldId id="269" r:id="rId10"/>
    <p:sldId id="270" r:id="rId11"/>
    <p:sldId id="271" r:id="rId12"/>
    <p:sldId id="272" r:id="rId13"/>
    <p:sldId id="273" r:id="rId14"/>
    <p:sldId id="268" r:id="rId15"/>
    <p:sldId id="257" r:id="rId1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134A8FA-477F-4183-B44B-EE8580DDB6CA}" type="datetimeFigureOut">
              <a:rPr lang="ru-RU" smtClean="0"/>
              <a:t>29.11.2020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3815CB5-051C-4CAC-8E67-DFBA757BBC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06992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815CB5-051C-4CAC-8E67-DFBA757BBCB7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385861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815CB5-051C-4CAC-8E67-DFBA757BBCB7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130424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815CB5-051C-4CAC-8E67-DFBA757BBCB7}" type="slidenum">
              <a:rPr lang="ru-RU" smtClean="0"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186244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815CB5-051C-4CAC-8E67-DFBA757BBCB7}" type="slidenum">
              <a:rPr lang="ru-RU" smtClean="0"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988611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815CB5-051C-4CAC-8E67-DFBA757BBCB7}" type="slidenum">
              <a:rPr lang="ru-RU" smtClean="0"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97419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815CB5-051C-4CAC-8E67-DFBA757BBCB7}" type="slidenum">
              <a:rPr lang="ru-RU" smtClean="0"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04022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815CB5-051C-4CAC-8E67-DFBA757BBCB7}" type="slidenum">
              <a:rPr lang="ru-RU" smtClean="0"/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836243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815CB5-051C-4CAC-8E67-DFBA757BBCB7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410538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815CB5-051C-4CAC-8E67-DFBA757BBCB7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539168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815CB5-051C-4CAC-8E67-DFBA757BBCB7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564949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815CB5-051C-4CAC-8E67-DFBA757BBCB7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231830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815CB5-051C-4CAC-8E67-DFBA757BBCB7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233008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815CB5-051C-4CAC-8E67-DFBA757BBCB7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119031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815CB5-051C-4CAC-8E67-DFBA757BBCB7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670532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815CB5-051C-4CAC-8E67-DFBA757BBCB7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31194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36905A-CC93-4538-AC6E-F831A08B3415}" type="datetimeFigureOut">
              <a:rPr lang="ru-RU" smtClean="0"/>
              <a:t>29.11.2020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48061F1E-CF1E-4057-A3BD-239D162990C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99414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36905A-CC93-4538-AC6E-F831A08B3415}" type="datetimeFigureOut">
              <a:rPr lang="ru-RU" smtClean="0"/>
              <a:t>29.11.2020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48061F1E-CF1E-4057-A3BD-239D162990C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10883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36905A-CC93-4538-AC6E-F831A08B3415}" type="datetimeFigureOut">
              <a:rPr lang="ru-RU" smtClean="0"/>
              <a:t>29.11.2020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48061F1E-CF1E-4057-A3BD-239D162990C4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0836866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36905A-CC93-4538-AC6E-F831A08B3415}" type="datetimeFigureOut">
              <a:rPr lang="ru-RU" smtClean="0"/>
              <a:t>29.11.2020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48061F1E-CF1E-4057-A3BD-239D162990C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663646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36905A-CC93-4538-AC6E-F831A08B3415}" type="datetimeFigureOut">
              <a:rPr lang="ru-RU" smtClean="0"/>
              <a:t>29.11.2020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48061F1E-CF1E-4057-A3BD-239D162990C4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17374167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36905A-CC93-4538-AC6E-F831A08B3415}" type="datetimeFigureOut">
              <a:rPr lang="ru-RU" smtClean="0"/>
              <a:t>29.11.2020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48061F1E-CF1E-4057-A3BD-239D162990C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703741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36905A-CC93-4538-AC6E-F831A08B3415}" type="datetimeFigureOut">
              <a:rPr lang="ru-RU" smtClean="0"/>
              <a:t>29.11.2020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61F1E-CF1E-4057-A3BD-239D162990C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089857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36905A-CC93-4538-AC6E-F831A08B3415}" type="datetimeFigureOut">
              <a:rPr lang="ru-RU" smtClean="0"/>
              <a:t>29.11.2020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61F1E-CF1E-4057-A3BD-239D162990C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92639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36905A-CC93-4538-AC6E-F831A08B3415}" type="datetimeFigureOut">
              <a:rPr lang="ru-RU" smtClean="0"/>
              <a:t>29.11.2020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61F1E-CF1E-4057-A3BD-239D162990C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44152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36905A-CC93-4538-AC6E-F831A08B3415}" type="datetimeFigureOut">
              <a:rPr lang="ru-RU" smtClean="0"/>
              <a:t>29.11.2020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48061F1E-CF1E-4057-A3BD-239D162990C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80470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36905A-CC93-4538-AC6E-F831A08B3415}" type="datetimeFigureOut">
              <a:rPr lang="ru-RU" smtClean="0"/>
              <a:t>29.11.2020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48061F1E-CF1E-4057-A3BD-239D162990C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75179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36905A-CC93-4538-AC6E-F831A08B3415}" type="datetimeFigureOut">
              <a:rPr lang="ru-RU" smtClean="0"/>
              <a:t>29.11.2020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48061F1E-CF1E-4057-A3BD-239D162990C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51415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36905A-CC93-4538-AC6E-F831A08B3415}" type="datetimeFigureOut">
              <a:rPr lang="ru-RU" smtClean="0"/>
              <a:t>29.11.2020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61F1E-CF1E-4057-A3BD-239D162990C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99909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36905A-CC93-4538-AC6E-F831A08B3415}" type="datetimeFigureOut">
              <a:rPr lang="ru-RU" smtClean="0"/>
              <a:t>29.11.2020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61F1E-CF1E-4057-A3BD-239D162990C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50323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36905A-CC93-4538-AC6E-F831A08B3415}" type="datetimeFigureOut">
              <a:rPr lang="ru-RU" smtClean="0"/>
              <a:t>29.11.2020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61F1E-CF1E-4057-A3BD-239D162990C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6395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36905A-CC93-4538-AC6E-F831A08B3415}" type="datetimeFigureOut">
              <a:rPr lang="ru-RU" smtClean="0"/>
              <a:t>29.11.2020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48061F1E-CF1E-4057-A3BD-239D162990C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4481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157"/>
            <a:ext cx="2356674" cy="6853096"/>
            <a:chOff x="6627813" y="195610"/>
            <a:chExt cx="1952625" cy="5678141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5610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36905A-CC93-4538-AC6E-F831A08B3415}" type="datetimeFigureOut">
              <a:rPr lang="ru-RU" smtClean="0"/>
              <a:t>29.11.2020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48061F1E-CF1E-4057-A3BD-239D162990C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79106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0" r:id="rId1"/>
    <p:sldLayoutId id="2147483761" r:id="rId2"/>
    <p:sldLayoutId id="2147483762" r:id="rId3"/>
    <p:sldLayoutId id="2147483763" r:id="rId4"/>
    <p:sldLayoutId id="2147483764" r:id="rId5"/>
    <p:sldLayoutId id="2147483765" r:id="rId6"/>
    <p:sldLayoutId id="2147483766" r:id="rId7"/>
    <p:sldLayoutId id="2147483767" r:id="rId8"/>
    <p:sldLayoutId id="2147483768" r:id="rId9"/>
    <p:sldLayoutId id="2147483769" r:id="rId10"/>
    <p:sldLayoutId id="2147483770" r:id="rId11"/>
    <p:sldLayoutId id="2147483771" r:id="rId12"/>
    <p:sldLayoutId id="2147483772" r:id="rId13"/>
    <p:sldLayoutId id="2147483773" r:id="rId14"/>
    <p:sldLayoutId id="2147483774" r:id="rId15"/>
    <p:sldLayoutId id="2147483775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2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.emf"/><Relationship Id="rId4" Type="http://schemas.openxmlformats.org/officeDocument/2006/relationships/package" Target="../embeddings/_________Microsoft_Word1.docx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.v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3.v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0770" y="1262672"/>
            <a:ext cx="3678421" cy="590873"/>
          </a:xfrm>
        </p:spPr>
        <p:txBody>
          <a:bodyPr>
            <a:normAutofit fontScale="90000"/>
          </a:bodyPr>
          <a:lstStyle/>
          <a:p>
            <a:r>
              <a:rPr lang="ru-RU" i="1" dirty="0" smtClean="0">
                <a:latin typeface="Franklin Gothic Demi Cond" panose="020B0706030402020204" pitchFamily="34" charset="0"/>
              </a:rPr>
              <a:t>Видеоурок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581933" y="6179883"/>
            <a:ext cx="4490115" cy="1096899"/>
          </a:xfrm>
        </p:spPr>
        <p:txBody>
          <a:bodyPr/>
          <a:lstStyle/>
          <a:p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Преподаватель Д.Н. Матюхов</a:t>
            </a:r>
            <a:endParaRPr lang="ru-RU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1507395" y="3921709"/>
            <a:ext cx="9383517" cy="164630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r" defTabSz="457200" rtl="0" eaLnBrk="1" latinLnBrk="0" hangingPunct="1">
              <a:spcBef>
                <a:spcPct val="0"/>
              </a:spcBef>
              <a:buNone/>
              <a:defRPr sz="54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endParaRPr lang="ru-RU" b="1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4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4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 </a:t>
            </a:r>
          </a:p>
          <a:p>
            <a:pPr algn="ctr"/>
            <a:r>
              <a:rPr lang="ru-RU" sz="4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МДК 01.02. </a:t>
            </a:r>
          </a:p>
          <a:p>
            <a:pPr algn="ctr"/>
            <a:r>
              <a:rPr lang="ru-RU" sz="4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Технология производства сварных конструкций</a:t>
            </a:r>
          </a:p>
        </p:txBody>
      </p:sp>
    </p:spTree>
    <p:extLst>
      <p:ext uri="{BB962C8B-B14F-4D97-AF65-F5344CB8AC3E}">
        <p14:creationId xmlns:p14="http://schemas.microsoft.com/office/powerpoint/2010/main" val="2235975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673887" y="146293"/>
            <a:ext cx="1132249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accent3">
                    <a:lumMod val="50000"/>
                  </a:schemeClr>
                </a:solidFill>
              </a:rPr>
              <a:t>Аттестация </a:t>
            </a:r>
            <a:r>
              <a:rPr lang="ru-RU" sz="3600" b="1" dirty="0">
                <a:solidFill>
                  <a:schemeClr val="accent3">
                    <a:lumMod val="50000"/>
                  </a:schemeClr>
                </a:solidFill>
              </a:rPr>
              <a:t>сварочного </a:t>
            </a:r>
            <a:r>
              <a:rPr lang="ru-RU" sz="3600" b="1" dirty="0" smtClean="0">
                <a:solidFill>
                  <a:schemeClr val="accent3">
                    <a:lumMod val="50000"/>
                  </a:schemeClr>
                </a:solidFill>
              </a:rPr>
              <a:t>оборудования</a:t>
            </a:r>
            <a:endParaRPr lang="ru-RU" sz="36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392072" y="1073835"/>
            <a:ext cx="1035865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</a:rPr>
              <a:t>	Аттестацию </a:t>
            </a:r>
            <a:r>
              <a:rPr lang="ru-RU" sz="2400" b="1" dirty="0">
                <a:solidFill>
                  <a:schemeClr val="accent3">
                    <a:lumMod val="50000"/>
                  </a:schemeClr>
                </a:solidFill>
              </a:rPr>
              <a:t>сварочного оборудования проводят в целях проверки его возможности обеспечивать заданные технологические характеристики для различных способов сварки, определяющие требуемое качество сварных соединений при изготовлении, монтаже, ремонте и реконструкции технических устройств, применяемых на опасных производственных объектах.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514902" y="5143732"/>
            <a:ext cx="1023582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</a:rPr>
              <a:t>	Требования </a:t>
            </a:r>
            <a:r>
              <a:rPr lang="ru-RU" sz="2400" b="1" dirty="0">
                <a:solidFill>
                  <a:schemeClr val="accent3">
                    <a:lumMod val="50000"/>
                  </a:schemeClr>
                </a:solidFill>
              </a:rPr>
              <a:t>РД 03-614-03 предусматривают первичную, дополнительную, периодическую и внеочередную аттестации.</a:t>
            </a:r>
          </a:p>
        </p:txBody>
      </p:sp>
    </p:spTree>
    <p:extLst>
      <p:ext uri="{BB962C8B-B14F-4D97-AF65-F5344CB8AC3E}">
        <p14:creationId xmlns:p14="http://schemas.microsoft.com/office/powerpoint/2010/main" val="2672225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673887" y="146293"/>
            <a:ext cx="1132249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accent3">
                    <a:lumMod val="50000"/>
                  </a:schemeClr>
                </a:solidFill>
              </a:rPr>
              <a:t>Аттестация </a:t>
            </a:r>
            <a:r>
              <a:rPr lang="ru-RU" sz="3600" b="1" dirty="0">
                <a:solidFill>
                  <a:schemeClr val="accent3">
                    <a:lumMod val="50000"/>
                  </a:schemeClr>
                </a:solidFill>
              </a:rPr>
              <a:t>сварочного </a:t>
            </a:r>
            <a:r>
              <a:rPr lang="ru-RU" sz="3600" b="1" dirty="0" smtClean="0">
                <a:solidFill>
                  <a:schemeClr val="accent3">
                    <a:lumMod val="50000"/>
                  </a:schemeClr>
                </a:solidFill>
              </a:rPr>
              <a:t>оборудования</a:t>
            </a:r>
            <a:endParaRPr lang="ru-RU" sz="36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171467" y="896919"/>
            <a:ext cx="870943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>
                <a:solidFill>
                  <a:schemeClr val="accent3">
                    <a:lumMod val="50000"/>
                  </a:schemeClr>
                </a:solidFill>
              </a:rPr>
              <a:t>Порядок проведения испытаний </a:t>
            </a:r>
            <a:r>
              <a:rPr lang="ru-RU" sz="2800" b="1" dirty="0" err="1">
                <a:solidFill>
                  <a:schemeClr val="accent3">
                    <a:lumMod val="50000"/>
                  </a:schemeClr>
                </a:solidFill>
              </a:rPr>
              <a:t>СОпр</a:t>
            </a:r>
            <a:r>
              <a:rPr lang="ru-RU" sz="2800" b="1" dirty="0">
                <a:solidFill>
                  <a:schemeClr val="accent3">
                    <a:lumMod val="50000"/>
                  </a:schemeClr>
                </a:solidFill>
              </a:rPr>
              <a:t> и </a:t>
            </a:r>
            <a:r>
              <a:rPr lang="ru-RU" sz="2800" b="1" dirty="0" err="1">
                <a:solidFill>
                  <a:schemeClr val="accent3">
                    <a:lumMod val="50000"/>
                  </a:schemeClr>
                </a:solidFill>
              </a:rPr>
              <a:t>СОпо</a:t>
            </a:r>
            <a:endParaRPr lang="ru-RU" sz="28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graphicFrame>
        <p:nvGraphicFramePr>
          <p:cNvPr id="21" name="Объект 2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50736230"/>
              </p:ext>
            </p:extLst>
          </p:nvPr>
        </p:nvGraphicFramePr>
        <p:xfrm>
          <a:off x="2534215" y="2309529"/>
          <a:ext cx="7983940" cy="350441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9" name="Документ" r:id="rId4" imgW="5925852" imgH="2046724" progId="Word.Document.12">
                  <p:embed/>
                </p:oleObj>
              </mc:Choice>
              <mc:Fallback>
                <p:oleObj name="Документ" r:id="rId4" imgW="5925852" imgH="2046724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534215" y="2309529"/>
                        <a:ext cx="7983940" cy="350441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660464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673887" y="146293"/>
            <a:ext cx="1132249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accent3">
                    <a:lumMod val="50000"/>
                  </a:schemeClr>
                </a:solidFill>
              </a:rPr>
              <a:t>Аттестация </a:t>
            </a:r>
            <a:r>
              <a:rPr lang="ru-RU" sz="3600" b="1" dirty="0">
                <a:solidFill>
                  <a:schemeClr val="accent3">
                    <a:lumMod val="50000"/>
                  </a:schemeClr>
                </a:solidFill>
              </a:rPr>
              <a:t>сварочного </a:t>
            </a:r>
            <a:r>
              <a:rPr lang="ru-RU" sz="3600" b="1" dirty="0" smtClean="0">
                <a:solidFill>
                  <a:schemeClr val="accent3">
                    <a:lumMod val="50000"/>
                  </a:schemeClr>
                </a:solidFill>
              </a:rPr>
              <a:t>оборудования</a:t>
            </a:r>
            <a:endParaRPr lang="ru-RU" sz="36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3167754" y="1027856"/>
            <a:ext cx="611096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>
                <a:solidFill>
                  <a:schemeClr val="accent3">
                    <a:lumMod val="50000"/>
                  </a:schemeClr>
                </a:solidFill>
              </a:rPr>
              <a:t>Виды сварочного оборудования</a:t>
            </a: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52454072"/>
              </p:ext>
            </p:extLst>
          </p:nvPr>
        </p:nvGraphicFramePr>
        <p:xfrm>
          <a:off x="2456598" y="1825703"/>
          <a:ext cx="8065826" cy="409587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508985"/>
                <a:gridCol w="5556841"/>
              </a:tblGrid>
              <a:tr h="818730">
                <a:tc>
                  <a:txBody>
                    <a:bodyPr/>
                    <a:lstStyle/>
                    <a:p>
                      <a:pPr algn="ctr" fontAlgn="base">
                        <a:lnSpc>
                          <a:spcPts val="1575"/>
                        </a:lnSpc>
                        <a:spcAft>
                          <a:spcPts val="0"/>
                        </a:spcAft>
                      </a:pPr>
                      <a:endParaRPr lang="ru-RU" sz="2000" dirty="0" smtClean="0">
                        <a:effectLst/>
                      </a:endParaRPr>
                    </a:p>
                    <a:p>
                      <a:pPr algn="ctr" fontAlgn="base">
                        <a:lnSpc>
                          <a:spcPts val="1575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</a:rPr>
                        <a:t>Шифр </a:t>
                      </a:r>
                      <a:r>
                        <a:rPr lang="ru-RU" sz="2000" dirty="0">
                          <a:effectLst/>
                        </a:rPr>
                        <a:t>вида СО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990" marR="46990" marT="0" marB="0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575"/>
                        </a:lnSpc>
                        <a:spcAft>
                          <a:spcPts val="0"/>
                        </a:spcAft>
                      </a:pPr>
                      <a:endParaRPr lang="ru-RU" sz="2000" dirty="0" smtClean="0">
                        <a:effectLst/>
                      </a:endParaRPr>
                    </a:p>
                    <a:p>
                      <a:pPr algn="ctr" fontAlgn="base">
                        <a:lnSpc>
                          <a:spcPts val="1575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</a:rPr>
                        <a:t>Назначение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990" marR="46990" marT="0" marB="0"/>
                </a:tc>
              </a:tr>
              <a:tr h="819287">
                <a:tc>
                  <a:txBody>
                    <a:bodyPr/>
                    <a:lstStyle/>
                    <a:p>
                      <a:pPr algn="ctr" fontAlgn="base">
                        <a:lnSpc>
                          <a:spcPts val="1575"/>
                        </a:lnSpc>
                        <a:spcAft>
                          <a:spcPts val="0"/>
                        </a:spcAft>
                      </a:pPr>
                      <a:endParaRPr lang="ru-RU" sz="2000" dirty="0" smtClean="0">
                        <a:effectLst/>
                      </a:endParaRPr>
                    </a:p>
                    <a:p>
                      <a:pPr algn="ctr" fontAlgn="base">
                        <a:lnSpc>
                          <a:spcPts val="1575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</a:rPr>
                        <a:t>А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990" marR="46990" marT="0" marB="0"/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ts val="1575"/>
                        </a:lnSpc>
                        <a:spcAft>
                          <a:spcPts val="0"/>
                        </a:spcAft>
                      </a:pPr>
                      <a:endParaRPr lang="ru-RU" sz="2000" dirty="0" smtClean="0">
                        <a:effectLst/>
                      </a:endParaRPr>
                    </a:p>
                    <a:p>
                      <a:pPr fontAlgn="base">
                        <a:lnSpc>
                          <a:spcPts val="1575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</a:rPr>
                        <a:t>Оборудование </a:t>
                      </a:r>
                      <a:r>
                        <a:rPr lang="ru-RU" sz="2000" dirty="0">
                          <a:effectLst/>
                        </a:rPr>
                        <a:t>для дуговой сварки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990" marR="46990" marT="0" marB="0"/>
                </a:tc>
              </a:tr>
              <a:tr h="819287">
                <a:tc>
                  <a:txBody>
                    <a:bodyPr/>
                    <a:lstStyle/>
                    <a:p>
                      <a:pPr algn="ctr" fontAlgn="base">
                        <a:lnSpc>
                          <a:spcPts val="1575"/>
                        </a:lnSpc>
                        <a:spcAft>
                          <a:spcPts val="0"/>
                        </a:spcAft>
                      </a:pPr>
                      <a:endParaRPr lang="ru-RU" sz="2000" dirty="0" smtClean="0">
                        <a:effectLst/>
                      </a:endParaRPr>
                    </a:p>
                    <a:p>
                      <a:pPr algn="ctr" fontAlgn="base">
                        <a:lnSpc>
                          <a:spcPts val="1575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</a:rPr>
                        <a:t>В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990" marR="46990" marT="0" marB="0"/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ts val="1575"/>
                        </a:lnSpc>
                        <a:spcAft>
                          <a:spcPts val="0"/>
                        </a:spcAft>
                      </a:pPr>
                      <a:endParaRPr lang="ru-RU" sz="2000" dirty="0" smtClean="0">
                        <a:effectLst/>
                      </a:endParaRPr>
                    </a:p>
                    <a:p>
                      <a:pPr fontAlgn="base">
                        <a:lnSpc>
                          <a:spcPts val="1575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</a:rPr>
                        <a:t>Оборудование </a:t>
                      </a:r>
                      <a:r>
                        <a:rPr lang="ru-RU" sz="2000" dirty="0">
                          <a:effectLst/>
                        </a:rPr>
                        <a:t>для газовой сварки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990" marR="46990" marT="0" marB="0"/>
                </a:tc>
              </a:tr>
              <a:tr h="819287">
                <a:tc>
                  <a:txBody>
                    <a:bodyPr/>
                    <a:lstStyle/>
                    <a:p>
                      <a:pPr algn="ctr" fontAlgn="base">
                        <a:lnSpc>
                          <a:spcPts val="1575"/>
                        </a:lnSpc>
                        <a:spcAft>
                          <a:spcPts val="0"/>
                        </a:spcAft>
                      </a:pPr>
                      <a:endParaRPr lang="ru-RU" sz="2000" dirty="0" smtClean="0">
                        <a:effectLst/>
                      </a:endParaRPr>
                    </a:p>
                    <a:p>
                      <a:pPr algn="ctr" fontAlgn="base">
                        <a:lnSpc>
                          <a:spcPts val="1575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</a:rPr>
                        <a:t>С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990" marR="46990" marT="0" marB="0"/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ts val="1575"/>
                        </a:lnSpc>
                        <a:spcAft>
                          <a:spcPts val="0"/>
                        </a:spcAft>
                      </a:pPr>
                      <a:endParaRPr lang="ru-RU" sz="2000" dirty="0" smtClean="0">
                        <a:effectLst/>
                      </a:endParaRPr>
                    </a:p>
                    <a:p>
                      <a:pPr fontAlgn="base">
                        <a:lnSpc>
                          <a:spcPts val="1575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</a:rPr>
                        <a:t>Оборудование </a:t>
                      </a:r>
                      <a:r>
                        <a:rPr lang="ru-RU" sz="2000" dirty="0">
                          <a:effectLst/>
                        </a:rPr>
                        <a:t>для контактной сварки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990" marR="46990" marT="0" marB="0"/>
                </a:tc>
              </a:tr>
              <a:tr h="819287">
                <a:tc>
                  <a:txBody>
                    <a:bodyPr/>
                    <a:lstStyle/>
                    <a:p>
                      <a:pPr algn="ctr" fontAlgn="base">
                        <a:lnSpc>
                          <a:spcPts val="1575"/>
                        </a:lnSpc>
                        <a:spcAft>
                          <a:spcPts val="0"/>
                        </a:spcAft>
                      </a:pPr>
                      <a:endParaRPr lang="ru-RU" sz="2000" dirty="0" smtClean="0">
                        <a:effectLst/>
                      </a:endParaRPr>
                    </a:p>
                    <a:p>
                      <a:pPr algn="ctr" fontAlgn="base">
                        <a:lnSpc>
                          <a:spcPts val="1575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</a:rPr>
                        <a:t>D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990" marR="46990" marT="0" marB="0"/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ts val="1575"/>
                        </a:lnSpc>
                        <a:spcAft>
                          <a:spcPts val="0"/>
                        </a:spcAft>
                      </a:pPr>
                      <a:endParaRPr lang="ru-RU" sz="2000" dirty="0" smtClean="0">
                        <a:effectLst/>
                      </a:endParaRPr>
                    </a:p>
                    <a:p>
                      <a:pPr fontAlgn="base">
                        <a:lnSpc>
                          <a:spcPts val="1575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</a:rPr>
                        <a:t>Оборудование </a:t>
                      </a:r>
                      <a:r>
                        <a:rPr lang="ru-RU" sz="2000" dirty="0">
                          <a:effectLst/>
                        </a:rPr>
                        <a:t>для сварки полимерных материалов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990" marR="4699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22501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673887" y="146293"/>
            <a:ext cx="1132249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accent3">
                    <a:lumMod val="50000"/>
                  </a:schemeClr>
                </a:solidFill>
              </a:rPr>
              <a:t>Аттестация </a:t>
            </a:r>
            <a:r>
              <a:rPr lang="ru-RU" sz="3600" b="1" dirty="0">
                <a:solidFill>
                  <a:schemeClr val="accent3">
                    <a:lumMod val="50000"/>
                  </a:schemeClr>
                </a:solidFill>
              </a:rPr>
              <a:t>сварочного </a:t>
            </a:r>
            <a:r>
              <a:rPr lang="ru-RU" sz="3600" b="1" dirty="0" smtClean="0">
                <a:solidFill>
                  <a:schemeClr val="accent3">
                    <a:lumMod val="50000"/>
                  </a:schemeClr>
                </a:solidFill>
              </a:rPr>
              <a:t>оборудования</a:t>
            </a:r>
            <a:endParaRPr lang="ru-RU" sz="36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807018" y="792624"/>
            <a:ext cx="1105623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>
                <a:solidFill>
                  <a:schemeClr val="accent3">
                    <a:lumMod val="50000"/>
                  </a:schemeClr>
                </a:solidFill>
              </a:rPr>
              <a:t>Типы сварочного оборудования для дуговой сварки вида А</a:t>
            </a: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96253818"/>
              </p:ext>
            </p:extLst>
          </p:nvPr>
        </p:nvGraphicFramePr>
        <p:xfrm>
          <a:off x="2333767" y="1438947"/>
          <a:ext cx="9062114" cy="541905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093981"/>
                <a:gridCol w="937577"/>
                <a:gridCol w="7030556"/>
              </a:tblGrid>
              <a:tr h="24552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/>
                </a:tc>
              </a:tr>
              <a:tr h="258785">
                <a:tc>
                  <a:txBody>
                    <a:bodyPr/>
                    <a:lstStyle/>
                    <a:p>
                      <a:pPr algn="ctr" fontAlgn="base">
                        <a:lnSpc>
                          <a:spcPts val="1575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Шифр СО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050" marR="45050" marT="0" marB="0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575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Тип СО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050" marR="45050" marT="0" marB="0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575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Назначение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050" marR="45050" marT="0" marB="0"/>
                </a:tc>
              </a:tr>
              <a:tr h="258785">
                <a:tc>
                  <a:txBody>
                    <a:bodyPr/>
                    <a:lstStyle/>
                    <a:p>
                      <a:pPr algn="ctr" fontAlgn="base">
                        <a:lnSpc>
                          <a:spcPts val="1575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1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050" marR="45050" marT="0" marB="0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575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2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050" marR="45050" marT="0" marB="0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575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3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050" marR="45050" marT="0" marB="0"/>
                </a:tc>
              </a:tr>
              <a:tr h="258785">
                <a:tc>
                  <a:txBody>
                    <a:bodyPr/>
                    <a:lstStyle/>
                    <a:p>
                      <a:pPr algn="ctr" fontAlgn="base">
                        <a:lnSpc>
                          <a:spcPts val="1575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А1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050" marR="45050" marT="0" marB="0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575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ТД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050" marR="45050" marT="0" marB="0"/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ts val="1575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Трансформатор для ручной дуговой сварки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050" marR="45050" marT="0" marB="0"/>
                </a:tc>
              </a:tr>
              <a:tr h="258785">
                <a:tc>
                  <a:txBody>
                    <a:bodyPr/>
                    <a:lstStyle/>
                    <a:p>
                      <a:pPr algn="ctr" fontAlgn="base">
                        <a:lnSpc>
                          <a:spcPts val="1575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А2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050" marR="45050" marT="0" marB="0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575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ТДФ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050" marR="45050" marT="0" marB="0"/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ts val="1575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Трансформатор для механизированной сварки под флюсом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050" marR="45050" marT="0" marB="0"/>
                </a:tc>
              </a:tr>
              <a:tr h="517570">
                <a:tc>
                  <a:txBody>
                    <a:bodyPr/>
                    <a:lstStyle/>
                    <a:p>
                      <a:pPr algn="ctr" fontAlgn="base">
                        <a:lnSpc>
                          <a:spcPts val="1575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A3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050" marR="45050" marT="0" marB="0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575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ВД,</a:t>
                      </a:r>
                      <a:br>
                        <a:rPr lang="ru-RU" sz="1400" dirty="0">
                          <a:effectLst/>
                        </a:rPr>
                      </a:br>
                      <a:r>
                        <a:rPr lang="ru-RU" sz="1400" dirty="0">
                          <a:effectLst/>
                        </a:rPr>
                        <a:t>ВДУЧ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050" marR="45050" marT="0" marB="0"/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ts val="1575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Выпрямитель для ручной дуговой и механизированной сварки под флюсом и в защитных газах (в том числе высокочастотный)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050" marR="45050" marT="0" marB="0"/>
                </a:tc>
              </a:tr>
              <a:tr h="258785">
                <a:tc>
                  <a:txBody>
                    <a:bodyPr/>
                    <a:lstStyle/>
                    <a:p>
                      <a:pPr algn="ctr" fontAlgn="base">
                        <a:lnSpc>
                          <a:spcPts val="1575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А4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050" marR="45050" marT="0" marB="0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575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УДГ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050" marR="45050" marT="0" marB="0"/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ts val="1575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Установки для сварки неплавящимся электродом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050" marR="45050" marT="0" marB="0"/>
                </a:tc>
              </a:tr>
              <a:tr h="258785">
                <a:tc>
                  <a:txBody>
                    <a:bodyPr/>
                    <a:lstStyle/>
                    <a:p>
                      <a:pPr algn="ctr" fontAlgn="base">
                        <a:lnSpc>
                          <a:spcPts val="1575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А5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050" marR="45050" marT="0" marB="0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575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ПДГ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050" marR="45050" marT="0" marB="0"/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ts val="1575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Полуавтомат для механизированной сварки в активных газах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050" marR="45050" marT="0" marB="0"/>
                </a:tc>
              </a:tr>
              <a:tr h="258785">
                <a:tc>
                  <a:txBody>
                    <a:bodyPr/>
                    <a:lstStyle/>
                    <a:p>
                      <a:pPr algn="ctr" fontAlgn="base">
                        <a:lnSpc>
                          <a:spcPts val="1575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А6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050" marR="45050" marT="0" marB="0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575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ПДФ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050" marR="45050" marT="0" marB="0"/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ts val="1575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Полуавтомат для механизированной сварки под флюсом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050" marR="45050" marT="0" marB="0"/>
                </a:tc>
              </a:tr>
              <a:tr h="258785">
                <a:tc>
                  <a:txBody>
                    <a:bodyPr/>
                    <a:lstStyle/>
                    <a:p>
                      <a:pPr algn="ctr" fontAlgn="base">
                        <a:lnSpc>
                          <a:spcPts val="1575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А7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050" marR="45050" marT="0" marB="0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575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ПДИ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050" marR="45050" marT="0" marB="0"/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ts val="1575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Полуавтомат для механизированной сварки в инертных газах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050" marR="45050" marT="0" marB="0"/>
                </a:tc>
              </a:tr>
              <a:tr h="258785">
                <a:tc>
                  <a:txBody>
                    <a:bodyPr/>
                    <a:lstStyle/>
                    <a:p>
                      <a:pPr algn="ctr" fontAlgn="base">
                        <a:lnSpc>
                          <a:spcPts val="1575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А8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050" marR="45050" marT="0" marB="0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575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ПДУ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050" marR="45050" marT="0" marB="0"/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ts val="1575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Полуавтомат для механизированной сварки в активных и инертных газах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050" marR="45050" marT="0" marB="0"/>
                </a:tc>
              </a:tr>
              <a:tr h="258785">
                <a:tc>
                  <a:txBody>
                    <a:bodyPr/>
                    <a:lstStyle/>
                    <a:p>
                      <a:pPr algn="ctr" fontAlgn="base">
                        <a:lnSpc>
                          <a:spcPts val="1575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А9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050" marR="45050" marT="0" marB="0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575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ПДО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050" marR="45050" marT="0" marB="0"/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ts val="1575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Полуавтомат для механизированной сварки открытой дугой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050" marR="45050" marT="0" marB="0"/>
                </a:tc>
              </a:tr>
              <a:tr h="258785">
                <a:tc>
                  <a:txBody>
                    <a:bodyPr/>
                    <a:lstStyle/>
                    <a:p>
                      <a:pPr algn="ctr" fontAlgn="base">
                        <a:lnSpc>
                          <a:spcPts val="1575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А10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050" marR="45050" marT="0" marB="0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575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АДФ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050" marR="45050" marT="0" marB="0"/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ts val="1575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Автомат для механизированной сварки под флюсом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050" marR="45050" marT="0" marB="0"/>
                </a:tc>
              </a:tr>
              <a:tr h="258785">
                <a:tc>
                  <a:txBody>
                    <a:bodyPr/>
                    <a:lstStyle/>
                    <a:p>
                      <a:pPr algn="ctr" fontAlgn="base">
                        <a:lnSpc>
                          <a:spcPts val="1575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A11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050" marR="45050" marT="0" marB="0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575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АДГ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050" marR="45050" marT="0" marB="0"/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ts val="1575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Автомат для механизированной сварки в защитных газах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050" marR="45050" marT="0" marB="0"/>
                </a:tc>
              </a:tr>
              <a:tr h="258785">
                <a:tc>
                  <a:txBody>
                    <a:bodyPr/>
                    <a:lstStyle/>
                    <a:p>
                      <a:pPr algn="ctr" fontAlgn="base">
                        <a:lnSpc>
                          <a:spcPts val="1575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А12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050" marR="45050" marT="0" marB="0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575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АДФГ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050" marR="45050" marT="0" marB="0"/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ts val="1575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Автомат для механизированной сварки в защитных газах и под флюсом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050" marR="45050" marT="0" marB="0"/>
                </a:tc>
              </a:tr>
              <a:tr h="258785">
                <a:tc>
                  <a:txBody>
                    <a:bodyPr/>
                    <a:lstStyle/>
                    <a:p>
                      <a:pPr algn="ctr" fontAlgn="base">
                        <a:lnSpc>
                          <a:spcPts val="1575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А13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050" marR="45050" marT="0" marB="0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575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АДО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050" marR="45050" marT="0" marB="0"/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ts val="1575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Автомат для сварки открытой дугой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050" marR="45050" marT="0" marB="0"/>
                </a:tc>
              </a:tr>
              <a:tr h="515400">
                <a:tc>
                  <a:txBody>
                    <a:bodyPr/>
                    <a:lstStyle/>
                    <a:p>
                      <a:pPr algn="ctr" fontAlgn="base">
                        <a:lnSpc>
                          <a:spcPts val="1575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А14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050" marR="45050" marT="0" marB="0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575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АД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050" marR="45050" marT="0" marB="0"/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ts val="1575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Агрегат для ручной дуговой и механизированной сварки под флюсом и в защитных газах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050" marR="45050" marT="0" marB="0"/>
                </a:tc>
              </a:tr>
              <a:tr h="517570">
                <a:tc>
                  <a:txBody>
                    <a:bodyPr/>
                    <a:lstStyle/>
                    <a:p>
                      <a:pPr algn="ctr" fontAlgn="base">
                        <a:lnSpc>
                          <a:spcPts val="1575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А15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050" marR="45050" marT="0" marB="0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575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ПД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050" marR="45050" marT="0" marB="0"/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ts val="1575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Преобразователь для ручной дуговой и механизированной сварки под флюсом и в защитных газах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050" marR="4505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99592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058531" y="241827"/>
            <a:ext cx="491993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solidFill>
                  <a:schemeClr val="accent3">
                    <a:lumMod val="50000"/>
                  </a:schemeClr>
                </a:solidFill>
              </a:rPr>
              <a:t>Контрольные вопросы</a:t>
            </a:r>
            <a:endParaRPr lang="ru-RU" sz="32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632601" y="856357"/>
            <a:ext cx="9771796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dirty="0">
                <a:solidFill>
                  <a:schemeClr val="accent3">
                    <a:lumMod val="50000"/>
                  </a:schemeClr>
                </a:solidFill>
              </a:rPr>
              <a:t>1. Какой документ регламентирует аттестацию сварочных материалов?</a:t>
            </a:r>
          </a:p>
          <a:p>
            <a:pPr algn="just"/>
            <a:r>
              <a:rPr lang="ru-RU" sz="2400" b="1" dirty="0">
                <a:solidFill>
                  <a:schemeClr val="accent3">
                    <a:lumMod val="50000"/>
                  </a:schemeClr>
                </a:solidFill>
              </a:rPr>
              <a:t>2.  Какой документ регламентирует аттестацию сварочного оборудования? </a:t>
            </a:r>
          </a:p>
          <a:p>
            <a:pPr algn="just"/>
            <a:r>
              <a:rPr lang="ru-RU" sz="2400" b="1" dirty="0">
                <a:solidFill>
                  <a:schemeClr val="accent3">
                    <a:lumMod val="50000"/>
                  </a:schemeClr>
                </a:solidFill>
              </a:rPr>
              <a:t>3. С какой целью проводят аттестацию сварочных материалов? </a:t>
            </a:r>
          </a:p>
          <a:p>
            <a:pPr algn="just"/>
            <a:r>
              <a:rPr lang="ru-RU" sz="2400" b="1" dirty="0">
                <a:solidFill>
                  <a:schemeClr val="accent3">
                    <a:lumMod val="50000"/>
                  </a:schemeClr>
                </a:solidFill>
              </a:rPr>
              <a:t>4. С какой целью проводят аттестацию сварочного оборудования? </a:t>
            </a:r>
          </a:p>
          <a:p>
            <a:pPr algn="just"/>
            <a:r>
              <a:rPr lang="ru-RU" sz="2400" b="1" dirty="0">
                <a:solidFill>
                  <a:schemeClr val="accent3">
                    <a:lumMod val="50000"/>
                  </a:schemeClr>
                </a:solidFill>
              </a:rPr>
              <a:t>5. Какие сварочные материалы подлежат аттестации? </a:t>
            </a:r>
          </a:p>
          <a:p>
            <a:pPr algn="just"/>
            <a:r>
              <a:rPr lang="ru-RU" sz="2400" b="1" dirty="0">
                <a:solidFill>
                  <a:schemeClr val="accent3">
                    <a:lumMod val="50000"/>
                  </a:schemeClr>
                </a:solidFill>
              </a:rPr>
              <a:t>6. Какие виды аттестации СМ предусматривают Требования РД 03-613-03?</a:t>
            </a:r>
          </a:p>
          <a:p>
            <a:pPr algn="just"/>
            <a:r>
              <a:rPr lang="ru-RU" sz="2400" b="1" dirty="0">
                <a:solidFill>
                  <a:schemeClr val="accent3">
                    <a:lumMod val="50000"/>
                  </a:schemeClr>
                </a:solidFill>
              </a:rPr>
              <a:t>7. В чем заключается процедура аттестации СМ? </a:t>
            </a:r>
          </a:p>
          <a:p>
            <a:pPr algn="just"/>
            <a:r>
              <a:rPr lang="ru-RU" sz="2400" b="1" dirty="0">
                <a:solidFill>
                  <a:schemeClr val="accent3">
                    <a:lumMod val="50000"/>
                  </a:schemeClr>
                </a:solidFill>
              </a:rPr>
              <a:t>8. Какие виды аттестации СО предусматривают Требования РД 03-614-03? </a:t>
            </a:r>
          </a:p>
          <a:p>
            <a:pPr algn="just"/>
            <a:r>
              <a:rPr lang="ru-RU" sz="2400" b="1" dirty="0">
                <a:solidFill>
                  <a:schemeClr val="accent3">
                    <a:lumMod val="50000"/>
                  </a:schemeClr>
                </a:solidFill>
              </a:rPr>
              <a:t>9. Какие виды испытаний при аттестации сварочного оборудования предусматривает Требования РД 03-614-03?</a:t>
            </a:r>
          </a:p>
        </p:txBody>
      </p:sp>
    </p:spTree>
    <p:extLst>
      <p:ext uri="{BB962C8B-B14F-4D97-AF65-F5344CB8AC3E}">
        <p14:creationId xmlns:p14="http://schemas.microsoft.com/office/powerpoint/2010/main" val="3216384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926435" y="1904472"/>
            <a:ext cx="7909888" cy="1560117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chemeClr val="accent3">
                    <a:lumMod val="50000"/>
                  </a:schemeClr>
                </a:solidFill>
              </a:rPr>
              <a:t>Спасибо за внимание! </a:t>
            </a:r>
            <a:endParaRPr lang="ru-RU" b="1" i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1507067" y="2065614"/>
            <a:ext cx="7766936" cy="164630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r" defTabSz="457200" rtl="0" eaLnBrk="1" latinLnBrk="0" hangingPunct="1">
              <a:spcBef>
                <a:spcPct val="0"/>
              </a:spcBef>
              <a:buNone/>
              <a:defRPr sz="54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endParaRPr lang="ru-RU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10957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2149357" y="3705352"/>
            <a:ext cx="8316599" cy="2504378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r" defTabSz="457200" rtl="0" eaLnBrk="1" latinLnBrk="0" hangingPunct="1">
              <a:spcBef>
                <a:spcPct val="0"/>
              </a:spcBef>
              <a:buNone/>
              <a:defRPr sz="54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just"/>
            <a:endParaRPr lang="ru-RU" sz="2400" b="1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sz="24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endParaRPr lang="ru-RU" sz="24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637731" y="0"/>
            <a:ext cx="965783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i="1" dirty="0">
                <a:solidFill>
                  <a:schemeClr val="accent2">
                    <a:lumMod val="50000"/>
                  </a:schemeClr>
                </a:solidFill>
              </a:rPr>
              <a:t>Тема урока: </a:t>
            </a:r>
          </a:p>
          <a:p>
            <a:pPr algn="ctr"/>
            <a:r>
              <a:rPr lang="ru-RU" sz="2800" b="1" i="1" dirty="0">
                <a:solidFill>
                  <a:schemeClr val="accent2">
                    <a:lumMod val="50000"/>
                  </a:schemeClr>
                </a:solidFill>
              </a:rPr>
              <a:t>Аттестация сварочного оборудования, сварочных материалов.</a:t>
            </a:r>
            <a:endParaRPr lang="ru-RU" sz="2800" b="1" i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637731" y="2427188"/>
            <a:ext cx="10017457" cy="25699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8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Цели </a:t>
            </a:r>
            <a:r>
              <a:rPr lang="ru-RU" sz="28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урока: </a:t>
            </a:r>
            <a:endParaRPr lang="ru-RU" sz="2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49580" algn="just">
              <a:lnSpc>
                <a:spcPct val="115000"/>
              </a:lnSpc>
              <a:spcAft>
                <a:spcPts val="0"/>
              </a:spcAft>
            </a:pPr>
            <a:r>
              <a:rPr lang="ru-RU" sz="2800" b="1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образовательные: </a:t>
            </a:r>
            <a:endParaRPr lang="ru-RU" sz="2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49580" algn="just">
              <a:lnSpc>
                <a:spcPct val="115000"/>
              </a:lnSpc>
              <a:spcAft>
                <a:spcPts val="0"/>
              </a:spcAft>
            </a:pPr>
            <a:r>
              <a:rPr lang="ru-RU" sz="28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28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изучить порядок и требования аттестации сварочного оборудования и сварочных материалов для применения в своей профессиональной </a:t>
            </a:r>
            <a:r>
              <a:rPr lang="ru-RU" sz="28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деятельности; </a:t>
            </a:r>
            <a:endParaRPr lang="ru-RU" sz="28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06820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2149357" y="3705352"/>
            <a:ext cx="8316599" cy="2504378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r" defTabSz="457200" rtl="0" eaLnBrk="1" latinLnBrk="0" hangingPunct="1">
              <a:spcBef>
                <a:spcPct val="0"/>
              </a:spcBef>
              <a:buNone/>
              <a:defRPr sz="54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just"/>
            <a:endParaRPr lang="ru-RU" sz="2400" b="1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sz="24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endParaRPr lang="ru-RU" sz="24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773105" y="97262"/>
            <a:ext cx="965783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i="1" dirty="0" smtClean="0">
                <a:solidFill>
                  <a:schemeClr val="accent2">
                    <a:lumMod val="50000"/>
                  </a:schemeClr>
                </a:solidFill>
              </a:rPr>
              <a:t>Вопросы для изучения</a:t>
            </a:r>
            <a:endParaRPr lang="ru-RU" sz="2800" b="1" i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312575" y="1923258"/>
            <a:ext cx="9990161" cy="28584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lnSpc>
                <a:spcPct val="107000"/>
              </a:lnSpc>
              <a:spcAft>
                <a:spcPts val="0"/>
              </a:spcAft>
              <a:tabLst>
                <a:tab pos="581660" algn="l"/>
                <a:tab pos="1163320" algn="l"/>
                <a:tab pos="1744980" algn="l"/>
                <a:tab pos="2326640" algn="l"/>
                <a:tab pos="2908300" algn="l"/>
                <a:tab pos="3489960" algn="l"/>
                <a:tab pos="4071620" algn="l"/>
                <a:tab pos="4653280" algn="l"/>
                <a:tab pos="5234940" algn="l"/>
                <a:tab pos="5816600" algn="l"/>
                <a:tab pos="6398260" algn="l"/>
                <a:tab pos="6979920" algn="l"/>
                <a:tab pos="7561580" algn="l"/>
                <a:tab pos="8143240" algn="l"/>
                <a:tab pos="8724900" algn="l"/>
                <a:tab pos="9306560" algn="l"/>
              </a:tabLst>
            </a:pPr>
            <a:r>
              <a:rPr lang="ru-RU" sz="28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1. Общие сведения об аттестации сварочных материалов и сварочного оборудования. </a:t>
            </a:r>
          </a:p>
          <a:p>
            <a:pPr lvl="0" algn="just">
              <a:lnSpc>
                <a:spcPct val="107000"/>
              </a:lnSpc>
              <a:spcAft>
                <a:spcPts val="0"/>
              </a:spcAft>
              <a:tabLst>
                <a:tab pos="581660" algn="l"/>
                <a:tab pos="1163320" algn="l"/>
                <a:tab pos="1744980" algn="l"/>
                <a:tab pos="2326640" algn="l"/>
                <a:tab pos="2908300" algn="l"/>
                <a:tab pos="3489960" algn="l"/>
                <a:tab pos="4071620" algn="l"/>
                <a:tab pos="4653280" algn="l"/>
                <a:tab pos="5234940" algn="l"/>
                <a:tab pos="5816600" algn="l"/>
                <a:tab pos="6398260" algn="l"/>
                <a:tab pos="6979920" algn="l"/>
                <a:tab pos="7561580" algn="l"/>
                <a:tab pos="8143240" algn="l"/>
                <a:tab pos="8724900" algn="l"/>
                <a:tab pos="9306560" algn="l"/>
              </a:tabLst>
            </a:pPr>
            <a:r>
              <a:rPr lang="ru-RU" sz="28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	</a:t>
            </a:r>
          </a:p>
          <a:p>
            <a:pPr lvl="0" algn="just">
              <a:lnSpc>
                <a:spcPct val="107000"/>
              </a:lnSpc>
              <a:spcAft>
                <a:spcPts val="0"/>
              </a:spcAft>
              <a:tabLst>
                <a:tab pos="581660" algn="l"/>
                <a:tab pos="1163320" algn="l"/>
                <a:tab pos="1744980" algn="l"/>
                <a:tab pos="2326640" algn="l"/>
                <a:tab pos="2908300" algn="l"/>
                <a:tab pos="3489960" algn="l"/>
                <a:tab pos="4071620" algn="l"/>
                <a:tab pos="4653280" algn="l"/>
                <a:tab pos="5234940" algn="l"/>
                <a:tab pos="5816600" algn="l"/>
                <a:tab pos="6398260" algn="l"/>
                <a:tab pos="6979920" algn="l"/>
                <a:tab pos="7561580" algn="l"/>
                <a:tab pos="8143240" algn="l"/>
                <a:tab pos="8724900" algn="l"/>
                <a:tab pos="9306560" algn="l"/>
              </a:tabLst>
            </a:pPr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8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Аттестация сварочных материалов. </a:t>
            </a:r>
          </a:p>
          <a:p>
            <a:pPr lvl="0" algn="just">
              <a:lnSpc>
                <a:spcPct val="107000"/>
              </a:lnSpc>
              <a:spcAft>
                <a:spcPts val="0"/>
              </a:spcAft>
              <a:tabLst>
                <a:tab pos="581660" algn="l"/>
                <a:tab pos="1163320" algn="l"/>
                <a:tab pos="1744980" algn="l"/>
                <a:tab pos="2326640" algn="l"/>
                <a:tab pos="2908300" algn="l"/>
                <a:tab pos="3489960" algn="l"/>
                <a:tab pos="4071620" algn="l"/>
                <a:tab pos="4653280" algn="l"/>
                <a:tab pos="5234940" algn="l"/>
                <a:tab pos="5816600" algn="l"/>
                <a:tab pos="6398260" algn="l"/>
                <a:tab pos="6979920" algn="l"/>
                <a:tab pos="7561580" algn="l"/>
                <a:tab pos="8143240" algn="l"/>
                <a:tab pos="8724900" algn="l"/>
                <a:tab pos="9306560" algn="l"/>
              </a:tabLst>
            </a:pPr>
            <a:r>
              <a:rPr lang="ru-RU" sz="28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	</a:t>
            </a:r>
          </a:p>
          <a:p>
            <a:pPr lvl="0" algn="just">
              <a:lnSpc>
                <a:spcPct val="107000"/>
              </a:lnSpc>
              <a:spcAft>
                <a:spcPts val="0"/>
              </a:spcAft>
              <a:tabLst>
                <a:tab pos="581660" algn="l"/>
                <a:tab pos="1163320" algn="l"/>
                <a:tab pos="1744980" algn="l"/>
                <a:tab pos="2326640" algn="l"/>
                <a:tab pos="2908300" algn="l"/>
                <a:tab pos="3489960" algn="l"/>
                <a:tab pos="4071620" algn="l"/>
                <a:tab pos="4653280" algn="l"/>
                <a:tab pos="5234940" algn="l"/>
                <a:tab pos="5816600" algn="l"/>
                <a:tab pos="6398260" algn="l"/>
                <a:tab pos="6979920" algn="l"/>
                <a:tab pos="7561580" algn="l"/>
                <a:tab pos="8143240" algn="l"/>
                <a:tab pos="8724900" algn="l"/>
                <a:tab pos="9306560" algn="l"/>
              </a:tabLst>
            </a:pPr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8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Аттестация сварочного оборудования</a:t>
            </a:r>
          </a:p>
        </p:txBody>
      </p:sp>
    </p:spTree>
    <p:extLst>
      <p:ext uri="{BB962C8B-B14F-4D97-AF65-F5344CB8AC3E}">
        <p14:creationId xmlns:p14="http://schemas.microsoft.com/office/powerpoint/2010/main" val="1510268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2149357" y="3705352"/>
            <a:ext cx="8316599" cy="2504378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r" defTabSz="457200" rtl="0" eaLnBrk="1" latinLnBrk="0" hangingPunct="1">
              <a:spcBef>
                <a:spcPct val="0"/>
              </a:spcBef>
              <a:buNone/>
              <a:defRPr sz="54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just"/>
            <a:endParaRPr lang="ru-RU" sz="2400" b="1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sz="24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endParaRPr lang="ru-RU" sz="24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353517" y="0"/>
            <a:ext cx="10479091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i="1" dirty="0">
                <a:solidFill>
                  <a:schemeClr val="accent2">
                    <a:lumMod val="50000"/>
                  </a:schemeClr>
                </a:solidFill>
              </a:rPr>
              <a:t>Нормативные документы регламентирующие аттестацию </a:t>
            </a:r>
            <a:r>
              <a:rPr lang="ru-RU" sz="3200" b="1" i="1" dirty="0" smtClean="0">
                <a:solidFill>
                  <a:schemeClr val="accent2">
                    <a:lumMod val="50000"/>
                  </a:schemeClr>
                </a:solidFill>
              </a:rPr>
              <a:t>сварочных материалов и сварочного оборудования</a:t>
            </a:r>
            <a:endParaRPr lang="ru-RU" sz="3200" b="1" i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965278" y="1781497"/>
            <a:ext cx="9514879" cy="44319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/>
              <a:t>	</a:t>
            </a:r>
            <a:endParaRPr lang="ru-RU" sz="2400" b="1" i="1" dirty="0"/>
          </a:p>
          <a:p>
            <a:pPr algn="just"/>
            <a:endParaRPr lang="ru-RU" sz="2400" b="1" i="1" dirty="0"/>
          </a:p>
          <a:p>
            <a:pPr algn="just"/>
            <a:r>
              <a:rPr lang="ru-RU" sz="2400" b="1" dirty="0" smtClean="0"/>
              <a:t>	-  </a:t>
            </a:r>
            <a:r>
              <a:rPr lang="ru-RU" sz="2400" b="1" dirty="0"/>
              <a:t>РД 03-613-03 «Порядок применения сварочных материалов при изготовлении, монтаже, ремонте и реконструкции технических устройств для опасных производственных объектов»; </a:t>
            </a:r>
            <a:endParaRPr lang="ru-RU" sz="2400" b="1" dirty="0"/>
          </a:p>
          <a:p>
            <a:pPr algn="just"/>
            <a:r>
              <a:rPr lang="ru-RU" sz="2400" b="1" dirty="0" smtClean="0"/>
              <a:t>	</a:t>
            </a:r>
          </a:p>
          <a:p>
            <a:pPr algn="just"/>
            <a:endParaRPr lang="ru-RU" sz="2400" b="1" dirty="0"/>
          </a:p>
          <a:p>
            <a:pPr algn="just"/>
            <a:r>
              <a:rPr lang="ru-RU" sz="2400" b="1" dirty="0" smtClean="0"/>
              <a:t>	- </a:t>
            </a:r>
            <a:r>
              <a:rPr lang="ru-RU" sz="2400" b="1" dirty="0"/>
              <a:t>РД 03-614-03 «Порядок применения сварочного оборудования при изготовлении, монтаже, ремонте и реконструкции технических устройств для опасных производственных объектов</a:t>
            </a:r>
            <a:r>
              <a:rPr lang="ru-RU" sz="2400" b="1" dirty="0" smtClean="0"/>
              <a:t>»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325536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2149357" y="3705352"/>
            <a:ext cx="8316599" cy="2504378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r" defTabSz="457200" rtl="0" eaLnBrk="1" latinLnBrk="0" hangingPunct="1">
              <a:spcBef>
                <a:spcPct val="0"/>
              </a:spcBef>
              <a:buNone/>
              <a:defRPr sz="54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just"/>
            <a:endParaRPr lang="ru-RU" sz="2400" b="1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sz="24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endParaRPr lang="ru-RU" sz="24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683457" y="0"/>
            <a:ext cx="1014915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i="1" dirty="0">
                <a:solidFill>
                  <a:schemeClr val="accent2">
                    <a:lumMod val="50000"/>
                  </a:schemeClr>
                </a:solidFill>
              </a:rPr>
              <a:t>Аттестацию сварочных материалов проводят в целях:</a:t>
            </a:r>
            <a:endParaRPr lang="ru-RU" sz="3600" b="1" i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405719" y="1611153"/>
            <a:ext cx="10786281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</a:rPr>
              <a:t>	- </a:t>
            </a:r>
            <a:r>
              <a:rPr lang="ru-RU" sz="2400" b="1" dirty="0">
                <a:solidFill>
                  <a:schemeClr val="accent3">
                    <a:lumMod val="50000"/>
                  </a:schemeClr>
                </a:solidFill>
              </a:rPr>
              <a:t>проверки соответствия фактических технологических свойств и характеристик сварочных материалов свойствам и характеристикам, указанным в сопроводительной документации, и требованиям действующих стандартов, технических условий и других нормативных документов для сварочных материалов;</a:t>
            </a:r>
          </a:p>
          <a:p>
            <a:pPr algn="just"/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</a:rPr>
              <a:t>	- </a:t>
            </a:r>
            <a:r>
              <a:rPr lang="ru-RU" sz="2400" b="1" dirty="0">
                <a:solidFill>
                  <a:schemeClr val="accent3">
                    <a:lumMod val="50000"/>
                  </a:schemeClr>
                </a:solidFill>
              </a:rPr>
              <a:t>определения возможности применения аттестуемых сварочных материалов для проведения работ при изготовлении, реконструкции, монтаже и ремонте технических устройств путем проверки соответствия фактических свойств и характеристик сварочных материалов, свойств наплавленного металла и металла шва требованиям действующих для технических устройств нормативных документов.</a:t>
            </a:r>
          </a:p>
        </p:txBody>
      </p:sp>
    </p:spTree>
    <p:extLst>
      <p:ext uri="{BB962C8B-B14F-4D97-AF65-F5344CB8AC3E}">
        <p14:creationId xmlns:p14="http://schemas.microsoft.com/office/powerpoint/2010/main" val="2829128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2149357" y="3705352"/>
            <a:ext cx="8316599" cy="2504378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r" defTabSz="457200" rtl="0" eaLnBrk="1" latinLnBrk="0" hangingPunct="1">
              <a:spcBef>
                <a:spcPct val="0"/>
              </a:spcBef>
              <a:buNone/>
              <a:defRPr sz="54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just"/>
            <a:endParaRPr lang="ru-RU" sz="2400" b="1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sz="24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endParaRPr lang="ru-RU" sz="24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683457" y="0"/>
            <a:ext cx="10149151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i="1" dirty="0">
                <a:solidFill>
                  <a:schemeClr val="accent2">
                    <a:lumMod val="50000"/>
                  </a:schemeClr>
                </a:solidFill>
              </a:rPr>
              <a:t>Виды аттестуемых сварочных материалов</a:t>
            </a:r>
            <a:endParaRPr lang="ru-RU" sz="4000" b="1" i="1" dirty="0">
              <a:solidFill>
                <a:schemeClr val="accent2">
                  <a:lumMod val="50000"/>
                </a:schemeClr>
              </a:solidFill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32386146"/>
              </p:ext>
            </p:extLst>
          </p:nvPr>
        </p:nvGraphicFramePr>
        <p:xfrm>
          <a:off x="1847229" y="1821427"/>
          <a:ext cx="9821606" cy="438790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753824"/>
                <a:gridCol w="8067782"/>
              </a:tblGrid>
              <a:tr h="43879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24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24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/>
                </a:tc>
              </a:tr>
              <a:tr h="877581"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Шифр СМ</a:t>
                      </a:r>
                      <a:endParaRPr lang="ru-RU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4615" marR="94615" marT="0" marB="0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Наименование</a:t>
                      </a:r>
                      <a:endParaRPr lang="ru-RU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4615" marR="94615" marT="0" marB="0"/>
                </a:tc>
              </a:tr>
              <a:tr h="438791"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Эп</a:t>
                      </a:r>
                      <a:endParaRPr lang="ru-RU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4615" marR="94615" marT="0" marB="0"/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Электроды плавящиеся для дуговой сварки</a:t>
                      </a:r>
                      <a:endParaRPr lang="ru-RU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4615" marR="94615" marT="0" marB="0"/>
                </a:tc>
              </a:tr>
              <a:tr h="438791"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Эн</a:t>
                      </a:r>
                      <a:endParaRPr lang="ru-RU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4615" marR="94615" marT="0" marB="0"/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Электроды неплавящиеся для дуговой сварки</a:t>
                      </a:r>
                      <a:endParaRPr lang="ru-RU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4615" marR="94615" marT="0" marB="0"/>
                </a:tc>
              </a:tr>
              <a:tr h="438791"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Пс</a:t>
                      </a:r>
                      <a:endParaRPr lang="ru-RU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4615" marR="94615" marT="0" marB="0"/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Проволока сварочная сплошного сечения</a:t>
                      </a:r>
                      <a:endParaRPr lang="ru-RU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4615" marR="94615" marT="0" marB="0"/>
                </a:tc>
              </a:tr>
              <a:tr h="438791"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Пп</a:t>
                      </a:r>
                      <a:endParaRPr lang="ru-RU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4615" marR="94615" marT="0" marB="0"/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Проволока порошковая и ленты порошковые</a:t>
                      </a:r>
                      <a:endParaRPr lang="ru-RU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4615" marR="94615" marT="0" marB="0"/>
                </a:tc>
              </a:tr>
              <a:tr h="438791"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Гз</a:t>
                      </a:r>
                      <a:endParaRPr lang="ru-RU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4615" marR="94615" marT="0" marB="0"/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Газы защитные</a:t>
                      </a:r>
                      <a:endParaRPr lang="ru-RU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4615" marR="94615" marT="0" marB="0"/>
                </a:tc>
              </a:tr>
              <a:tr h="438791"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Гг</a:t>
                      </a:r>
                      <a:endParaRPr lang="ru-RU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4615" marR="94615" marT="0" marB="0"/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Газы горючие</a:t>
                      </a:r>
                      <a:endParaRPr lang="ru-RU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4615" marR="94615" marT="0" marB="0"/>
                </a:tc>
              </a:tr>
              <a:tr h="438791"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Ф</a:t>
                      </a:r>
                      <a:endParaRPr lang="ru-RU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4615" marR="94615" marT="0" marB="0"/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Флюсы сварочные</a:t>
                      </a:r>
                      <a:endParaRPr lang="ru-RU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4615" marR="94615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75258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2149357" y="3705352"/>
            <a:ext cx="8316599" cy="2504378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r" defTabSz="457200" rtl="0" eaLnBrk="1" latinLnBrk="0" hangingPunct="1">
              <a:spcBef>
                <a:spcPct val="0"/>
              </a:spcBef>
              <a:buNone/>
              <a:defRPr sz="54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just"/>
            <a:endParaRPr lang="ru-RU" sz="2400" b="1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sz="24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endParaRPr lang="ru-RU" sz="24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683457" y="0"/>
            <a:ext cx="10149151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i="1" dirty="0" smtClean="0">
                <a:solidFill>
                  <a:schemeClr val="accent2">
                    <a:lumMod val="50000"/>
                  </a:schemeClr>
                </a:solidFill>
              </a:rPr>
              <a:t>Порядок </a:t>
            </a:r>
            <a:r>
              <a:rPr lang="ru-RU" sz="3200" b="1" i="1" dirty="0">
                <a:solidFill>
                  <a:schemeClr val="accent2">
                    <a:lumMod val="50000"/>
                  </a:schemeClr>
                </a:solidFill>
              </a:rPr>
              <a:t>проведения испытаний при аттестации СМ</a:t>
            </a:r>
            <a:endParaRPr lang="ru-RU" sz="3200" b="1" i="1" dirty="0">
              <a:solidFill>
                <a:schemeClr val="accent2">
                  <a:lumMod val="50000"/>
                </a:schemeClr>
              </a:solidFill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76430950"/>
              </p:ext>
            </p:extLst>
          </p:nvPr>
        </p:nvGraphicFramePr>
        <p:xfrm>
          <a:off x="900751" y="1357669"/>
          <a:ext cx="11068337" cy="535703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371937"/>
                <a:gridCol w="1185970"/>
                <a:gridCol w="988130"/>
                <a:gridCol w="1185970"/>
                <a:gridCol w="988130"/>
                <a:gridCol w="1185970"/>
                <a:gridCol w="988130"/>
                <a:gridCol w="1185970"/>
                <a:gridCol w="988130"/>
              </a:tblGrid>
              <a:tr h="39412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2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2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2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2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2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2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2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2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2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/>
                </a:tc>
              </a:tr>
              <a:tr h="1153111"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Вид аттестации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4615" marR="94615" marT="0" marB="0"/>
                </a:tc>
                <a:tc gridSpan="4"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Общие испытания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4615" marR="94615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Практические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4615" marR="94615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Специальные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4615" marR="94615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9412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20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615" marR="94615" marT="0" marB="0"/>
                </a:tc>
                <a:tc gridSpan="2"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1-й этап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4615" marR="94615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2-й этап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4615" marR="94615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испытания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4615" marR="94615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испытания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4615" marR="94615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6033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20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615" marR="94615" marT="0" marB="0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err="1">
                          <a:effectLst/>
                        </a:rPr>
                        <a:t>СМпр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4615" marR="94615" marT="0" marB="0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СМпо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4615" marR="94615" marT="0" marB="0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СМпр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4615" marR="94615" marT="0" marB="0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СМпо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4615" marR="94615" marT="0" marB="0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СМпр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4615" marR="94615" marT="0" marB="0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СМпо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4615" marR="94615" marT="0" marB="0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СМпр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4615" marR="94615" marT="0" marB="0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СМпо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4615" marR="94615" marT="0" marB="0"/>
                </a:tc>
              </a:tr>
              <a:tr h="374956">
                <a:tc>
                  <a:txBody>
                    <a:bodyPr/>
                    <a:lstStyle/>
                    <a:p>
                      <a:pPr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Первичная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4615" marR="94615" marT="0" marB="0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+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4615" marR="94615" marT="0" marB="0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+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4615" marR="94615" marT="0" marB="0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+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4615" marR="94615" marT="0" marB="0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+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4615" marR="94615" marT="0" marB="0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+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4615" marR="94615" marT="0" marB="0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+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4615" marR="94615" marT="0" marB="0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+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4615" marR="94615" marT="0" marB="0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+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4615" marR="94615" marT="0" marB="0"/>
                </a:tc>
              </a:tr>
              <a:tr h="760127">
                <a:tc>
                  <a:txBody>
                    <a:bodyPr/>
                    <a:lstStyle/>
                    <a:p>
                      <a:pPr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Периодическая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4615" marR="94615" marT="0" marB="0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+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4615" marR="94615" marT="0" marB="0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-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4615" marR="94615" marT="0" marB="0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+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4615" marR="94615" marT="0" marB="0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-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4615" marR="94615" marT="0" marB="0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+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4615" marR="94615" marT="0" marB="0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-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4615" marR="94615" marT="0" marB="0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-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4615" marR="94615" marT="0" marB="0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+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4615" marR="94615" marT="0" marB="0"/>
                </a:tc>
              </a:tr>
              <a:tr h="760127">
                <a:tc>
                  <a:txBody>
                    <a:bodyPr/>
                    <a:lstStyle/>
                    <a:p>
                      <a:pPr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Дополнительная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4615" marR="94615" marT="0" marB="0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+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4615" marR="94615" marT="0" marB="0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-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4615" marR="94615" marT="0" marB="0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+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4615" marR="94615" marT="0" marB="0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-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4615" marR="94615" marT="0" marB="0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+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4615" marR="94615" marT="0" marB="0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-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4615" marR="94615" marT="0" marB="0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+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4615" marR="94615" marT="0" marB="0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+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4615" marR="94615" marT="0" marB="0"/>
                </a:tc>
              </a:tr>
              <a:tr h="760127">
                <a:tc>
                  <a:txBody>
                    <a:bodyPr/>
                    <a:lstStyle/>
                    <a:p>
                      <a:pPr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Внеочередная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4615" marR="94615" marT="0" marB="0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+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4615" marR="94615" marT="0" marB="0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-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4615" marR="94615" marT="0" marB="0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+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4615" marR="94615" marT="0" marB="0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-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4615" marR="94615" marT="0" marB="0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+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4615" marR="94615" marT="0" marB="0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-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4615" marR="94615" marT="0" marB="0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+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4615" marR="94615" marT="0" marB="0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-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4615" marR="94615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66486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673887" y="146293"/>
            <a:ext cx="11322495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solidFill>
                  <a:schemeClr val="accent3">
                    <a:lumMod val="50000"/>
                  </a:schemeClr>
                </a:solidFill>
              </a:rPr>
              <a:t>Контролируемые параметры СМ при общих испытаниях</a:t>
            </a:r>
            <a:endParaRPr lang="ru-RU" sz="32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06046437"/>
              </p:ext>
            </p:extLst>
          </p:nvPr>
        </p:nvGraphicFramePr>
        <p:xfrm>
          <a:off x="2329833" y="1578477"/>
          <a:ext cx="8915544" cy="402317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08901"/>
                <a:gridCol w="887104"/>
                <a:gridCol w="2565779"/>
                <a:gridCol w="996287"/>
                <a:gridCol w="573206"/>
                <a:gridCol w="968991"/>
                <a:gridCol w="573206"/>
                <a:gridCol w="696036"/>
                <a:gridCol w="573206"/>
                <a:gridCol w="572828"/>
              </a:tblGrid>
              <a:tr h="175062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№ этапа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760" marR="17760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№ параметра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760" marR="17760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Наименование контролируемого параметра СМ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760" marR="17760" marT="0" marB="0" anchor="ctr"/>
                </a:tc>
                <a:tc gridSpan="7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Виды СМ: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760" marR="17760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5012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Эп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760" marR="1776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Эн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760" marR="1776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Пс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760" marR="1776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err="1">
                          <a:effectLst/>
                        </a:rPr>
                        <a:t>Пп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760" marR="1776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err="1">
                          <a:effectLst/>
                        </a:rPr>
                        <a:t>Гз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760" marR="1776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Гг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760" marR="1776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Ф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760" marR="17760" marT="0" marB="0" anchor="ctr"/>
                </a:tc>
              </a:tr>
              <a:tr h="175062"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1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760" marR="1776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1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760" marR="1776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Наличие сертификата и ТУ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760" marR="1776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+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760" marR="1776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+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760" marR="1776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+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760" marR="1776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+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760" marR="1776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+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760" marR="1776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+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760" marR="1776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+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760" marR="17760" marT="0" marB="0"/>
                </a:tc>
              </a:tr>
              <a:tr h="17506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2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760" marR="1776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Наличие этикетки на каждой упаковке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760" marR="1776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+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760" marR="1776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+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760" marR="1776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+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760" marR="1776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+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760" marR="1776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+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760" marR="1776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+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760" marR="1776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+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760" marR="17760" marT="0" marB="0"/>
                </a:tc>
              </a:tr>
              <a:tr h="17506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3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760" marR="1776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Срок годности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760" marR="1776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+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760" marR="1776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+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760" marR="1776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+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760" marR="1776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+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760" marR="1776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+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760" marR="1776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+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760" marR="1776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+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760" marR="17760" marT="0" marB="0"/>
                </a:tc>
              </a:tr>
              <a:tr h="175062">
                <a:tc rowSpan="6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2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760" marR="1776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1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760" marR="1776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Сохранность упаковки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760" marR="1776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+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760" marR="1776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+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760" marR="1776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+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760" marR="1776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+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760" marR="1776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+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760" marR="1776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+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760" marR="1776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+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760" marR="17760" marT="0" marB="0"/>
                </a:tc>
              </a:tr>
              <a:tr h="17506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2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760" marR="1776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Геометрия и состояние поверхности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760" marR="1776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+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760" marR="1776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+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760" marR="1776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+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760" marR="1776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+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760" marR="1776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-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760" marR="1776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-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760" marR="1776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+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760" marR="17760" marT="0" marB="0"/>
                </a:tc>
              </a:tr>
              <a:tr h="17506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3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760" marR="1776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Прочность покрытия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760" marR="1776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+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760" marR="1776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-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760" marR="1776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-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760" marR="1776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-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760" marR="1776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-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760" marR="1776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-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760" marR="1776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-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760" marR="17760" marT="0" marB="0"/>
                </a:tc>
              </a:tr>
              <a:tr h="17506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4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760" marR="1776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Прочность проволоки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760" marR="1776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-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760" marR="1776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-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760" marR="1776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+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760" marR="1776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+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760" marR="1776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-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760" marR="1776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-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760" marR="1776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-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760" marR="17760" marT="0" marB="0"/>
                </a:tc>
              </a:tr>
              <a:tr h="17506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5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760" marR="1776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Химический состав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760" marR="1776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-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760" marR="1776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-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760" marR="1776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+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760" marR="1776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-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760" marR="1776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+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760" marR="1776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+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760" marR="1776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+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760" marR="17760" marT="0" marB="0"/>
                </a:tc>
              </a:tr>
              <a:tr h="17506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6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760" marR="1776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Влажность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760" marR="1776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+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760" marR="1776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-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760" marR="1776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-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760" marR="1776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+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760" marR="1776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-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760" marR="1776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-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760" marR="1776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+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760" marR="1776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95029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673887" y="146293"/>
            <a:ext cx="11322495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solidFill>
                  <a:schemeClr val="accent3">
                    <a:lumMod val="50000"/>
                  </a:schemeClr>
                </a:solidFill>
              </a:rPr>
              <a:t>Контролируемые параметры при практических испытаниях сварочно-технологических свойств</a:t>
            </a:r>
            <a:endParaRPr lang="ru-RU" sz="32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06553786"/>
              </p:ext>
            </p:extLst>
          </p:nvPr>
        </p:nvGraphicFramePr>
        <p:xfrm>
          <a:off x="1815153" y="1897039"/>
          <a:ext cx="9457448" cy="459929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689605"/>
                <a:gridCol w="5418329"/>
                <a:gridCol w="492576"/>
                <a:gridCol w="492576"/>
                <a:gridCol w="591091"/>
                <a:gridCol w="591091"/>
                <a:gridCol w="394060"/>
                <a:gridCol w="394060"/>
                <a:gridCol w="394060"/>
              </a:tblGrid>
              <a:tr h="1177340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№ п/п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780" marR="17780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Наименование контролируемого параметра СМ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780" marR="17780" marT="0" marB="0" anchor="ctr"/>
                </a:tc>
                <a:tc gridSpan="7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Виды СМ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780" marR="17780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8021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err="1">
                          <a:effectLst/>
                        </a:rPr>
                        <a:t>Эп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Эн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err="1">
                          <a:effectLst/>
                        </a:rPr>
                        <a:t>Пс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Пп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Гз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Гг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Ф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780" marR="17780" marT="0" marB="0" anchor="ctr"/>
                </a:tc>
              </a:tr>
              <a:tr h="38021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1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Род тока, полярность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+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+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+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+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-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-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+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780" marR="17780" marT="0" marB="0"/>
                </a:tc>
              </a:tr>
              <a:tr h="38021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2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Возбуждение дуги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+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+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+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+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-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-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-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780" marR="17780" marT="0" marB="0"/>
                </a:tc>
              </a:tr>
              <a:tr h="38021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3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Стабильность горения дуги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+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+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+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+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+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-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+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780" marR="17780" marT="0" marB="0"/>
                </a:tc>
              </a:tr>
              <a:tr h="38021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4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Качество формирования шва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+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-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+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+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+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-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+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780" marR="17780" marT="0" marB="0"/>
                </a:tc>
              </a:tr>
              <a:tr h="38021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5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Эластичность дуги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+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-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+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+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-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-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+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780" marR="17780" marT="0" marB="0"/>
                </a:tc>
              </a:tr>
              <a:tr h="38021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6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Производительность наплавки, г/А ч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+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-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+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+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+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-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+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780" marR="17780" marT="0" marB="0"/>
                </a:tc>
              </a:tr>
              <a:tr h="38021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7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Отделяемость шлаковой корки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+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-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-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+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-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-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+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780" marR="17780" marT="0" marB="0"/>
                </a:tc>
              </a:tr>
              <a:tr h="38021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8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Санитарно-гигиенические показатели*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+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+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+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+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+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+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+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780" marR="177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57489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2E5369"/>
      </a:dk2>
      <a:lt2>
        <a:srgbClr val="CFE2E7"/>
      </a:lt2>
      <a:accent1>
        <a:srgbClr val="353535"/>
      </a:accent1>
      <a:accent2>
        <a:srgbClr val="31B4E6"/>
      </a:accent2>
      <a:accent3>
        <a:srgbClr val="265991"/>
      </a:accent3>
      <a:accent4>
        <a:srgbClr val="7E40CC"/>
      </a:accent4>
      <a:accent5>
        <a:srgbClr val="B927E9"/>
      </a:accent5>
      <a:accent6>
        <a:srgbClr val="E833BF"/>
      </a:accent6>
      <a:hlink>
        <a:srgbClr val="2DA0F1"/>
      </a:hlink>
      <a:folHlink>
        <a:srgbClr val="7ED1E6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4F34B87B-9C7A-41AE-A6CB-48536223DFFD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611</TotalTime>
  <Words>728</Words>
  <Application>Microsoft Office PowerPoint</Application>
  <PresentationFormat>Широкоэкранный</PresentationFormat>
  <Paragraphs>400</Paragraphs>
  <Slides>15</Slides>
  <Notes>15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3" baseType="lpstr">
      <vt:lpstr>Arial</vt:lpstr>
      <vt:lpstr>Calibri</vt:lpstr>
      <vt:lpstr>Century Gothic</vt:lpstr>
      <vt:lpstr>Franklin Gothic Demi Cond</vt:lpstr>
      <vt:lpstr>Times New Roman</vt:lpstr>
      <vt:lpstr>Wingdings 3</vt:lpstr>
      <vt:lpstr>Легкий дым</vt:lpstr>
      <vt:lpstr>Документ Microsoft Word</vt:lpstr>
      <vt:lpstr>Видеоурок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за внимание! 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Видеоурок </dc:title>
  <dc:creator>Farmazon</dc:creator>
  <cp:lastModifiedBy>Farmazon</cp:lastModifiedBy>
  <cp:revision>48</cp:revision>
  <dcterms:created xsi:type="dcterms:W3CDTF">2020-11-22T10:36:23Z</dcterms:created>
  <dcterms:modified xsi:type="dcterms:W3CDTF">2020-11-29T17:44:21Z</dcterms:modified>
</cp:coreProperties>
</file>