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6" r:id="rId9"/>
    <p:sldId id="267" r:id="rId10"/>
    <p:sldId id="263" r:id="rId11"/>
    <p:sldId id="268" r:id="rId12"/>
    <p:sldId id="269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0759"/>
    <a:srgbClr val="A50021"/>
    <a:srgbClr val="65D7FF"/>
    <a:srgbClr val="3333FF"/>
    <a:srgbClr val="0000FF"/>
    <a:srgbClr val="FFFF00"/>
    <a:srgbClr val="6699FF"/>
    <a:srgbClr val="F28A94"/>
    <a:srgbClr val="FFCC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6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trellis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spd="slow">
    <p:fad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717032"/>
            <a:ext cx="2251184" cy="288000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814388"/>
            <a:ext cx="2189911" cy="2772000"/>
          </a:xfrm>
          <a:prstGeom prst="rect">
            <a:avLst/>
          </a:prstGeom>
          <a:ln>
            <a:solidFill>
              <a:srgbClr val="3333FF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Прямоугольник 1"/>
          <p:cNvSpPr/>
          <p:nvPr/>
        </p:nvSpPr>
        <p:spPr>
          <a:xfrm>
            <a:off x="899592" y="260648"/>
            <a:ext cx="8136904" cy="24560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448056" lvl="0" indent="-384048" algn="ctr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ru-RU" sz="4800" b="1" i="1" dirty="0">
                <a:ln w="1270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pPr marL="448056" lvl="0" indent="-384048" algn="ctr">
              <a:spcBef>
                <a:spcPct val="20000"/>
              </a:spcBef>
              <a:buClr>
                <a:schemeClr val="accent1"/>
              </a:buClr>
              <a:buSzPct val="80000"/>
              <a:defRPr/>
            </a:pPr>
            <a:r>
              <a:rPr lang="ru-RU" sz="4800" b="1" i="1" dirty="0">
                <a:ln w="1270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«МВД России: задачи, структура,  руководство» </a:t>
            </a: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>
            <a:off x="428596" y="214290"/>
            <a:ext cx="8143932" cy="1285884"/>
          </a:xfrm>
          <a:prstGeom prst="wedgeRoundRectCallout">
            <a:avLst/>
          </a:prstGeom>
          <a:solidFill>
            <a:srgbClr val="F28A94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  <a:p>
            <a:pPr algn="ctr"/>
            <a:r>
              <a:rPr lang="ru-RU" sz="2000" b="1" dirty="0">
                <a:solidFill>
                  <a:srgbClr val="0D0759"/>
                </a:solidFill>
              </a:rPr>
              <a:t>МВД России возглавляет Министр внутренних дел РФ, </a:t>
            </a:r>
            <a:r>
              <a:rPr lang="ru-RU" sz="2000" b="1" dirty="0">
                <a:solidFill>
                  <a:srgbClr val="3333FF"/>
                </a:solidFill>
              </a:rPr>
              <a:t>назначаемый на должность и освобождаемый от должности Президентом РФ по представлению Председателя Правительства РФ.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00034" y="1785926"/>
            <a:ext cx="3357586" cy="4786346"/>
          </a:xfrm>
          <a:prstGeom prst="round2Diag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3333FF"/>
              </a:solidFill>
            </a:endParaRPr>
          </a:p>
          <a:p>
            <a:pPr algn="ctr"/>
            <a:endParaRPr lang="ru-RU" b="1" dirty="0">
              <a:solidFill>
                <a:srgbClr val="3333FF"/>
              </a:solidFill>
            </a:endParaRPr>
          </a:p>
          <a:p>
            <a:pPr algn="ctr"/>
            <a:r>
              <a:rPr lang="ru-RU" b="1" dirty="0">
                <a:solidFill>
                  <a:srgbClr val="3333FF"/>
                </a:solidFill>
              </a:rPr>
              <a:t>Генерал полиции Российской Федерации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Владимир Александрович Колокольцев </a:t>
            </a:r>
          </a:p>
          <a:p>
            <a:pPr algn="ctr"/>
            <a:endParaRPr lang="ru-RU" b="1" dirty="0"/>
          </a:p>
          <a:p>
            <a:pPr algn="ctr"/>
            <a:r>
              <a:rPr lang="ru-RU" sz="1500" b="1" dirty="0">
                <a:solidFill>
                  <a:srgbClr val="002060"/>
                </a:solidFill>
              </a:rPr>
              <a:t>21 мая 2012 г. </a:t>
            </a:r>
            <a:r>
              <a:rPr lang="ru-RU" sz="1500" b="1" dirty="0">
                <a:solidFill>
                  <a:srgbClr val="C00000"/>
                </a:solidFill>
              </a:rPr>
              <a:t>Указом Президента РФ назначен Министром внутренних дел Российской Федерации.</a:t>
            </a:r>
          </a:p>
          <a:p>
            <a:pPr algn="ctr"/>
            <a:endParaRPr lang="ru-RU" sz="1500" b="1" dirty="0">
              <a:solidFill>
                <a:srgbClr val="C00000"/>
              </a:solidFill>
            </a:endParaRPr>
          </a:p>
          <a:p>
            <a:pPr algn="ctr"/>
            <a:r>
              <a:rPr lang="ru-RU" sz="1500" b="1" dirty="0">
                <a:solidFill>
                  <a:srgbClr val="002060"/>
                </a:solidFill>
              </a:rPr>
              <a:t>10 ноября 2015 г. </a:t>
            </a:r>
            <a:r>
              <a:rPr lang="ru-RU" sz="1500" b="1" dirty="0">
                <a:solidFill>
                  <a:srgbClr val="C00000"/>
                </a:solidFill>
              </a:rPr>
              <a:t>Указом Президента РФ № 554 Владимиру Александровичу Колокольцеву присвоено специальное звание </a:t>
            </a:r>
          </a:p>
          <a:p>
            <a:pPr algn="ctr"/>
            <a:r>
              <a:rPr lang="ru-RU" sz="1500" b="1" dirty="0">
                <a:solidFill>
                  <a:srgbClr val="C00000"/>
                </a:solidFill>
              </a:rPr>
              <a:t>"генерал полиции Российской Федерации".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019099"/>
            <a:ext cx="3376784" cy="432000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539552" y="260648"/>
            <a:ext cx="3929090" cy="621510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33CC"/>
                </a:solidFill>
              </a:rPr>
              <a:t>Министр несет персональную ответственность за выполнение задач и осуществление полномочий, возложенных на МВД России, и за реализацию государственной политики в сфере внутренних дел</a:t>
            </a:r>
          </a:p>
          <a:p>
            <a:pPr algn="ctr"/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24744"/>
            <a:ext cx="3376784" cy="432000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467544" y="297562"/>
            <a:ext cx="3929090" cy="6286544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33CC"/>
                </a:solidFill>
              </a:rPr>
              <a:t>Министр имеет заместителей, назначаемых на должность и освобождаемых от должности Президентом РФ по представлению Председателя Правительства РФ.</a:t>
            </a:r>
          </a:p>
          <a:p>
            <a:pPr algn="ctr"/>
            <a:r>
              <a:rPr lang="ru-RU" sz="2200" b="1" dirty="0">
                <a:solidFill>
                  <a:srgbClr val="0033CC"/>
                </a:solidFill>
              </a:rPr>
              <a:t>Количество заместителей Министра устанавливается Президентом РФ.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24744"/>
            <a:ext cx="3376784" cy="432000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20" y="142852"/>
            <a:ext cx="8643998" cy="17859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rgbClr val="002060"/>
              </a:solidFill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</a:rPr>
              <a:t>В МВД России образуется коллегия в составе Министра (председатель коллегии), заместителей Министра, начальника Главного управления МВД России по Северо-Кавказскому федеральному округу, входящих в нее по должности, а также других сотрудников органов </a:t>
            </a:r>
            <a:r>
              <a:rPr lang="ru-RU" sz="1600" b="1">
                <a:solidFill>
                  <a:srgbClr val="002060"/>
                </a:solidFill>
              </a:rPr>
              <a:t>внутренних дел, </a:t>
            </a:r>
            <a:r>
              <a:rPr lang="ru-RU" sz="1600" b="1" dirty="0">
                <a:solidFill>
                  <a:srgbClr val="002060"/>
                </a:solidFill>
              </a:rPr>
              <a:t>федеральных государственных гражданских служащих и работников системы МВД России.</a:t>
            </a:r>
          </a:p>
          <a:p>
            <a:pPr algn="ctr"/>
            <a:endParaRPr lang="ru-RU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214554"/>
            <a:ext cx="6466583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5286380" y="142852"/>
            <a:ext cx="3643338" cy="6572296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Министерство внутренних дел Российской Федерации (МВД России)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является</a:t>
            </a:r>
          </a:p>
          <a:p>
            <a:pPr algn="ctr"/>
            <a:r>
              <a:rPr lang="ru-RU" sz="1600" b="1" dirty="0">
                <a:solidFill>
                  <a:srgbClr val="0D0759"/>
                </a:solidFill>
              </a:rPr>
              <a:t>федеральным органом исполнительной власти, осуществляющим функции по выработке и реализации государственной политики и нормативно-правовому регулированию в сфере внутренних дел, в сфере контроля за оборотом наркотических средств, психотропных веществ и их </a:t>
            </a:r>
            <a:r>
              <a:rPr lang="ru-RU" sz="1600" b="1" dirty="0" err="1">
                <a:solidFill>
                  <a:srgbClr val="0D0759"/>
                </a:solidFill>
              </a:rPr>
              <a:t>прекурсоров</a:t>
            </a:r>
            <a:r>
              <a:rPr lang="ru-RU" sz="1600" b="1" dirty="0">
                <a:solidFill>
                  <a:srgbClr val="0D0759"/>
                </a:solidFill>
              </a:rPr>
              <a:t>, в сфере миграции, а также правоприменительные функции по федеральному государственному контролю (надзору) в указанных сферах.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936" y="6381328"/>
            <a:ext cx="679412" cy="309988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462" y="142852"/>
            <a:ext cx="2943180" cy="298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52" y="3645333"/>
            <a:ext cx="3024000" cy="3024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 со стрелкой вниз 5"/>
          <p:cNvSpPr/>
          <p:nvPr/>
        </p:nvSpPr>
        <p:spPr>
          <a:xfrm>
            <a:off x="285720" y="285728"/>
            <a:ext cx="5429288" cy="1500198"/>
          </a:xfrm>
          <a:prstGeom prst="downArrowCallout">
            <a:avLst/>
          </a:prstGeom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Основными задачами </a:t>
            </a:r>
          </a:p>
          <a:p>
            <a:pPr algn="ctr"/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МВД России являются: </a:t>
            </a: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285720" y="1928802"/>
            <a:ext cx="5500726" cy="1000132"/>
          </a:xfrm>
          <a:prstGeom prst="snip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1) Разработка и реализация государственной политики в сфере внутренних дел;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285720" y="3143248"/>
            <a:ext cx="8572560" cy="571504"/>
          </a:xfrm>
          <a:prstGeom prst="snip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2) Нормативно-правовое регулирование в сфере внутренних дел;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с двумя вырезанными противолежащими углами 13"/>
          <p:cNvSpPr/>
          <p:nvPr/>
        </p:nvSpPr>
        <p:spPr>
          <a:xfrm>
            <a:off x="357158" y="3929066"/>
            <a:ext cx="8501122" cy="928694"/>
          </a:xfrm>
          <a:prstGeom prst="snip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3333FF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3) Обеспечение защиты жизни, здоровья, прав и свобод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граждан Российской Федерации, иностранных граждан,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 лиц без гражданства;</a:t>
            </a:r>
          </a:p>
          <a:p>
            <a:pPr algn="ctr"/>
            <a:endParaRPr lang="ru-RU" dirty="0"/>
          </a:p>
        </p:txBody>
      </p:sp>
      <p:sp>
        <p:nvSpPr>
          <p:cNvPr id="15" name="Прямоугольник с двумя вырезанными противолежащими углами 14"/>
          <p:cNvSpPr/>
          <p:nvPr/>
        </p:nvSpPr>
        <p:spPr>
          <a:xfrm>
            <a:off x="428596" y="5072074"/>
            <a:ext cx="8429684" cy="642942"/>
          </a:xfrm>
          <a:prstGeom prst="snip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3333FF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4) Обеспечение общественной безопасности;</a:t>
            </a:r>
          </a:p>
          <a:p>
            <a:pPr algn="ctr"/>
            <a:endParaRPr lang="ru-RU" dirty="0"/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428596" y="5929330"/>
            <a:ext cx="8429684" cy="642942"/>
          </a:xfrm>
          <a:prstGeom prst="snip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3333FF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5) Охрана общественного порядка и собственности;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Picture 2" descr="http://kapellan.ru/wp-content/uploads/2016/03/9606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04664"/>
            <a:ext cx="29916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 со стрелкой вниз 5"/>
          <p:cNvSpPr/>
          <p:nvPr/>
        </p:nvSpPr>
        <p:spPr>
          <a:xfrm>
            <a:off x="285720" y="285728"/>
            <a:ext cx="5429288" cy="1500198"/>
          </a:xfrm>
          <a:prstGeom prst="downArrowCallout">
            <a:avLst/>
          </a:prstGeom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Основными задачами </a:t>
            </a:r>
          </a:p>
          <a:p>
            <a:pPr algn="ctr"/>
            <a:r>
              <a:rPr lang="ru-RU" sz="2400" b="1" dirty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МВД России являются: </a:t>
            </a: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285720" y="1928802"/>
            <a:ext cx="5500726" cy="571504"/>
          </a:xfrm>
          <a:prstGeom prst="snip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6) Противодействие преступности;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285720" y="2643182"/>
            <a:ext cx="8572560" cy="785818"/>
          </a:xfrm>
          <a:prstGeom prst="snip2DiagRect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7)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Управление органами внутренних дел Российской Федерации;  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5" name="Прямоугольник с двумя вырезанными противолежащими углами 14"/>
          <p:cNvSpPr/>
          <p:nvPr/>
        </p:nvSpPr>
        <p:spPr>
          <a:xfrm>
            <a:off x="357158" y="3571876"/>
            <a:ext cx="8501122" cy="1285884"/>
          </a:xfrm>
          <a:prstGeom prst="snip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3333FF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8) Обеспечение социальной и правовой защиты сотрудников органов внутренних дел, федеральных государственных гражданских служащих системы МВД России;</a:t>
            </a:r>
          </a:p>
          <a:p>
            <a:pPr algn="ctr"/>
            <a:endParaRPr lang="ru-RU" dirty="0"/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428596" y="5000636"/>
            <a:ext cx="8429684" cy="1714512"/>
          </a:xfrm>
          <a:prstGeom prst="snip2DiagRect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3333FF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9) Социально-правовое обеспечение работников системы МВД России, граждан, уволенных со службы в органах внутренних дел, членов их семей, иных лиц, соответствующее обеспечение которых на основании законодательства Российской Федерации возложено на МВД России.</a:t>
            </a:r>
          </a:p>
          <a:p>
            <a:pPr algn="ctr"/>
            <a:endParaRPr lang="ru-RU" dirty="0"/>
          </a:p>
        </p:txBody>
      </p:sp>
      <p:pic>
        <p:nvPicPr>
          <p:cNvPr id="23554" name="Picture 2" descr="http://kapellan.ru/wp-content/uploads/2016/03/9606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438"/>
            <a:ext cx="29916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642910" y="285728"/>
            <a:ext cx="7929618" cy="857256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glow rad="101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МВД России в своей деятельности руководствуется:</a:t>
            </a:r>
          </a:p>
        </p:txBody>
      </p:sp>
      <p:sp>
        <p:nvSpPr>
          <p:cNvPr id="5" name="Капля 4"/>
          <p:cNvSpPr/>
          <p:nvPr/>
        </p:nvSpPr>
        <p:spPr>
          <a:xfrm>
            <a:off x="642910" y="1500174"/>
            <a:ext cx="3286148" cy="642942"/>
          </a:xfrm>
          <a:prstGeom prst="teardrop">
            <a:avLst/>
          </a:prstGeom>
          <a:solidFill>
            <a:srgbClr val="FFCC99"/>
          </a:solidFill>
          <a:ln>
            <a:solidFill>
              <a:srgbClr val="FF0000"/>
            </a:solidFill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Конституцией РФ</a:t>
            </a:r>
          </a:p>
        </p:txBody>
      </p:sp>
      <p:sp>
        <p:nvSpPr>
          <p:cNvPr id="6" name="Капля 5"/>
          <p:cNvSpPr/>
          <p:nvPr/>
        </p:nvSpPr>
        <p:spPr>
          <a:xfrm>
            <a:off x="4357686" y="1571612"/>
            <a:ext cx="4214842" cy="1143008"/>
          </a:xfrm>
          <a:prstGeom prst="teardrop">
            <a:avLst/>
          </a:prstGeom>
          <a:solidFill>
            <a:srgbClr val="FFCC99"/>
          </a:solidFill>
          <a:ln>
            <a:solidFill>
              <a:srgbClr val="FF0000"/>
            </a:solidFill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Общепризнанными принципами и нормами международного права</a:t>
            </a:r>
          </a:p>
        </p:txBody>
      </p:sp>
      <p:sp>
        <p:nvSpPr>
          <p:cNvPr id="7" name="Капля 6"/>
          <p:cNvSpPr/>
          <p:nvPr/>
        </p:nvSpPr>
        <p:spPr>
          <a:xfrm>
            <a:off x="642910" y="2571744"/>
            <a:ext cx="3357586" cy="857256"/>
          </a:xfrm>
          <a:prstGeom prst="teardrop">
            <a:avLst/>
          </a:prstGeom>
          <a:solidFill>
            <a:srgbClr val="FFCC99"/>
          </a:solidFill>
          <a:ln>
            <a:solidFill>
              <a:srgbClr val="FF0000"/>
            </a:solidFill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Международными договорами РФ</a:t>
            </a:r>
          </a:p>
        </p:txBody>
      </p:sp>
      <p:sp>
        <p:nvSpPr>
          <p:cNvPr id="8" name="Капля 7"/>
          <p:cNvSpPr/>
          <p:nvPr/>
        </p:nvSpPr>
        <p:spPr>
          <a:xfrm>
            <a:off x="4500562" y="3000372"/>
            <a:ext cx="4143404" cy="1000132"/>
          </a:xfrm>
          <a:prstGeom prst="teardrop">
            <a:avLst/>
          </a:prstGeom>
          <a:solidFill>
            <a:srgbClr val="FFCC99"/>
          </a:solidFill>
          <a:ln>
            <a:solidFill>
              <a:srgbClr val="FF0000"/>
            </a:solidFill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Федеральными конституционными законами</a:t>
            </a:r>
          </a:p>
        </p:txBody>
      </p:sp>
      <p:sp>
        <p:nvSpPr>
          <p:cNvPr id="10" name="Капля 9"/>
          <p:cNvSpPr/>
          <p:nvPr/>
        </p:nvSpPr>
        <p:spPr>
          <a:xfrm>
            <a:off x="714348" y="3786190"/>
            <a:ext cx="3429024" cy="857256"/>
          </a:xfrm>
          <a:prstGeom prst="teardrop">
            <a:avLst/>
          </a:prstGeom>
          <a:solidFill>
            <a:srgbClr val="FFCC99"/>
          </a:solidFill>
          <a:ln>
            <a:solidFill>
              <a:srgbClr val="FF0000"/>
            </a:solidFill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Федеральными законами</a:t>
            </a:r>
          </a:p>
        </p:txBody>
      </p:sp>
      <p:sp>
        <p:nvSpPr>
          <p:cNvPr id="11" name="Капля 10"/>
          <p:cNvSpPr/>
          <p:nvPr/>
        </p:nvSpPr>
        <p:spPr>
          <a:xfrm>
            <a:off x="4572000" y="4429132"/>
            <a:ext cx="4143404" cy="1000132"/>
          </a:xfrm>
          <a:prstGeom prst="teardrop">
            <a:avLst/>
          </a:prstGeom>
          <a:solidFill>
            <a:srgbClr val="FFCC99"/>
          </a:solidFill>
          <a:ln>
            <a:solidFill>
              <a:srgbClr val="FF0000"/>
            </a:solidFill>
          </a:ln>
          <a:effectLst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Актами Президента РФ и Правительства РФ</a:t>
            </a:r>
          </a:p>
        </p:txBody>
      </p:sp>
      <p:sp>
        <p:nvSpPr>
          <p:cNvPr id="12" name="Капля 11"/>
          <p:cNvSpPr/>
          <p:nvPr/>
        </p:nvSpPr>
        <p:spPr>
          <a:xfrm>
            <a:off x="714348" y="5072074"/>
            <a:ext cx="3429024" cy="1071570"/>
          </a:xfrm>
          <a:prstGeom prst="teardrop">
            <a:avLst/>
          </a:prstGeom>
          <a:solidFill>
            <a:srgbClr val="FFCC99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</a:rPr>
              <a:t>Положением о Министерстве внутренних дел РФ</a:t>
            </a: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апля 2"/>
          <p:cNvSpPr/>
          <p:nvPr/>
        </p:nvSpPr>
        <p:spPr>
          <a:xfrm>
            <a:off x="142844" y="357166"/>
            <a:ext cx="5214974" cy="1714512"/>
          </a:xfrm>
          <a:prstGeom prst="teardrop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b="1" dirty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Руководство деятельностью МВД России осуществляет Президент РФ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941741"/>
            <a:ext cx="3276000" cy="46303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357158" y="2357430"/>
            <a:ext cx="4857784" cy="4071966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b="1" dirty="0">
                <a:ln>
                  <a:solidFill>
                    <a:srgbClr val="0033CC"/>
                  </a:solidFill>
                </a:ln>
                <a:solidFill>
                  <a:srgbClr val="0033CC"/>
                </a:solidFill>
              </a:rPr>
              <a:t>МВД России осуществляет свою деятельность во взаимодействии с другими федеральными органами исполнительной власти,</a:t>
            </a:r>
          </a:p>
          <a:p>
            <a:pPr algn="r"/>
            <a:r>
              <a:rPr lang="ru-RU" b="1" dirty="0">
                <a:ln>
                  <a:solidFill>
                    <a:srgbClr val="0033CC"/>
                  </a:solidFill>
                </a:ln>
                <a:solidFill>
                  <a:srgbClr val="0033CC"/>
                </a:solidFill>
              </a:rPr>
              <a:t> органами исполнительной власти субъектов Российской Федерации, </a:t>
            </a:r>
          </a:p>
          <a:p>
            <a:pPr algn="r"/>
            <a:r>
              <a:rPr lang="ru-RU" b="1" dirty="0">
                <a:ln>
                  <a:solidFill>
                    <a:srgbClr val="0033CC"/>
                  </a:solidFill>
                </a:ln>
                <a:solidFill>
                  <a:srgbClr val="0033CC"/>
                </a:solidFill>
              </a:rPr>
              <a:t>органами местного самоуправления, общественными объединениями и организациями.</a:t>
            </a:r>
          </a:p>
          <a:p>
            <a:pPr algn="ctr"/>
            <a:endParaRPr lang="ru-RU" dirty="0">
              <a:ln>
                <a:solidFill>
                  <a:srgbClr val="0033CC"/>
                </a:solidFill>
              </a:ln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со стрелкой вниз 4"/>
          <p:cNvSpPr/>
          <p:nvPr/>
        </p:nvSpPr>
        <p:spPr>
          <a:xfrm>
            <a:off x="2498428" y="109427"/>
            <a:ext cx="4104000" cy="792000"/>
          </a:xfrm>
          <a:prstGeom prst="downArrow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>
                  <a:solidFill>
                    <a:srgbClr val="C00000"/>
                  </a:solidFill>
                </a:ln>
                <a:solidFill>
                  <a:srgbClr val="002060"/>
                </a:solidFill>
              </a:rPr>
              <a:t>МВД России имеет:</a:t>
            </a:r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>
            <a:off x="302226" y="1319024"/>
            <a:ext cx="4429156" cy="1255527"/>
          </a:xfrm>
          <a:prstGeom prst="round2SameRect">
            <a:avLst/>
          </a:prstGeom>
          <a:solidFill>
            <a:srgbClr val="FFCC99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D0759"/>
                </a:solidFill>
              </a:rPr>
              <a:t>Эмблему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A50021"/>
                </a:solidFill>
              </a:rPr>
              <a:t>органов внутренних дел Российской Федерации -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  </a:t>
            </a:r>
            <a:r>
              <a:rPr lang="ru-RU" sz="1600" b="1" dirty="0">
                <a:solidFill>
                  <a:srgbClr val="3333FF"/>
                </a:solidFill>
              </a:rPr>
              <a:t>учреждена 10 ноября 1998 года</a:t>
            </a:r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4838207" y="1319025"/>
            <a:ext cx="4212000" cy="1255526"/>
          </a:xfrm>
          <a:prstGeom prst="round2SameRect">
            <a:avLst/>
          </a:prstGeom>
          <a:solidFill>
            <a:srgbClr val="FFCC99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3333FF"/>
              </a:solidFill>
            </a:endParaRPr>
          </a:p>
          <a:p>
            <a:pPr algn="ctr"/>
            <a:r>
              <a:rPr lang="ru-RU" sz="2000" b="1" dirty="0">
                <a:solidFill>
                  <a:srgbClr val="0D0759"/>
                </a:solidFill>
              </a:rPr>
              <a:t>Знамя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Министерства внутренних дел Российской Федерации - </a:t>
            </a:r>
          </a:p>
          <a:p>
            <a:pPr algn="ctr"/>
            <a:r>
              <a:rPr lang="ru-RU" sz="1600" b="1" dirty="0">
                <a:solidFill>
                  <a:srgbClr val="3333FF"/>
                </a:solidFill>
              </a:rPr>
              <a:t>учреждено 12 июля 2012 года</a:t>
            </a:r>
          </a:p>
          <a:p>
            <a:pPr algn="ctr"/>
            <a:endParaRPr lang="ru-RU" b="1" dirty="0">
              <a:solidFill>
                <a:srgbClr val="3333FF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730576"/>
            <a:ext cx="1944000" cy="111536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403" y="2992149"/>
            <a:ext cx="4063607" cy="3204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Прямоугольник с двумя скругленными соседними углами 9"/>
          <p:cNvSpPr/>
          <p:nvPr/>
        </p:nvSpPr>
        <p:spPr>
          <a:xfrm>
            <a:off x="283850" y="4001967"/>
            <a:ext cx="4429156" cy="1255527"/>
          </a:xfrm>
          <a:prstGeom prst="round2SameRect">
            <a:avLst/>
          </a:prstGeom>
          <a:solidFill>
            <a:srgbClr val="FFCC99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D0759"/>
                </a:solidFill>
              </a:rPr>
              <a:t>Флаг</a:t>
            </a:r>
            <a:r>
              <a:rPr lang="ru-RU" b="1" dirty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Министерства внутренних дел Российской Федерации -</a:t>
            </a:r>
          </a:p>
          <a:p>
            <a:pPr algn="ctr"/>
            <a:r>
              <a:rPr lang="ru-RU" b="1" dirty="0">
                <a:solidFill>
                  <a:srgbClr val="C00000"/>
                </a:solidFill>
              </a:rPr>
              <a:t>  </a:t>
            </a:r>
            <a:r>
              <a:rPr lang="ru-RU" sz="1600" b="1" dirty="0">
                <a:solidFill>
                  <a:srgbClr val="3333FF"/>
                </a:solidFill>
              </a:rPr>
              <a:t>учрежден 12 июля 2012 года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48" y="5484910"/>
            <a:ext cx="1800000" cy="1200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571472" y="1571612"/>
            <a:ext cx="8001056" cy="928694"/>
          </a:xfrm>
          <a:prstGeom prst="round2SameRect">
            <a:avLst/>
          </a:prstGeom>
          <a:solidFill>
            <a:srgbClr val="65D7FF"/>
          </a:solidFill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МИНИСТЕРСТВО ВНУТРЕННИХ ДЕЛ Российской Федерации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000100" y="3071810"/>
            <a:ext cx="3931940" cy="1077270"/>
          </a:xfrm>
          <a:prstGeom prst="round2DiagRect">
            <a:avLst/>
          </a:prstGeom>
          <a:solidFill>
            <a:srgbClr val="FF5050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0000FF"/>
                </a:solidFill>
              </a:rPr>
              <a:t>ОРГАНЫ </a:t>
            </a:r>
          </a:p>
          <a:p>
            <a:pPr algn="ctr"/>
            <a:r>
              <a:rPr lang="ru-RU" sz="2200" b="1" dirty="0">
                <a:solidFill>
                  <a:srgbClr val="0000FF"/>
                </a:solidFill>
              </a:rPr>
              <a:t>ВНУТРЕННИХ ДЕЛ Российской Федерации</a:t>
            </a:r>
          </a:p>
        </p:txBody>
      </p:sp>
      <p:sp>
        <p:nvSpPr>
          <p:cNvPr id="10" name="Прямоугольник с двумя вырезанными противолежащими углами 9"/>
          <p:cNvSpPr/>
          <p:nvPr/>
        </p:nvSpPr>
        <p:spPr>
          <a:xfrm>
            <a:off x="1000100" y="4786323"/>
            <a:ext cx="1928826" cy="714380"/>
          </a:xfrm>
          <a:prstGeom prst="snip2DiagRect">
            <a:avLst/>
          </a:prstGeom>
          <a:solidFill>
            <a:srgbClr val="F28A94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33CC"/>
                </a:solidFill>
              </a:rPr>
              <a:t>ПОЛИЦИЯ</a:t>
            </a:r>
          </a:p>
        </p:txBody>
      </p:sp>
      <p:cxnSp>
        <p:nvCxnSpPr>
          <p:cNvPr id="22" name="Прямая со стрелкой 21"/>
          <p:cNvCxnSpPr>
            <a:stCxn id="5" idx="1"/>
            <a:endCxn id="6" idx="3"/>
          </p:cNvCxnSpPr>
          <p:nvPr/>
        </p:nvCxnSpPr>
        <p:spPr>
          <a:xfrm flipH="1">
            <a:off x="2966070" y="2500306"/>
            <a:ext cx="1605930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1927843" y="4461167"/>
            <a:ext cx="571504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Прямоугольная выноска 12"/>
          <p:cNvSpPr/>
          <p:nvPr/>
        </p:nvSpPr>
        <p:spPr>
          <a:xfrm>
            <a:off x="1428728" y="357166"/>
            <a:ext cx="6429420" cy="785818"/>
          </a:xfrm>
          <a:prstGeom prst="wedgeRect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Система МВД России</a:t>
            </a:r>
          </a:p>
        </p:txBody>
      </p:sp>
      <p:cxnSp>
        <p:nvCxnSpPr>
          <p:cNvPr id="36" name="Прямая со стрелкой 35"/>
          <p:cNvCxnSpPr/>
          <p:nvPr/>
        </p:nvCxnSpPr>
        <p:spPr>
          <a:xfrm rot="16200000" flipH="1">
            <a:off x="4758005" y="3250405"/>
            <a:ext cx="2071702" cy="5715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Прямоугольник с двумя скругленными противолежащими углами 36"/>
          <p:cNvSpPr/>
          <p:nvPr/>
        </p:nvSpPr>
        <p:spPr>
          <a:xfrm>
            <a:off x="3571868" y="4572008"/>
            <a:ext cx="5286412" cy="1928826"/>
          </a:xfrm>
          <a:prstGeom prst="round2DiagRect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3333FF"/>
                </a:solidFill>
              </a:rPr>
              <a:t>Организации и подразделения, созданные для выполнения задач и осуществления полномочий, возложенных на МВД России</a:t>
            </a: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3001896"/>
              </p:ext>
            </p:extLst>
          </p:nvPr>
        </p:nvGraphicFramePr>
        <p:xfrm>
          <a:off x="395536" y="974664"/>
          <a:ext cx="8367712" cy="5859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0" name="Документ" r:id="rId3" imgW="9650507" imgH="6769585" progId="Word.Document.12">
                  <p:embed/>
                </p:oleObj>
              </mc:Choice>
              <mc:Fallback>
                <p:oleObj name="Документ" r:id="rId3" imgW="9650507" imgH="676958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974664"/>
                        <a:ext cx="8367712" cy="5859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ая выноска 4"/>
          <p:cNvSpPr/>
          <p:nvPr/>
        </p:nvSpPr>
        <p:spPr>
          <a:xfrm>
            <a:off x="1115616" y="142852"/>
            <a:ext cx="6480720" cy="621852"/>
          </a:xfrm>
          <a:prstGeom prst="wedgeRectCallout">
            <a:avLst>
              <a:gd name="adj1" fmla="val -20257"/>
              <a:gd name="adj2" fmla="val 51284"/>
            </a:avLst>
          </a:prstGeom>
          <a:ln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7150" dist="38100" dir="5400000" algn="ctr" rotWithShape="0">
              <a:schemeClr val="accent1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Система МВД России</a:t>
            </a:r>
          </a:p>
        </p:txBody>
      </p:sp>
    </p:spTree>
  </p:cSld>
  <p:clrMapOvr>
    <a:masterClrMapping/>
  </p:clrMapOvr>
  <p:transition spd="slow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600</TotalTime>
  <Words>544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Документ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Методист</dc:creator>
  <cp:lastModifiedBy>OfficeUser9990</cp:lastModifiedBy>
  <cp:revision>84</cp:revision>
  <dcterms:modified xsi:type="dcterms:W3CDTF">2020-11-30T13:19:14Z</dcterms:modified>
</cp:coreProperties>
</file>