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11" r:id="rId2"/>
    <p:sldId id="389" r:id="rId3"/>
    <p:sldId id="394" r:id="rId4"/>
    <p:sldId id="392" r:id="rId5"/>
    <p:sldId id="396" r:id="rId6"/>
    <p:sldId id="397" r:id="rId7"/>
    <p:sldId id="399" r:id="rId8"/>
    <p:sldId id="400" r:id="rId9"/>
    <p:sldId id="406" r:id="rId10"/>
    <p:sldId id="401" r:id="rId11"/>
    <p:sldId id="403" r:id="rId12"/>
    <p:sldId id="408" r:id="rId13"/>
    <p:sldId id="402" r:id="rId14"/>
    <p:sldId id="404" r:id="rId15"/>
    <p:sldId id="409" r:id="rId16"/>
    <p:sldId id="41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1713"/>
    <a:srgbClr val="CC0000"/>
    <a:srgbClr val="FF3300"/>
    <a:srgbClr val="00682F"/>
    <a:srgbClr val="FF8B8B"/>
    <a:srgbClr val="FDE89D"/>
    <a:srgbClr val="FDD69D"/>
    <a:srgbClr val="FFF46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89" autoAdjust="0"/>
  </p:normalViewPr>
  <p:slideViewPr>
    <p:cSldViewPr>
      <p:cViewPr>
        <p:scale>
          <a:sx n="82" d="100"/>
          <a:sy n="82" d="100"/>
        </p:scale>
        <p:origin x="-156" y="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EC5BD-3A18-4ADC-AFD1-2F433A42A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42F1B-9BE5-4841-838F-56D2CC2299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D70A0-0614-4181-8493-A464BB06D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7DD19-927A-4C64-89E9-DE6AF6593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F63D4-B9B2-4A73-A2BA-713A44EDE7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C7D0E-A302-4DFC-BB5A-0632DF232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C2788-1A63-4E2D-B01E-F1BBD7B4B9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EC3CA-7847-4404-B660-D64D987EA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3D525-2A26-415C-9300-3E4F62052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CCBFA-811B-40DE-9458-0C21E06CF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8F436-E51F-462D-B788-50F397CB1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3B55FCF3-CA0F-4FE0-86F5-357CC5EED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www.drugaya-arh.ru/200-text/arh-slov/pic-hata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hyperlink" Target="http://img1.liveinternet.ru/images/attach/c/3/77/406/77406103_4bf4f21c80ff5351d55169f7c800b18e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18003.rimg.info/icon/17615530005312f4a72fc8da96650b9b0eba3897cf.jpg" TargetMode="External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hyperlink" Target="http://900igr.net/datas/istorija/Russkij-byt/0027-027-Pech.jpg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hyperlink" Target="http://images.yandex.ru/yandsearch?img_url=http://img.rian.ru/images/11938/28/119382805.jpg&amp;iorient=&amp;icolor=&amp;site=&amp;text=%D0%9A%D0%B0%D0%BA%20%D1%85%D0%BE%D0%B4%D0%B8%D0%BB%D0%B8%20%D0%B7%D0%B0%20%D0%B2%D0%BE%D0%B4%D0%BE%D0%B9%20%D1%80%D1%83%D1%81%D0%B8%20%D0%BA%D0%B0%D1%80%D1%82%D0%B8%D0%BD%D0%BA%D0%B8&amp;wp=&amp;pos=2&amp;isize=&amp;type=&amp;recent=&amp;rpt=simage&amp;itype=&amp;nojs=1" TargetMode="Externa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263465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142875" y="714375"/>
            <a:ext cx="871537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Презентация </a:t>
            </a:r>
          </a:p>
          <a:p>
            <a:pPr algn="ctr"/>
            <a:r>
              <a:rPr lang="ru-RU" sz="3200" b="1"/>
              <a:t>для детей дошкольного возраста</a:t>
            </a:r>
            <a:br>
              <a:rPr lang="ru-RU" sz="3200" b="1"/>
            </a:br>
            <a:r>
              <a:rPr lang="ru-RU" sz="3200" b="1"/>
              <a:t>«Знакомство детей с бытом и культурой русского народа»</a:t>
            </a:r>
          </a:p>
        </p:txBody>
      </p:sp>
      <p:sp>
        <p:nvSpPr>
          <p:cNvPr id="5" name="Прямоугольник 3"/>
          <p:cNvSpPr>
            <a:spLocks noChangeArrowheads="1"/>
          </p:cNvSpPr>
          <p:nvPr/>
        </p:nvSpPr>
        <p:spPr bwMode="auto">
          <a:xfrm rot="10800000" flipV="1">
            <a:off x="5643562" y="3964785"/>
            <a:ext cx="221458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</a:p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Никулина О. В.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900igr.net/up/datai/263465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3345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9" descr="https://pp.userapi.com/c848636/v848636268/b8222/6bNI1b1l9E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500063"/>
            <a:ext cx="4929187" cy="587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Прямоугольник 4"/>
          <p:cNvSpPr>
            <a:spLocks noChangeArrowheads="1"/>
          </p:cNvSpPr>
          <p:nvPr/>
        </p:nvSpPr>
        <p:spPr bwMode="auto">
          <a:xfrm>
            <a:off x="285750" y="428625"/>
            <a:ext cx="35004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cs typeface="Times New Roman" pitchFamily="18" charset="0"/>
            </a:endParaRPr>
          </a:p>
          <a:p>
            <a:endParaRPr lang="ru-RU">
              <a:cs typeface="Times New Roman" pitchFamily="18" charset="0"/>
            </a:endParaRPr>
          </a:p>
          <a:p>
            <a:endParaRPr lang="ru-RU">
              <a:cs typeface="Times New Roman" pitchFamily="18" charset="0"/>
            </a:endParaRPr>
          </a:p>
          <a:p>
            <a:pPr algn="just"/>
            <a:r>
              <a:rPr lang="ru-RU">
                <a:cs typeface="Times New Roman" pitchFamily="18" charset="0"/>
              </a:rPr>
              <a:t>Семьи были большие. </a:t>
            </a:r>
          </a:p>
          <a:p>
            <a:pPr algn="just"/>
            <a:r>
              <a:rPr lang="ru-RU">
                <a:cs typeface="Times New Roman" pitchFamily="18" charset="0"/>
              </a:rPr>
              <a:t>Жили вместе бабушки с дедушками, их дети и внуки. </a:t>
            </a:r>
          </a:p>
          <a:p>
            <a:pPr algn="just"/>
            <a:r>
              <a:rPr lang="ru-RU">
                <a:cs typeface="Times New Roman" pitchFamily="18" charset="0"/>
              </a:rPr>
              <a:t>В семье было несколько детей. Старшие дети помогали младшим и уважали взрослых. </a:t>
            </a:r>
            <a:endParaRPr lang="ru-RU"/>
          </a:p>
        </p:txBody>
      </p:sp>
      <p:sp>
        <p:nvSpPr>
          <p:cNvPr id="12293" name="Прямоугольник 7"/>
          <p:cNvSpPr>
            <a:spLocks noChangeArrowheads="1"/>
          </p:cNvSpPr>
          <p:nvPr/>
        </p:nvSpPr>
        <p:spPr bwMode="auto">
          <a:xfrm>
            <a:off x="500063" y="357188"/>
            <a:ext cx="321468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</a:p>
          <a:p>
            <a:pPr algn="ctr"/>
            <a:endParaRPr lang="ru-RU" sz="3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900igr.net/up/datai/263465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AutoShape 2" descr="ÐÐ°ÑÑÐ¸Ð½ÐºÐ¸ Ð½Ð° ÑÐµÐ¼Ñ ÑÑÑÑÐºÐ¸Ðµ Ð½Ð°ÑÐ¾Ð´Ð½ÑÐµ ÑÐºÐ°Ð·ÐºÐ¸ - ÐºÑÐ°ÑÐ¸Ð²ÑÐµ Ð¸ Ð¸Ð½ÑÐµÑÐµÑÐ½ÑÐµ 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6" name="AutoShape 4" descr="ÐÐ°ÑÑÐ¸Ð½ÐºÐ¸ Ð½Ð° ÑÐµÐ¼Ñ ÑÑÑÑÐºÐ¸Ðµ Ð½Ð°ÑÐ¾Ð´Ð½ÑÐµ ÑÐºÐ°Ð·ÐºÐ¸ - ÐºÑÐ°ÑÐ¸Ð²ÑÐµ Ð¸ Ð¸Ð½ÑÐµÑÐµÑÐ½ÑÐµ 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7" name="AutoShape 8" descr="ÐÐ°ÑÑÐ¸Ð½ÐºÐ¸ Ð½Ð° ÑÐµÐ¼Ñ ÑÑÑÑÐºÐ¸Ðµ Ð½Ð°ÑÐ¾Ð´Ð½ÑÐµ ÑÐºÐ°Ð·ÐºÐ¸ - ÐºÑÐ°ÑÐ¸Ð²ÑÐµ Ð¸ Ð¸Ð½ÑÐµÑÐµÑÐ½ÑÐµ 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AutoShape 10" descr="http://pristor.ru/wp-content/uploads/2018/04/%D0%9A%D0%B0%D1%80%D1%82%D0%B8%D0%BD%D0%BA%D0%B8-%D0%BD%D0%B0-%D1%82%D0%B5%D0%BC%D1%83-%D1%80%D1%83%D1%81%D1%81%D0%BA%D0%B8%D0%B5-%D0%BD%D0%B0%D1%80%D0%BE%D0%B4%D0%BD%D1%8B%D0%B5-%D1%81%D0%BA%D0%B0%D0%B7%D0%BA%D0%B8-%D0%BA%D1%80%D0%B0%D1%81%D0%B8%D0%B2%D1%8B%D0%B5-%D0%B8-%D0%B8%D0%BD%D1%82%D0%B5%D1%80%D0%B5%D1%81%D0%BD%D1%8B%D0%B5-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Прямоугольник 7"/>
          <p:cNvSpPr>
            <a:spLocks noChangeArrowheads="1"/>
          </p:cNvSpPr>
          <p:nvPr/>
        </p:nvSpPr>
        <p:spPr bwMode="auto">
          <a:xfrm>
            <a:off x="214313" y="428625"/>
            <a:ext cx="8929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Кукла- оберег</a:t>
            </a:r>
            <a:endParaRPr lang="ru-RU" sz="3200"/>
          </a:p>
        </p:txBody>
      </p:sp>
      <p:sp>
        <p:nvSpPr>
          <p:cNvPr id="13320" name="Прямоугольник 8"/>
          <p:cNvSpPr>
            <a:spLocks noChangeArrowheads="1"/>
          </p:cNvSpPr>
          <p:nvPr/>
        </p:nvSpPr>
        <p:spPr bwMode="auto">
          <a:xfrm>
            <a:off x="214313" y="1000125"/>
            <a:ext cx="89296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Народная кукла с давних времён делалась из веточек и лоскутиков, сухой травы.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Куклы символизировали всё тайное и волшебное, что есть в душе человека</a:t>
            </a:r>
            <a:r>
              <a:rPr lang="ru-RU"/>
              <a:t>.</a:t>
            </a:r>
          </a:p>
        </p:txBody>
      </p:sp>
      <p:pic>
        <p:nvPicPr>
          <p:cNvPr id="13321" name="Рисунок 553" descr="Русская народна кукл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928813"/>
            <a:ext cx="288766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Рисунок 576" descr="Берегин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25" y="1928813"/>
            <a:ext cx="257175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Рисунок 578" descr="http://img-fotki.yandex.ru/get/6005/zaryanka-tlt.6/0_5a158_871afc8a_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88" y="1857375"/>
            <a:ext cx="261620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900igr.net/up/datai/263465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 descr="https://i.pinimg.com/originals/b4/a1/12/b4a112be9a98ec94407da509172421f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85725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https://ds04.infourok.ru/uploads/ex/0cad/00004744-4ad0e729/hello_html_m698a0f3c.jpg"/>
          <p:cNvPicPr>
            <a:picLocks noChangeAspect="1" noChangeArrowheads="1"/>
          </p:cNvPicPr>
          <p:nvPr/>
        </p:nvPicPr>
        <p:blipFill>
          <a:blip r:embed="rId4"/>
          <a:srcRect l="23195" t="2499"/>
          <a:stretch>
            <a:fillRect/>
          </a:stretch>
        </p:blipFill>
        <p:spPr bwMode="auto">
          <a:xfrm>
            <a:off x="4257675" y="3571875"/>
            <a:ext cx="48863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Прямоугольник 6"/>
          <p:cNvSpPr>
            <a:spLocks noChangeArrowheads="1"/>
          </p:cNvSpPr>
          <p:nvPr/>
        </p:nvSpPr>
        <p:spPr bwMode="auto">
          <a:xfrm>
            <a:off x="4500563" y="785813"/>
            <a:ext cx="45005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Глиняные игрушки</a:t>
            </a:r>
            <a:endParaRPr lang="ru-RU" sz="3200"/>
          </a:p>
        </p:txBody>
      </p:sp>
      <p:sp>
        <p:nvSpPr>
          <p:cNvPr id="14342" name="Прямоугольник 7"/>
          <p:cNvSpPr>
            <a:spLocks noChangeArrowheads="1"/>
          </p:cNvSpPr>
          <p:nvPr/>
        </p:nvSpPr>
        <p:spPr bwMode="auto">
          <a:xfrm>
            <a:off x="285750" y="4286250"/>
            <a:ext cx="4000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Дымковская игрушка</a:t>
            </a:r>
            <a:endParaRPr lang="ru-RU" sz="2000" i="1">
              <a:solidFill>
                <a:srgbClr val="7030A0"/>
              </a:solidFill>
            </a:endParaRPr>
          </a:p>
        </p:txBody>
      </p:sp>
      <p:sp>
        <p:nvSpPr>
          <p:cNvPr id="14343" name="Прямоугольник 8"/>
          <p:cNvSpPr>
            <a:spLocks noChangeArrowheads="1"/>
          </p:cNvSpPr>
          <p:nvPr/>
        </p:nvSpPr>
        <p:spPr bwMode="auto">
          <a:xfrm>
            <a:off x="4500563" y="2928938"/>
            <a:ext cx="4643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Филимоновская игрушка</a:t>
            </a:r>
            <a:endParaRPr lang="ru-RU" sz="2000" i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900igr.net/up/datai/263465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3345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500063" y="571500"/>
            <a:ext cx="8501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Русский народный фольклор</a:t>
            </a:r>
            <a:endParaRPr lang="ru-RU" sz="32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12" descr="https://ds04.infourok.ru/uploads/ex/05a8/00127c37-aaa035bd/hello_html_4d656db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1071563"/>
            <a:ext cx="6715125" cy="424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900igr.net/up/datai/263465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3345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AutoShape 2" descr="http://pristor.ru/wp-content/uploads/2018/04/%D0%9A%D0%B0%D1%80%D1%82%D0%B8%D0%BD%D0%BA%D0%B8-%D0%BD%D0%B0-%D1%82%D0%B5%D0%BC%D1%83-%D1%80%D1%83%D1%81%D1%81%D0%BA%D0%B8%D0%B5-%D0%BD%D0%B0%D1%80%D0%BE%D0%B4%D0%BD%D1%8B%D0%B5-%D1%81%D0%BA%D0%B0%D0%B7%D0%BA%D0%B8-%D0%BA%D1%80%D0%B0%D1%81%D0%B8%D0%B2%D1%8B%D0%B5-%D0%B8-%D0%B8%D0%BD%D1%82%D0%B5%D1%80%D0%B5%D1%81%D0%BD%D1%8B%D0%B5-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388" name="Picture 4" descr="https://s57.radikal.ru/i156/1501/4a/cb2599d2ee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214438"/>
            <a:ext cx="3786187" cy="280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4"/>
          <p:cNvSpPr>
            <a:spLocks noChangeArrowheads="1"/>
          </p:cNvSpPr>
          <p:nvPr/>
        </p:nvSpPr>
        <p:spPr bwMode="auto">
          <a:xfrm>
            <a:off x="1071563" y="571500"/>
            <a:ext cx="7572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Угадай русскую народную сказку</a:t>
            </a:r>
          </a:p>
        </p:txBody>
      </p:sp>
      <p:pic>
        <p:nvPicPr>
          <p:cNvPr id="16390" name="Picture 6" descr="https://s017.radikal.ru/i415/1501/db/1f1c2cc3a8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0175" y="1285875"/>
            <a:ext cx="39338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0" descr="Ð¢ÑÐ¸ Ð¼ÐµÐ´Ð²ÐµÐ´Ñ - ÑÑÑÑÐºÐ°Ñ Ð½Ð°ÑÐ¾Ð´Ð½Ð°Ñ ÑÐºÐ°Ð·ÐºÐ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4143375"/>
            <a:ext cx="37719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2" descr="Ð Ð¿ÑÐµÐ´Ð½Ð¾Ð²Ð¾Ð³Ð¾Ð´Ð½ÑÑ Ð¿Ð¾ÑÑ ÑÐ¾Ð»ÑÐºÐ¾ ÑÐºÐ°Ð·ÐºÐ¸ ÑÐºÐ°Ð·ÑÐ²Ð°ÑÑ. Ð Ð²Ð¾Ñ Ð¸ ÑÑÑÑÐºÐ¸Ðµ Ð½Ð°ÑÐ¾Ð´Ð½ÑÐµ Ð¿Ð¾ÑÐ»Ð¾Ð²Ð¸ÑÑ Ð¸ Ð¿Ð¾Ð³Ð¾Ð²Ð¾ÑÐºÐ¸ Ð¾ ÑÐºÐ°Ð·ÐºÐ°Ñ. ÐÑÐ°ÑÐ¸Ð²ÑÐµ Ð¸ Ð¼ÑÐ´ÑÑÐµ!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24475" y="4143375"/>
            <a:ext cx="38195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900igr.net/up/datai/263465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3345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https://img.labirint.ru/images/comments_pic/1540/2_95488b0dcff4c80a0e1b3c01a4869452_1443734930.jpg"/>
          <p:cNvPicPr>
            <a:picLocks noChangeAspect="1" noChangeArrowheads="1"/>
          </p:cNvPicPr>
          <p:nvPr/>
        </p:nvPicPr>
        <p:blipFill>
          <a:blip r:embed="rId3"/>
          <a:srcRect b="5521"/>
          <a:stretch>
            <a:fillRect/>
          </a:stretch>
        </p:blipFill>
        <p:spPr bwMode="auto">
          <a:xfrm>
            <a:off x="357188" y="642938"/>
            <a:ext cx="8358187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900igr.net/up/datai/263465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3345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285750" y="500063"/>
            <a:ext cx="864393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Цели и задачи: </a:t>
            </a:r>
          </a:p>
          <a:p>
            <a:pPr algn="just">
              <a:buFont typeface="Wingdings" pitchFamily="2" charset="2"/>
              <a:buChar char="§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воспитывать интерес к истории и народному творчеству; </a:t>
            </a:r>
          </a:p>
          <a:p>
            <a:pPr algn="just">
              <a:buFont typeface="Wingdings" pitchFamily="2" charset="2"/>
              <a:buChar char="§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познакомить с народным традициям и обычаями;</a:t>
            </a:r>
          </a:p>
          <a:p>
            <a:pPr algn="just">
              <a:buFont typeface="Wingdings" pitchFamily="2" charset="2"/>
              <a:buChar char="§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расширять представления о культуре русского народа;</a:t>
            </a:r>
          </a:p>
          <a:p>
            <a:pPr algn="just">
              <a:buFont typeface="Wingdings" pitchFamily="2" charset="2"/>
              <a:buChar char="§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развивать эстетическое и нравственное восприятие мира; </a:t>
            </a:r>
          </a:p>
          <a:p>
            <a:pPr algn="just">
              <a:buFont typeface="Wingdings" pitchFamily="2" charset="2"/>
              <a:buChar char="§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дать представление об устройстве дома, об истории народного костюма, о народном промысле, о русском фольклоре.</a:t>
            </a:r>
            <a:r>
              <a:rPr lang="ru-RU"/>
              <a:t> </a:t>
            </a:r>
          </a:p>
        </p:txBody>
      </p:sp>
      <p:sp>
        <p:nvSpPr>
          <p:cNvPr id="18436" name="Прямоугольник 6"/>
          <p:cNvSpPr>
            <a:spLocks noChangeArrowheads="1"/>
          </p:cNvSpPr>
          <p:nvPr/>
        </p:nvSpPr>
        <p:spPr bwMode="auto">
          <a:xfrm>
            <a:off x="214313" y="2357438"/>
            <a:ext cx="892968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Использованная литература:</a:t>
            </a:r>
          </a:p>
          <a:p>
            <a:r>
              <a:rPr lang="ru-RU"/>
              <a:t>1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 Буре Р.С. Социально – нравственное воспитание дошкольников, Мозаика – Синтез, 2014г.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2. Малова В.В. Конспекты занятий по духовно-нравственному воспитанию дошкольников, Владос, 2010г.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3.Мулько И.Ф. Социально-нравственное воспитание детей 5-7 лет, Сфера,2009г. 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4.От рождения до школы. Основная общеобразовательная программа дошкольного образования / Под ред. Н.Е. Вераксы, Т.С.Комаровой, М.А.Васильевой, Мозаика-Синтез,2010.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http://www.metodichka.org/_asave/save1/byt_i_kultura_russkogo_naroda.pdf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up/datai/263465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6" descr="http://totalarch.com/files/gallery/gc_2016_12_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714375"/>
            <a:ext cx="4237038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1" descr="http://www.drugaya-arh.ru/200-text/arh-slov/pic-hata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2071688"/>
            <a:ext cx="4373562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Прямоугольник 4"/>
          <p:cNvSpPr>
            <a:spLocks noChangeArrowheads="1"/>
          </p:cNvSpPr>
          <p:nvPr/>
        </p:nvSpPr>
        <p:spPr bwMode="auto">
          <a:xfrm>
            <a:off x="4643438" y="714375"/>
            <a:ext cx="4286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Times New Roman" pitchFamily="18" charset="0"/>
                <a:cs typeface="Times New Roman" pitchFamily="18" charset="0"/>
              </a:rPr>
              <a:t>Очень давно на Руси жили в деревянных домах. Строили их из бревен и называли избами.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up/datai/263465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Прямоугольник 6"/>
          <p:cNvSpPr>
            <a:spLocks noChangeArrowheads="1"/>
          </p:cNvSpPr>
          <p:nvPr/>
        </p:nvSpPr>
        <p:spPr bwMode="auto">
          <a:xfrm>
            <a:off x="285750" y="214313"/>
            <a:ext cx="85010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Русская изба</a:t>
            </a:r>
          </a:p>
        </p:txBody>
      </p:sp>
      <p:sp>
        <p:nvSpPr>
          <p:cNvPr id="4100" name="Прямоугольник 7"/>
          <p:cNvSpPr>
            <a:spLocks noChangeArrowheads="1"/>
          </p:cNvSpPr>
          <p:nvPr/>
        </p:nvSpPr>
        <p:spPr bwMode="auto">
          <a:xfrm>
            <a:off x="5572125" y="1000125"/>
            <a:ext cx="3000375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Times New Roman" pitchFamily="18" charset="0"/>
                <a:cs typeface="Times New Roman" pitchFamily="18" charset="0"/>
              </a:rPr>
              <a:t>Русский традиционный дом состоит из двух частей: холодной (сени, клеть, подклеть) и тёплой (там, где находилась печь).  Всё в доме было продуманно до мелочей и выверено веками. Дом строился из сосны. А крышу крыли соломой или осиновыми дощечками. Передний конец крыши имел конёк – знак устремления. Только русские сравнивали дом с колесницей, которая должна привести семью к лучшему будущему. Снаружи дома украшались резьбой. </a:t>
            </a:r>
          </a:p>
        </p:txBody>
      </p:sp>
      <p:pic>
        <p:nvPicPr>
          <p:cNvPr id="4101" name="Picture 2" descr="https://kelohouse.ru/images/lemex/160x127x36.jpg.pagespeed.ic.32IzTC0jL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000125"/>
            <a:ext cx="523875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123" name="Рисунок 2"/>
          <p:cNvSpPr>
            <a:spLocks noGrp="1" noTextEdit="1"/>
          </p:cNvSpPr>
          <p:nvPr>
            <p:ph type="pic" idx="1"/>
          </p:nvPr>
        </p:nvSpPr>
        <p:spPr/>
      </p:sp>
      <p:sp>
        <p:nvSpPr>
          <p:cNvPr id="512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5125" name="Picture 2" descr="http://900igr.net/up/datai/263465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3345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2" descr="http://www.art-catalog.ru/data_picture_2016/picture/129/116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642938"/>
            <a:ext cx="480853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4" descr="http://img1.liveinternet.ru/images/attach/c/3/77/406/77406103_4bf4f21c80ff5351d55169f7c800b18e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5" y="2571750"/>
            <a:ext cx="442912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Прямоугольник 8"/>
          <p:cNvSpPr>
            <a:spLocks noChangeArrowheads="1"/>
          </p:cNvSpPr>
          <p:nvPr/>
        </p:nvSpPr>
        <p:spPr bwMode="auto">
          <a:xfrm>
            <a:off x="5000625" y="571500"/>
            <a:ext cx="41433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В избе была одна комната – горница. Она была и кухней и спальней. В обстановке избы нет ни одного лишнего предмета, каждая вещь имеет свое строго определенное назначение и место.</a:t>
            </a:r>
          </a:p>
        </p:txBody>
      </p:sp>
      <p:sp>
        <p:nvSpPr>
          <p:cNvPr id="5129" name="Прямоугольник 9"/>
          <p:cNvSpPr>
            <a:spLocks noChangeArrowheads="1"/>
          </p:cNvSpPr>
          <p:nvPr/>
        </p:nvSpPr>
        <p:spPr bwMode="auto">
          <a:xfrm>
            <a:off x="214313" y="3929063"/>
            <a:ext cx="435768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В горнице стояли сундуки, которые служили хозяевам вместо шкафов, тумбочек. </a:t>
            </a:r>
            <a:r>
              <a:rPr lang="ru-RU"/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В них хранили одежду, ткани, украшения. Чем больше сундуков было в доме, тем богаче считалась семья.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900igr.net/up/datai/263465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3345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571500" y="285750"/>
            <a:ext cx="8143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Русская печь в избе</a:t>
            </a:r>
          </a:p>
        </p:txBody>
      </p:sp>
      <p:pic>
        <p:nvPicPr>
          <p:cNvPr id="6148" name="Picture 3" descr="http://a18003.rimg.info/icon/17615530005312f4a72fc8da96650b9b0eba3897cf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b="8829"/>
          <a:stretch>
            <a:fillRect/>
          </a:stretch>
        </p:blipFill>
        <p:spPr bwMode="auto">
          <a:xfrm>
            <a:off x="214313" y="2928938"/>
            <a:ext cx="4500562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 descr="http://900igr.net/datas/istorija/Russkij-byt/0027-027-Pech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84750" y="857250"/>
            <a:ext cx="41592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0" descr="https://media.informpskov.ru/pictures/2010111311194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5" y="3571875"/>
            <a:ext cx="4143375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Прямоугольник 6"/>
          <p:cNvSpPr>
            <a:spLocks noChangeArrowheads="1"/>
          </p:cNvSpPr>
          <p:nvPr/>
        </p:nvSpPr>
        <p:spPr bwMode="auto">
          <a:xfrm>
            <a:off x="214313" y="642938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Посреди горницы ставили печь. О ней говорили: «Печь – всему голова». 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Голова – значит, самая главная. Топили печь дровами. Русская печь, как мать родная, накормит и обогреет, когда надо вылечит и обсушит.</a:t>
            </a:r>
            <a:r>
              <a:rPr lang="ru-RU"/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В чугуне готовили пищу. Ухват использовали для того, чтобы достать из печи чугунок с горячей едой на стол.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900igr.net/up/datai/263465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3345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357188" y="428625"/>
            <a:ext cx="8786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Руси за водой ходили с коромыслом </a:t>
            </a:r>
          </a:p>
        </p:txBody>
      </p:sp>
      <p:pic>
        <p:nvPicPr>
          <p:cNvPr id="7172" name="Picture 1" descr="tropa_9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928688"/>
            <a:ext cx="3571875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4" descr="http://content.foto.mail.ru/mail/lyudmila-1946/_blogs/i-181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928688"/>
            <a:ext cx="5186363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2" descr="http://im0-tub-ru.yandex.net/i?id=123309110-36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8" y="3429000"/>
            <a:ext cx="2655887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900igr.net/up/datai/263465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3345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http://wlooks.ru/images/article/orig/2016/11/russkij-narodnyj-russkij-kostyum-2.jpg"/>
          <p:cNvPicPr>
            <a:picLocks noChangeAspect="1" noChangeArrowheads="1"/>
          </p:cNvPicPr>
          <p:nvPr/>
        </p:nvPicPr>
        <p:blipFill>
          <a:blip r:embed="rId3"/>
          <a:srcRect t="1099" r="50833"/>
          <a:stretch>
            <a:fillRect/>
          </a:stretch>
        </p:blipFill>
        <p:spPr bwMode="auto">
          <a:xfrm>
            <a:off x="214313" y="928688"/>
            <a:ext cx="3857625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357188" y="428625"/>
            <a:ext cx="8786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Русский национальный костюм </a:t>
            </a:r>
            <a:endParaRPr lang="ru-RU" sz="3200"/>
          </a:p>
        </p:txBody>
      </p:sp>
      <p:sp>
        <p:nvSpPr>
          <p:cNvPr id="8197" name="Прямоугольник 4"/>
          <p:cNvSpPr>
            <a:spLocks noChangeArrowheads="1"/>
          </p:cNvSpPr>
          <p:nvPr/>
        </p:nvSpPr>
        <p:spPr bwMode="auto">
          <a:xfrm>
            <a:off x="4286250" y="1000125"/>
            <a:ext cx="485775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Русские традиционные наряды всегда делились на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повседневные и праздничные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 Наиболее роскошной считалась одежда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красного цвета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 Наряды для женщин всегда были интереснее и разнообразнее мужских. Со времен Древней Руси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женский костюм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состоял из сорочницы (простой рубахи в пол), сарафана и передника. Неотъемлемой частью любого традиционного наряда всегда была вышивка. В каждой губернии она отличалась цветами и узорами. Вышивкой украшали подол и рукава. </a:t>
            </a:r>
          </a:p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Мужской костюм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состоял из простой рубахи, штанов и пояса</a:t>
            </a:r>
            <a:r>
              <a:rPr lang="ru-RU"/>
              <a:t>.</a:t>
            </a:r>
          </a:p>
          <a:p>
            <a:pPr algn="just"/>
            <a:r>
              <a:rPr lang="ru-RU"/>
              <a:t/>
            </a:r>
            <a:br>
              <a:rPr lang="ru-RU"/>
            </a:b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900igr.net/up/datai/263465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857250" y="571500"/>
            <a:ext cx="7429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Лапти</a:t>
            </a:r>
            <a:endParaRPr lang="ru-RU" sz="3200"/>
          </a:p>
        </p:txBody>
      </p:sp>
      <p:pic>
        <p:nvPicPr>
          <p:cNvPr id="9220" name="Picture 2" descr="i?id=17692540-52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571500"/>
            <a:ext cx="3286125" cy="319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" descr="i?id=431694681-20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0" y="571500"/>
            <a:ext cx="3429000" cy="321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Прямоугольник 5"/>
          <p:cNvSpPr>
            <a:spLocks noChangeArrowheads="1"/>
          </p:cNvSpPr>
          <p:nvPr/>
        </p:nvSpPr>
        <p:spPr bwMode="auto">
          <a:xfrm>
            <a:off x="142875" y="3857625"/>
            <a:ext cx="9001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Лапти – один из самых древних видов обуви. Делались лапти и из коры ракиты (верзки), ивы (ивняки), вяза (вязовики), березы (берестянники), дуба (дубовики), из тала (шелюжники), из пеньковых оческов, старых веревок (курпы, крутцы, чуни, шептуны), из конского волоса – грив и хвостов – (волосянники), и даже из соломы (соломенники).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900igr.net/up/datai/263465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500063" y="642938"/>
            <a:ext cx="82867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Физкультминутки для глаз</a:t>
            </a:r>
          </a:p>
          <a:p>
            <a:pPr algn="ctr"/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2" descr="https://bipbap.ru/wp-content/uploads/2017/05/bolshie-golubye-glaza-reben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357313"/>
            <a:ext cx="51181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Прямоугольник 5"/>
          <p:cNvSpPr>
            <a:spLocks noChangeArrowheads="1"/>
          </p:cNvSpPr>
          <p:nvPr/>
        </p:nvSpPr>
        <p:spPr bwMode="auto">
          <a:xfrm>
            <a:off x="5286375" y="1000125"/>
            <a:ext cx="3857625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Глазкам нужно отдохнуть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(дети закрывают глаза),</a:t>
            </a:r>
            <a:br>
              <a:rPr lang="ru-RU" i="1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Нужно глубоко вздохнуть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(глубокий вдох, глаза все так же закрыты),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Глаза по кругу побегут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(глаза открыты, движение зрачком по кругу по часовой и против часовой стрелки),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Много раз они моргнут 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(частое моргание глазами),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Глазкам стало хорошо (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легкое касание кончиками пальцев закрытых глаз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),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Увидят мои глазки все!</a:t>
            </a:r>
          </a:p>
          <a:p>
            <a:pPr algn="ctr"/>
            <a:r>
              <a:rPr lang="ru-RU">
                <a:solidFill>
                  <a:srgbClr val="B91713"/>
                </a:solidFill>
                <a:latin typeface="Times New Roman" pitchFamily="18" charset="0"/>
                <a:cs typeface="Times New Roman" pitchFamily="18" charset="0"/>
              </a:rPr>
              <a:t>!!!Включить следующий слайд!!!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1659</TotalTime>
  <Words>482</Words>
  <Application>Microsoft Office PowerPoint</Application>
  <PresentationFormat>Экран (4:3)</PresentationFormat>
  <Paragraphs>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DESIGN</dc:creator>
  <cp:lastModifiedBy>Admin</cp:lastModifiedBy>
  <cp:revision>181</cp:revision>
  <dcterms:created xsi:type="dcterms:W3CDTF">2010-04-09T05:48:04Z</dcterms:created>
  <dcterms:modified xsi:type="dcterms:W3CDTF">2020-11-30T18:11:36Z</dcterms:modified>
</cp:coreProperties>
</file>