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1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0000"/>
    <a:srgbClr val="028C3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992" autoAdjust="0"/>
    <p:restoredTop sz="94688" autoAdjust="0"/>
  </p:normalViewPr>
  <p:slideViewPr>
    <p:cSldViewPr>
      <p:cViewPr varScale="1">
        <p:scale>
          <a:sx n="84" d="100"/>
          <a:sy n="84" d="100"/>
        </p:scale>
        <p:origin x="-1243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42725D-29E2-436D-9202-8EC22181847A}" type="datetimeFigureOut">
              <a:rPr lang="ru-RU"/>
              <a:pPr>
                <a:defRPr/>
              </a:pPr>
              <a:t>30.11.2020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DA103-C42F-4DC3-BEBF-9C32B785D9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B4C92-62E3-4ED2-B595-F4612CEE1711}" type="datetimeFigureOut">
              <a:rPr lang="ru-RU"/>
              <a:pPr>
                <a:defRPr/>
              </a:pPr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8A23E-13C1-407B-A890-07989E4062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80976-BC09-4633-8AF3-BEE0DD309382}" type="datetimeFigureOut">
              <a:rPr lang="ru-RU"/>
              <a:pPr>
                <a:defRPr/>
              </a:pPr>
              <a:t>30.11.2020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0FC646-AFC9-43B1-A608-7968A372FA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C5AECF-3382-4981-8CE7-76312C987A9E}" type="datetimeFigureOut">
              <a:rPr lang="ru-RU"/>
              <a:pPr>
                <a:defRPr/>
              </a:pPr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2F9D52-BF09-43A2-8138-ECD9463CA8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1DC25-2050-4E8C-8909-841F2A2AC17E}" type="datetimeFigureOut">
              <a:rPr lang="ru-RU"/>
              <a:pPr>
                <a:defRPr/>
              </a:pPr>
              <a:t>30.11.2020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FA30D8-BF24-4314-B82B-0A7B173FCA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41F5B-E458-4D1E-8634-7AFFDD835B8E}" type="datetimeFigureOut">
              <a:rPr lang="ru-RU"/>
              <a:pPr>
                <a:defRPr/>
              </a:pPr>
              <a:t>30.11.2020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B4BA8-7867-4B9F-BC4C-111C7D634E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E31B3-B43D-43DC-B5DC-C94F1F7CAD9E}" type="datetimeFigureOut">
              <a:rPr lang="ru-RU"/>
              <a:pPr>
                <a:defRPr/>
              </a:pPr>
              <a:t>30.11.2020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88EA4-A230-4B5D-8F31-E2AC3AE9B8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FF437-0113-45CD-A59A-1A2A04567DDA}" type="datetimeFigureOut">
              <a:rPr lang="ru-RU"/>
              <a:pPr>
                <a:defRPr/>
              </a:pPr>
              <a:t>30.11.2020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1F7A7-685D-4A25-9FEF-D88777BCEA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6896C-AC4B-4256-B615-3B4F0985E02B}" type="datetimeFigureOut">
              <a:rPr lang="ru-RU"/>
              <a:pPr>
                <a:defRPr/>
              </a:pPr>
              <a:t>30.11.2020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4BB4E-DED0-4B03-B23A-0393D73182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C9BDD-6DDF-4DAD-8FC2-2E37F9D8534C}" type="datetimeFigureOut">
              <a:rPr lang="ru-RU"/>
              <a:pPr>
                <a:defRPr/>
              </a:pPr>
              <a:t>30.11.2020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94F1B-6A30-4028-AE06-8EBA73B757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A189A7-5031-4D38-8832-2338FC82DABB}" type="datetimeFigureOut">
              <a:rPr lang="ru-RU"/>
              <a:pPr>
                <a:defRPr/>
              </a:pPr>
              <a:t>30.11.2020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B63A5A-FDA3-467E-8CFB-2F118E012F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1AC05B6-A7E1-451C-91C0-384BE8899071}" type="datetimeFigureOut">
              <a:rPr lang="ru-RU"/>
              <a:pPr>
                <a:defRPr/>
              </a:pPr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8FB5701-76B6-4B78-83B4-E3D957F52D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7" r:id="rId3"/>
    <p:sldLayoutId id="2147483694" r:id="rId4"/>
    <p:sldLayoutId id="2147483693" r:id="rId5"/>
    <p:sldLayoutId id="2147483692" r:id="rId6"/>
    <p:sldLayoutId id="2147483698" r:id="rId7"/>
    <p:sldLayoutId id="2147483699" r:id="rId8"/>
    <p:sldLayoutId id="2147483700" r:id="rId9"/>
    <p:sldLayoutId id="2147483691" r:id="rId10"/>
    <p:sldLayoutId id="214748370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/>
          </p:cNvSpPr>
          <p:nvPr>
            <p:ph type="ctrTitle" idx="4294967295"/>
          </p:nvPr>
        </p:nvSpPr>
        <p:spPr>
          <a:xfrm>
            <a:off x="755650" y="476250"/>
            <a:ext cx="7632700" cy="1295400"/>
          </a:xfrm>
        </p:spPr>
        <p:txBody>
          <a:bodyPr/>
          <a:lstStyle/>
          <a:p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</a:rPr>
              <a:t>Муниципальное бюджетное дошкольное образовательное учреждение детский сад №61 «Семицветик»</a:t>
            </a:r>
            <a:br>
              <a:rPr lang="ru-RU" sz="2000" b="1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</a:rPr>
              <a:t> Старооскольского городского округа</a:t>
            </a:r>
            <a:r>
              <a:rPr lang="ru-RU" sz="1800" b="1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endParaRPr lang="ru-RU" sz="4000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3314" name="Rectangle 4"/>
          <p:cNvSpPr>
            <a:spLocks noGrp="1"/>
          </p:cNvSpPr>
          <p:nvPr>
            <p:ph type="subTitle" idx="4294967295"/>
          </p:nvPr>
        </p:nvSpPr>
        <p:spPr>
          <a:xfrm>
            <a:off x="1403350" y="2420938"/>
            <a:ext cx="6400800" cy="1295400"/>
          </a:xfrm>
        </p:spPr>
        <p:txBody>
          <a:bodyPr/>
          <a:lstStyle/>
          <a:p>
            <a:pPr marL="0" indent="0" algn="ctr">
              <a:buFont typeface="Symbol" pitchFamily="18" charset="2"/>
              <a:buNone/>
            </a:pPr>
            <a:r>
              <a:rPr lang="ru-RU" sz="3200" b="1" smtClean="0">
                <a:solidFill>
                  <a:srgbClr val="FF0000"/>
                </a:solidFill>
                <a:latin typeface="Times New Roman" pitchFamily="18" charset="0"/>
              </a:rPr>
              <a:t>Профилактика гриппа и коронавирусной инфекции</a:t>
            </a:r>
          </a:p>
        </p:txBody>
      </p:sp>
      <p:sp>
        <p:nvSpPr>
          <p:cNvPr id="13315" name="Rectangle 5"/>
          <p:cNvSpPr>
            <a:spLocks/>
          </p:cNvSpPr>
          <p:nvPr/>
        </p:nvSpPr>
        <p:spPr bwMode="auto">
          <a:xfrm>
            <a:off x="5003800" y="4724400"/>
            <a:ext cx="323215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</a:pPr>
            <a:endParaRPr lang="ru-RU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3316" name="Rectangle 6"/>
          <p:cNvSpPr>
            <a:spLocks/>
          </p:cNvSpPr>
          <p:nvPr/>
        </p:nvSpPr>
        <p:spPr bwMode="auto">
          <a:xfrm>
            <a:off x="2268538" y="4076700"/>
            <a:ext cx="6400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</a:pPr>
            <a:r>
              <a:rPr lang="ru-RU" sz="1400" b="1">
                <a:solidFill>
                  <a:srgbClr val="FF0000"/>
                </a:solidFill>
              </a:rPr>
              <a:t>Подготовила:</a:t>
            </a:r>
          </a:p>
          <a:p>
            <a:pPr algn="r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</a:pPr>
            <a:r>
              <a:rPr lang="ru-RU" sz="1400" b="1">
                <a:solidFill>
                  <a:srgbClr val="FF0000"/>
                </a:solidFill>
                <a:latin typeface="Times New Roman" pitchFamily="18" charset="0"/>
              </a:rPr>
              <a:t>Кунашкова Е.А.</a:t>
            </a:r>
          </a:p>
        </p:txBody>
      </p:sp>
      <p:sp>
        <p:nvSpPr>
          <p:cNvPr id="13317" name="Rectangle 7"/>
          <p:cNvSpPr>
            <a:spLocks/>
          </p:cNvSpPr>
          <p:nvPr/>
        </p:nvSpPr>
        <p:spPr bwMode="auto">
          <a:xfrm>
            <a:off x="2051050" y="5734050"/>
            <a:ext cx="5465763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</a:pPr>
            <a:r>
              <a:rPr lang="ru-RU" sz="1600" b="1">
                <a:solidFill>
                  <a:srgbClr val="FF0000"/>
                </a:solidFill>
                <a:latin typeface="Times New Roman" pitchFamily="18" charset="0"/>
              </a:rPr>
              <a:t>Старый Оскол 2020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ъект 1"/>
          <p:cNvSpPr>
            <a:spLocks noGrp="1"/>
          </p:cNvSpPr>
          <p:nvPr>
            <p:ph idx="1"/>
          </p:nvPr>
        </p:nvSpPr>
        <p:spPr>
          <a:xfrm>
            <a:off x="871538" y="404813"/>
            <a:ext cx="7408862" cy="6048375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b="1" smtClean="0">
                <a:solidFill>
                  <a:srgbClr val="FF0000"/>
                </a:solidFill>
                <a:latin typeface="Times New Roman" pitchFamily="18" charset="0"/>
              </a:rPr>
              <a:t>КАК ПРАВИЛЬНО НОСИТЬ МАСКУ</a:t>
            </a:r>
            <a:r>
              <a:rPr lang="ru-RU" sz="1500" b="1" smtClean="0">
                <a:solidFill>
                  <a:srgbClr val="FF0000"/>
                </a:solidFill>
                <a:latin typeface="Times New Roman" pitchFamily="18" charset="0"/>
              </a:rPr>
              <a:t>?</a:t>
            </a:r>
          </a:p>
          <a:p>
            <a:pPr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sz="1500" b="1" smtClean="0">
                <a:solidFill>
                  <a:srgbClr val="FF0000"/>
                </a:solidFill>
                <a:latin typeface="Times New Roman" pitchFamily="18" charset="0"/>
              </a:rPr>
              <a:t>Маски могут иметь разную конструкцию. Они могут быть одноразовыми или</a:t>
            </a:r>
          </a:p>
          <a:p>
            <a:pPr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sz="1500" b="1" smtClean="0">
                <a:solidFill>
                  <a:srgbClr val="FF0000"/>
                </a:solidFill>
                <a:latin typeface="Times New Roman" pitchFamily="18" charset="0"/>
              </a:rPr>
              <a:t>могут применяться многократно. Есть маски, которые служат 2, 4, 6 часов.</a:t>
            </a:r>
          </a:p>
          <a:p>
            <a:pPr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sz="1500" b="1" smtClean="0">
                <a:solidFill>
                  <a:srgbClr val="FF0000"/>
                </a:solidFill>
                <a:latin typeface="Times New Roman" pitchFamily="18" charset="0"/>
              </a:rPr>
              <a:t>Стоимость этих масок различная, из-за различной пропитки. Но нельзя все время</a:t>
            </a:r>
          </a:p>
          <a:p>
            <a:pPr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sz="1500" b="1" smtClean="0">
                <a:solidFill>
                  <a:srgbClr val="FF0000"/>
                </a:solidFill>
                <a:latin typeface="Times New Roman" pitchFamily="18" charset="0"/>
              </a:rPr>
              <a:t>носить одну и ту же маску, тем самым вы можете инфицировать дважды сами</a:t>
            </a:r>
          </a:p>
          <a:p>
            <a:pPr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sz="1500" b="1" smtClean="0">
                <a:solidFill>
                  <a:srgbClr val="FF0000"/>
                </a:solidFill>
                <a:latin typeface="Times New Roman" pitchFamily="18" charset="0"/>
              </a:rPr>
              <a:t>себя. Какой стороной внутрь носить медицинскую маску - непринципиально.</a:t>
            </a:r>
          </a:p>
          <a:p>
            <a:pPr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sz="1500" b="1" smtClean="0">
                <a:solidFill>
                  <a:srgbClr val="FF0000"/>
                </a:solidFill>
                <a:latin typeface="Times New Roman" pitchFamily="18" charset="0"/>
              </a:rPr>
              <a:t>Чтобы обезопасить себя от заражения, крайне важно правильно ее носить:</a:t>
            </a:r>
          </a:p>
          <a:p>
            <a:pPr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sz="1500" b="1" smtClean="0">
                <a:solidFill>
                  <a:srgbClr val="FF0000"/>
                </a:solidFill>
                <a:latin typeface="Times New Roman" pitchFamily="18" charset="0"/>
              </a:rPr>
              <a:t>- маска должна тщательно закрепляться, плотно закрывать рот и нос, не оставляя зазоров;</a:t>
            </a:r>
          </a:p>
          <a:p>
            <a:pPr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sz="1500" b="1" smtClean="0">
                <a:solidFill>
                  <a:srgbClr val="FF0000"/>
                </a:solidFill>
                <a:latin typeface="Times New Roman" pitchFamily="18" charset="0"/>
              </a:rPr>
              <a:t>- старайтесь не касаться поверхностей маски при ее снятии, если вы ее коснулись, тщательно вымойте руки с мылом или спиртовым средством;</a:t>
            </a:r>
          </a:p>
          <a:p>
            <a:pPr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sz="1500" b="1" smtClean="0">
                <a:solidFill>
                  <a:srgbClr val="FF0000"/>
                </a:solidFill>
                <a:latin typeface="Times New Roman" pitchFamily="18" charset="0"/>
              </a:rPr>
              <a:t>- влажную или отсыревшую маску следует сменить на новую, сухую;</a:t>
            </a:r>
            <a:br>
              <a:rPr lang="ru-RU" sz="1500" b="1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sz="1500" b="1" smtClean="0">
                <a:solidFill>
                  <a:srgbClr val="FF0000"/>
                </a:solidFill>
                <a:latin typeface="Times New Roman" pitchFamily="18" charset="0"/>
              </a:rPr>
              <a:t>- не используйте вторично одноразовую маску;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ru-RU" sz="1500" b="1" smtClean="0">
                <a:solidFill>
                  <a:srgbClr val="FF0000"/>
                </a:solidFill>
                <a:latin typeface="Times New Roman" pitchFamily="18" charset="0"/>
              </a:rPr>
              <a:t>использованную одноразовую маску следует немедленно выбросить в отходы.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500" b="1" smtClean="0">
                <a:solidFill>
                  <a:srgbClr val="FF0000"/>
                </a:solidFill>
                <a:latin typeface="Times New Roman" pitchFamily="18" charset="0"/>
              </a:rPr>
              <a:t>При уходе за больным, после окончания контакта с заболевшим, маску следует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500" b="1" smtClean="0">
                <a:solidFill>
                  <a:srgbClr val="FF0000"/>
                </a:solidFill>
                <a:latin typeface="Times New Roman" pitchFamily="18" charset="0"/>
              </a:rPr>
              <a:t>немедленно снять. После снятия маски необходимо незамедлительно и тщательно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500" b="1" smtClean="0">
                <a:solidFill>
                  <a:srgbClr val="FF0000"/>
                </a:solidFill>
                <a:latin typeface="Times New Roman" pitchFamily="18" charset="0"/>
              </a:rPr>
              <a:t>вымыть руки.</a:t>
            </a:r>
          </a:p>
          <a:p>
            <a:pPr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sz="1500" b="1" smtClean="0">
                <a:solidFill>
                  <a:srgbClr val="FF0000"/>
                </a:solidFill>
                <a:latin typeface="Times New Roman" pitchFamily="18" charset="0"/>
              </a:rPr>
              <a:t>Маска уместна, если вы находитесь в месте массового скопления людей, в</a:t>
            </a:r>
          </a:p>
          <a:p>
            <a:pPr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sz="1500" b="1" smtClean="0">
                <a:solidFill>
                  <a:srgbClr val="FF0000"/>
                </a:solidFill>
                <a:latin typeface="Times New Roman" pitchFamily="18" charset="0"/>
              </a:rPr>
              <a:t>общественном транспорте, а также при уходе за больным, но она нецелесообразна</a:t>
            </a:r>
          </a:p>
          <a:p>
            <a:pPr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sz="1500" b="1" smtClean="0">
                <a:solidFill>
                  <a:srgbClr val="FF0000"/>
                </a:solidFill>
                <a:latin typeface="Times New Roman" pitchFamily="18" charset="0"/>
              </a:rPr>
              <a:t>на открытом воздухе.</a:t>
            </a:r>
          </a:p>
          <a:p>
            <a:pPr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sz="1500" b="1" smtClean="0">
                <a:solidFill>
                  <a:srgbClr val="FF0000"/>
                </a:solidFill>
                <a:latin typeface="Times New Roman" pitchFamily="18" charset="0"/>
              </a:rPr>
              <a:t>Во время пребывания на улице полезно дышать свежим воздухом и маску</a:t>
            </a:r>
          </a:p>
          <a:p>
            <a:pPr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sz="1500" b="1" smtClean="0">
                <a:solidFill>
                  <a:srgbClr val="FF0000"/>
                </a:solidFill>
                <a:latin typeface="Times New Roman" pitchFamily="18" charset="0"/>
              </a:rPr>
              <a:t>надевать не стоит.</a:t>
            </a:r>
          </a:p>
          <a:p>
            <a:pPr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sz="1500" b="1" smtClean="0">
                <a:solidFill>
                  <a:srgbClr val="FF0000"/>
                </a:solidFill>
                <a:latin typeface="Times New Roman" pitchFamily="18" charset="0"/>
              </a:rPr>
              <a:t>Вместе с тем, медики напоминают, что эта одиночная мера не обеспечивает полной</a:t>
            </a:r>
          </a:p>
          <a:p>
            <a:pPr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sz="1500" b="1" smtClean="0">
                <a:solidFill>
                  <a:srgbClr val="FF0000"/>
                </a:solidFill>
                <a:latin typeface="Times New Roman" pitchFamily="18" charset="0"/>
              </a:rPr>
              <a:t>защиты от заболевания. Кроме ношения маски необходимо соблюдать другие</a:t>
            </a:r>
          </a:p>
          <a:p>
            <a:pPr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sz="1500" b="1" smtClean="0">
                <a:solidFill>
                  <a:srgbClr val="FF0000"/>
                </a:solidFill>
                <a:latin typeface="Times New Roman" pitchFamily="18" charset="0"/>
              </a:rPr>
              <a:t>профилактические меры.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3554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3555" name="Picture 2" descr="C:\Users\BD4A~1\AppData\Local\Temp\Rar$DIa0.711\гко-1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ъект 1"/>
          <p:cNvSpPr>
            <a:spLocks noGrp="1"/>
          </p:cNvSpPr>
          <p:nvPr>
            <p:ph idx="1"/>
          </p:nvPr>
        </p:nvSpPr>
        <p:spPr>
          <a:xfrm>
            <a:off x="871538" y="260350"/>
            <a:ext cx="7408862" cy="586581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Symbol" pitchFamily="18" charset="2"/>
              <a:buNone/>
            </a:pPr>
            <a:r>
              <a:rPr lang="ru-RU" b="1" smtClean="0">
                <a:solidFill>
                  <a:srgbClr val="FF0000"/>
                </a:solidFill>
                <a:latin typeface="Times New Roman" pitchFamily="18" charset="0"/>
              </a:rPr>
              <a:t>ПРАВИЛО 5.  ЧТО ДЕЛАТЬ В СЛУЧАЕ ЗАБОЛЕВАНИЯ ГРИППОМ, КОРОНАВИРУСНОЙ ИНФЕКЦИЕЙ?</a:t>
            </a:r>
            <a:r>
              <a:rPr lang="ru-RU" smtClean="0">
                <a:latin typeface="Times New Roman" pitchFamily="18" charset="0"/>
              </a:rPr>
              <a:t>	</a:t>
            </a:r>
          </a:p>
          <a:p>
            <a:pPr eaLnBrk="1" hangingPunct="1">
              <a:lnSpc>
                <a:spcPct val="90000"/>
              </a:lnSpc>
              <a:buFont typeface="Symbol" pitchFamily="18" charset="2"/>
              <a:buNone/>
            </a:pPr>
            <a:r>
              <a:rPr lang="ru-RU" b="1" smtClean="0">
                <a:solidFill>
                  <a:srgbClr val="FF0000"/>
                </a:solidFill>
                <a:latin typeface="Times New Roman" pitchFamily="18" charset="0"/>
              </a:rPr>
              <a:t>Оставайтесь дома и срочно обращайтесь к врачу.</a:t>
            </a:r>
          </a:p>
          <a:p>
            <a:pPr eaLnBrk="1" hangingPunct="1">
              <a:lnSpc>
                <a:spcPct val="90000"/>
              </a:lnSpc>
              <a:buFont typeface="Symbol" pitchFamily="18" charset="2"/>
              <a:buNone/>
            </a:pPr>
            <a:r>
              <a:rPr lang="ru-RU" b="1" smtClean="0">
                <a:solidFill>
                  <a:srgbClr val="FF0000"/>
                </a:solidFill>
                <a:latin typeface="Times New Roman" pitchFamily="18" charset="0"/>
              </a:rPr>
              <a:t>Следуйте предписаниям врача, соблюдайте</a:t>
            </a:r>
          </a:p>
          <a:p>
            <a:pPr eaLnBrk="1" hangingPunct="1">
              <a:lnSpc>
                <a:spcPct val="90000"/>
              </a:lnSpc>
              <a:buFont typeface="Symbol" pitchFamily="18" charset="2"/>
              <a:buNone/>
            </a:pPr>
            <a:r>
              <a:rPr lang="ru-RU" b="1" smtClean="0">
                <a:solidFill>
                  <a:srgbClr val="FF0000"/>
                </a:solidFill>
                <a:latin typeface="Times New Roman" pitchFamily="18" charset="0"/>
              </a:rPr>
              <a:t>постельный режим и пейте как можно больше</a:t>
            </a:r>
          </a:p>
          <a:p>
            <a:pPr eaLnBrk="1" hangingPunct="1">
              <a:lnSpc>
                <a:spcPct val="90000"/>
              </a:lnSpc>
              <a:buFont typeface="Symbol" pitchFamily="18" charset="2"/>
              <a:buNone/>
            </a:pPr>
            <a:r>
              <a:rPr lang="ru-RU" b="1" smtClean="0">
                <a:solidFill>
                  <a:srgbClr val="FF0000"/>
                </a:solidFill>
                <a:latin typeface="Times New Roman" pitchFamily="18" charset="0"/>
              </a:rPr>
              <a:t>жидкости.</a:t>
            </a:r>
          </a:p>
          <a:p>
            <a:pPr eaLnBrk="1" hangingPunct="1">
              <a:lnSpc>
                <a:spcPct val="90000"/>
              </a:lnSpc>
              <a:buFont typeface="Symbol" pitchFamily="18" charset="2"/>
              <a:buNone/>
            </a:pPr>
            <a:r>
              <a:rPr lang="ru-RU" b="1" smtClean="0">
                <a:solidFill>
                  <a:srgbClr val="FF0000"/>
                </a:solidFill>
                <a:latin typeface="Times New Roman" pitchFamily="18" charset="0"/>
              </a:rPr>
              <a:t>КАКОВЫ СИМПТОМЫ</a:t>
            </a:r>
          </a:p>
          <a:p>
            <a:pPr eaLnBrk="1" hangingPunct="1">
              <a:lnSpc>
                <a:spcPct val="90000"/>
              </a:lnSpc>
              <a:buFont typeface="Symbol" pitchFamily="18" charset="2"/>
              <a:buNone/>
            </a:pPr>
            <a:r>
              <a:rPr lang="ru-RU" b="1" smtClean="0">
                <a:solidFill>
                  <a:srgbClr val="FF0000"/>
                </a:solidFill>
                <a:latin typeface="Times New Roman" pitchFamily="18" charset="0"/>
              </a:rPr>
              <a:t>ГРИППА/КОРОНАВИРУСНОЙ ИНФЕКЦИИ</a:t>
            </a:r>
          </a:p>
          <a:p>
            <a:pPr eaLnBrk="1" hangingPunct="1">
              <a:lnSpc>
                <a:spcPct val="90000"/>
              </a:lnSpc>
              <a:buFont typeface="Symbol" pitchFamily="18" charset="2"/>
              <a:buNone/>
            </a:pPr>
            <a:r>
              <a:rPr lang="ru-RU" b="1" smtClean="0">
                <a:solidFill>
                  <a:srgbClr val="FF0000"/>
                </a:solidFill>
                <a:latin typeface="Times New Roman" pitchFamily="18" charset="0"/>
              </a:rPr>
              <a:t>высокая температура тела, озноб, головная боль,</a:t>
            </a:r>
          </a:p>
          <a:p>
            <a:pPr eaLnBrk="1" hangingPunct="1">
              <a:lnSpc>
                <a:spcPct val="90000"/>
              </a:lnSpc>
              <a:buFont typeface="Symbol" pitchFamily="18" charset="2"/>
              <a:buNone/>
            </a:pPr>
            <a:r>
              <a:rPr lang="ru-RU" b="1" smtClean="0">
                <a:solidFill>
                  <a:srgbClr val="FF0000"/>
                </a:solidFill>
                <a:latin typeface="Times New Roman" pitchFamily="18" charset="0"/>
              </a:rPr>
              <a:t>слабость, заложенность носа, кашель, затрудненное</a:t>
            </a:r>
          </a:p>
          <a:p>
            <a:pPr eaLnBrk="1" hangingPunct="1">
              <a:lnSpc>
                <a:spcPct val="90000"/>
              </a:lnSpc>
              <a:buFont typeface="Symbol" pitchFamily="18" charset="2"/>
              <a:buNone/>
            </a:pPr>
            <a:r>
              <a:rPr lang="ru-RU" b="1" smtClean="0">
                <a:solidFill>
                  <a:srgbClr val="FF0000"/>
                </a:solidFill>
                <a:latin typeface="Times New Roman" pitchFamily="18" charset="0"/>
              </a:rPr>
              <a:t>дыхание, боли в мышцах, конъюнктивит.</a:t>
            </a:r>
          </a:p>
          <a:p>
            <a:pPr eaLnBrk="1" hangingPunct="1">
              <a:lnSpc>
                <a:spcPct val="90000"/>
              </a:lnSpc>
              <a:buFont typeface="Symbol" pitchFamily="18" charset="2"/>
              <a:buNone/>
            </a:pPr>
            <a:r>
              <a:rPr lang="ru-RU" b="1" smtClean="0">
                <a:solidFill>
                  <a:srgbClr val="FF0000"/>
                </a:solidFill>
                <a:latin typeface="Times New Roman" pitchFamily="18" charset="0"/>
              </a:rPr>
              <a:t>В некоторых случаях могут быть симптомы</a:t>
            </a:r>
          </a:p>
          <a:p>
            <a:pPr eaLnBrk="1" hangingPunct="1">
              <a:lnSpc>
                <a:spcPct val="90000"/>
              </a:lnSpc>
              <a:buFont typeface="Symbol" pitchFamily="18" charset="2"/>
              <a:buNone/>
            </a:pPr>
            <a:r>
              <a:rPr lang="ru-RU" b="1" smtClean="0">
                <a:solidFill>
                  <a:srgbClr val="FF0000"/>
                </a:solidFill>
                <a:latin typeface="Times New Roman" pitchFamily="18" charset="0"/>
              </a:rPr>
              <a:t>желудочно-кишечных расстройств: тошнота, рвота,</a:t>
            </a:r>
          </a:p>
          <a:p>
            <a:pPr eaLnBrk="1" hangingPunct="1">
              <a:lnSpc>
                <a:spcPct val="90000"/>
              </a:lnSpc>
              <a:buFont typeface="Symbol" pitchFamily="18" charset="2"/>
              <a:buNone/>
            </a:pPr>
            <a:r>
              <a:rPr lang="ru-RU" b="1" smtClean="0">
                <a:solidFill>
                  <a:srgbClr val="FF0000"/>
                </a:solidFill>
                <a:latin typeface="Times New Roman" pitchFamily="18" charset="0"/>
              </a:rPr>
              <a:t>диарея.</a:t>
            </a:r>
          </a:p>
          <a:p>
            <a:pPr eaLnBrk="1" hangingPunct="1">
              <a:lnSpc>
                <a:spcPct val="90000"/>
              </a:lnSpc>
            </a:pPr>
            <a:endParaRPr lang="ru-RU" smtClean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5602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5603" name="Picture 2" descr="C:\Users\BD4A~1\AppData\Local\Temp\Rar$DIa0.037\гко-0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88" y="-22225"/>
            <a:ext cx="9144001" cy="688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ъект 1"/>
          <p:cNvSpPr>
            <a:spLocks noGrp="1"/>
          </p:cNvSpPr>
          <p:nvPr>
            <p:ph idx="1"/>
          </p:nvPr>
        </p:nvSpPr>
        <p:spPr>
          <a:xfrm>
            <a:off x="871538" y="765175"/>
            <a:ext cx="7408862" cy="5360988"/>
          </a:xfrm>
        </p:spPr>
        <p:txBody>
          <a:bodyPr/>
          <a:lstStyle/>
          <a:p>
            <a:pPr marL="0" indent="0" eaLnBrk="1" hangingPunct="1">
              <a:buFont typeface="Symbol" pitchFamily="18" charset="2"/>
              <a:buNone/>
            </a:pPr>
            <a:r>
              <a:rPr lang="ru-RU" b="1" smtClean="0">
                <a:solidFill>
                  <a:srgbClr val="FF0000"/>
                </a:solidFill>
              </a:rPr>
              <a:t>                          </a:t>
            </a:r>
            <a:r>
              <a:rPr lang="ru-RU" b="1" smtClean="0">
                <a:solidFill>
                  <a:srgbClr val="FF0000"/>
                </a:solidFill>
                <a:latin typeface="Times New Roman" pitchFamily="18" charset="0"/>
              </a:rPr>
              <a:t>КАКОВЫ ОСЛОЖНЕНИЯ          </a:t>
            </a:r>
          </a:p>
          <a:p>
            <a:pPr marL="0" indent="0" eaLnBrk="1" hangingPunct="1"/>
            <a:endParaRPr lang="ru-RU" b="1" smtClean="0">
              <a:solidFill>
                <a:srgbClr val="FF0000"/>
              </a:solidFill>
              <a:latin typeface="Times New Roman" pitchFamily="18" charset="0"/>
            </a:endParaRPr>
          </a:p>
          <a:p>
            <a:pPr marL="0" indent="0" algn="ctr" eaLnBrk="1" hangingPunct="1">
              <a:buFont typeface="Symbol" pitchFamily="18" charset="2"/>
              <a:buNone/>
            </a:pPr>
            <a:r>
              <a:rPr lang="ru-RU" b="1" smtClean="0">
                <a:solidFill>
                  <a:srgbClr val="FF0000"/>
                </a:solidFill>
                <a:latin typeface="Times New Roman" pitchFamily="18" charset="0"/>
              </a:rPr>
              <a:t>Среди осложнений лидирует вирусная пневмония. Ухудшение состояния при вирусной пневмонии идёт быстрыми темпами, и у многих пациентов уже в течение 24 часов развивается дыхательная недостаточность, требующая немедленной респираторной поддержки с механической вентиляцией лёгких.</a:t>
            </a:r>
          </a:p>
          <a:p>
            <a:pPr marL="0" indent="0" algn="ctr" eaLnBrk="1" hangingPunct="1">
              <a:buFont typeface="Symbol" pitchFamily="18" charset="2"/>
              <a:buNone/>
            </a:pPr>
            <a:r>
              <a:rPr lang="ru-RU" b="1" smtClean="0">
                <a:solidFill>
                  <a:srgbClr val="FF0000"/>
                </a:solidFill>
                <a:latin typeface="Times New Roman" pitchFamily="18" charset="0"/>
              </a:rPr>
              <a:t>Быстро начатое лечение способствует облегчению степени тяжести болезни.</a:t>
            </a:r>
          </a:p>
          <a:p>
            <a:pPr marL="0" indent="0" algn="ctr" eaLnBrk="1" hangingPunct="1">
              <a:buFont typeface="Symbol" pitchFamily="18" charset="2"/>
              <a:buNone/>
            </a:pPr>
            <a:endParaRPr lang="ru-RU" b="1" smtClean="0">
              <a:solidFill>
                <a:srgbClr val="FF0000"/>
              </a:solidFill>
              <a:latin typeface="Times New Roman" pitchFamily="18" charset="0"/>
            </a:endParaRPr>
          </a:p>
          <a:p>
            <a:pPr marL="0" indent="0" eaLnBrk="1" hangingPunct="1"/>
            <a:endParaRPr lang="ru-RU" smtClean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ъект 1"/>
          <p:cNvSpPr>
            <a:spLocks noGrp="1"/>
          </p:cNvSpPr>
          <p:nvPr>
            <p:ph idx="1"/>
          </p:nvPr>
        </p:nvSpPr>
        <p:spPr>
          <a:xfrm>
            <a:off x="871538" y="260350"/>
            <a:ext cx="7516812" cy="5865813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 typeface="Symbol" pitchFamily="18" charset="2"/>
              <a:buNone/>
            </a:pPr>
            <a:r>
              <a:rPr lang="ru-RU" sz="2000" smtClean="0"/>
              <a:t> </a:t>
            </a:r>
            <a:r>
              <a:rPr lang="ru-RU" b="1" smtClean="0">
                <a:solidFill>
                  <a:srgbClr val="FF0000"/>
                </a:solidFill>
                <a:latin typeface="Times New Roman" pitchFamily="18" charset="0"/>
              </a:rPr>
              <a:t>ЧТО ДЕЛАТЬ ЕСЛИ В СЕМЬЕ КТО-ТО ЗАБОЛЕЛ ГРИППОМ/ КОРОНАВИРУСНОЙ ИНФЕКЦИЕЙ?</a:t>
            </a:r>
          </a:p>
          <a:p>
            <a:pPr marL="0" indent="0" algn="ctr" eaLnBrk="1" hangingPunct="1">
              <a:lnSpc>
                <a:spcPct val="90000"/>
              </a:lnSpc>
              <a:buFont typeface="Symbol" pitchFamily="18" charset="2"/>
              <a:buNone/>
            </a:pPr>
            <a:r>
              <a:rPr lang="ru-RU" sz="2000" smtClean="0">
                <a:latin typeface="Times New Roman" pitchFamily="18" charset="0"/>
              </a:rPr>
              <a:t>	</a:t>
            </a:r>
          </a:p>
          <a:p>
            <a:pPr marL="0" indent="0" eaLnBrk="1" hangingPunct="1">
              <a:lnSpc>
                <a:spcPct val="90000"/>
              </a:lnSpc>
              <a:buFont typeface="Symbol" pitchFamily="18" charset="2"/>
              <a:buNone/>
            </a:pPr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</a:rPr>
              <a:t>Вызовите врача.</a:t>
            </a:r>
          </a:p>
          <a:p>
            <a:pPr marL="0" indent="0" eaLnBrk="1" hangingPunct="1">
              <a:lnSpc>
                <a:spcPct val="90000"/>
              </a:lnSpc>
              <a:buFont typeface="Symbol" pitchFamily="18" charset="2"/>
              <a:buNone/>
            </a:pPr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</a:rPr>
              <a:t>Выделите больному отдельную комнату в доме. Если это невозможно, соблюдайте расстояние не менее 1 метра от больного.</a:t>
            </a:r>
            <a:br>
              <a:rPr lang="ru-RU" sz="2000" b="1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</a:rPr>
              <a:t>Ограничьте до минимума контакт между больным и близкими, особенно детьми, пожилыми людьми и лицами, страдающими хроническими заболеваниями.</a:t>
            </a:r>
            <a:br>
              <a:rPr lang="ru-RU" sz="2000" b="1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</a:rPr>
              <a:t>Часто проветривайте помещение.</a:t>
            </a:r>
          </a:p>
          <a:p>
            <a:pPr marL="0" indent="0" eaLnBrk="1" hangingPunct="1">
              <a:lnSpc>
                <a:spcPct val="90000"/>
              </a:lnSpc>
              <a:buFont typeface="Symbol" pitchFamily="18" charset="2"/>
              <a:buNone/>
            </a:pPr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</a:rPr>
              <a:t>Сохраняйте чистоту, как можно чаще мойте и дезинфицируйте поверхности бытовыми моющими средствами.</a:t>
            </a:r>
          </a:p>
          <a:p>
            <a:pPr marL="0" indent="0" eaLnBrk="1" hangingPunct="1">
              <a:lnSpc>
                <a:spcPct val="90000"/>
              </a:lnSpc>
              <a:buFont typeface="Symbol" pitchFamily="18" charset="2"/>
              <a:buNone/>
            </a:pPr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</a:rPr>
              <a:t>Часто мойте руки с мылом.</a:t>
            </a:r>
          </a:p>
          <a:p>
            <a:pPr marL="0" indent="0" eaLnBrk="1" hangingPunct="1">
              <a:lnSpc>
                <a:spcPct val="90000"/>
              </a:lnSpc>
              <a:buFont typeface="Symbol" pitchFamily="18" charset="2"/>
              <a:buNone/>
            </a:pPr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</a:rPr>
              <a:t>Ухаживая за больным, прикрывайте рот и нос маской или другими защитными средствами (платком, шарфом и др.).</a:t>
            </a:r>
            <a:br>
              <a:rPr lang="ru-RU" sz="2000" b="1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</a:rPr>
              <a:t>Ухаживать за больным должен только один член семьи.</a:t>
            </a:r>
            <a:br>
              <a:rPr lang="ru-RU" sz="2000" b="1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sz="2000" b="1" smtClean="0">
                <a:latin typeface="Times New Roman" pitchFamily="18" charset="0"/>
              </a:rPr>
              <a:t> </a:t>
            </a:r>
          </a:p>
          <a:p>
            <a:pPr marL="0" indent="0" eaLnBrk="1" hangingPunct="1">
              <a:lnSpc>
                <a:spcPct val="90000"/>
              </a:lnSpc>
            </a:pPr>
            <a:endParaRPr lang="ru-RU" sz="200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1412875"/>
            <a:ext cx="8135938" cy="5111750"/>
          </a:xfrm>
        </p:spPr>
      </p:pic>
      <p:sp>
        <p:nvSpPr>
          <p:cNvPr id="14338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400" b="1" smtClean="0">
                <a:solidFill>
                  <a:srgbClr val="FF0000"/>
                </a:solidFill>
                <a:latin typeface="Times New Roman" pitchFamily="18" charset="0"/>
              </a:rPr>
              <a:t>Короновирус под микроскопом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ъект 1"/>
          <p:cNvSpPr>
            <a:spLocks noGrp="1"/>
          </p:cNvSpPr>
          <p:nvPr>
            <p:ph idx="1"/>
          </p:nvPr>
        </p:nvSpPr>
        <p:spPr>
          <a:xfrm>
            <a:off x="871538" y="981075"/>
            <a:ext cx="7408862" cy="5145088"/>
          </a:xfrm>
        </p:spPr>
        <p:txBody>
          <a:bodyPr/>
          <a:lstStyle/>
          <a:p>
            <a:pPr algn="ctr" eaLnBrk="1" hangingPunct="1">
              <a:buFont typeface="Symbol" pitchFamily="18" charset="2"/>
              <a:buNone/>
            </a:pPr>
            <a:r>
              <a:rPr lang="ru-RU" b="1" smtClean="0">
                <a:solidFill>
                  <a:srgbClr val="FF0000"/>
                </a:solidFill>
                <a:latin typeface="Times New Roman" pitchFamily="18" charset="0"/>
              </a:rPr>
              <a:t>Вирусы гриппа и коронавирусной инфекции</a:t>
            </a:r>
          </a:p>
          <a:p>
            <a:pPr algn="ctr" eaLnBrk="1" hangingPunct="1">
              <a:buFont typeface="Symbol" pitchFamily="18" charset="2"/>
              <a:buNone/>
            </a:pPr>
            <a:r>
              <a:rPr lang="ru-RU" b="1" smtClean="0">
                <a:solidFill>
                  <a:srgbClr val="FF0000"/>
                </a:solidFill>
                <a:latin typeface="Times New Roman" pitchFamily="18" charset="0"/>
              </a:rPr>
              <a:t>вызывают у человека респираторные заболевания</a:t>
            </a:r>
          </a:p>
          <a:p>
            <a:pPr algn="ctr" eaLnBrk="1" hangingPunct="1">
              <a:buFont typeface="Symbol" pitchFamily="18" charset="2"/>
              <a:buNone/>
            </a:pPr>
            <a:r>
              <a:rPr lang="ru-RU" b="1" smtClean="0">
                <a:solidFill>
                  <a:srgbClr val="FF0000"/>
                </a:solidFill>
                <a:latin typeface="Times New Roman" pitchFamily="18" charset="0"/>
              </a:rPr>
              <a:t>разной тяжести. Симптомы заболевания</a:t>
            </a:r>
          </a:p>
          <a:p>
            <a:pPr algn="ctr" eaLnBrk="1" hangingPunct="1">
              <a:buFont typeface="Symbol" pitchFamily="18" charset="2"/>
              <a:buNone/>
            </a:pPr>
            <a:r>
              <a:rPr lang="ru-RU" b="1" smtClean="0">
                <a:solidFill>
                  <a:srgbClr val="FF0000"/>
                </a:solidFill>
                <a:latin typeface="Times New Roman" pitchFamily="18" charset="0"/>
              </a:rPr>
              <a:t>аналогичны симптомам обычного (сезонного)</a:t>
            </a:r>
          </a:p>
          <a:p>
            <a:pPr algn="ctr" eaLnBrk="1" hangingPunct="1">
              <a:buFont typeface="Symbol" pitchFamily="18" charset="2"/>
              <a:buNone/>
            </a:pPr>
            <a:r>
              <a:rPr lang="ru-RU" b="1" smtClean="0">
                <a:solidFill>
                  <a:srgbClr val="FF0000"/>
                </a:solidFill>
                <a:latin typeface="Times New Roman" pitchFamily="18" charset="0"/>
              </a:rPr>
              <a:t>гриппа. Тяжесть заболевания зависит от целого</a:t>
            </a:r>
          </a:p>
          <a:p>
            <a:pPr algn="ctr" eaLnBrk="1" hangingPunct="1">
              <a:buFont typeface="Symbol" pitchFamily="18" charset="2"/>
              <a:buNone/>
            </a:pPr>
            <a:r>
              <a:rPr lang="ru-RU" b="1" smtClean="0">
                <a:solidFill>
                  <a:srgbClr val="FF0000"/>
                </a:solidFill>
                <a:latin typeface="Times New Roman" pitchFamily="18" charset="0"/>
              </a:rPr>
              <a:t>ряда факторов, в том числе от общего состояния</a:t>
            </a:r>
          </a:p>
          <a:p>
            <a:pPr algn="ctr" eaLnBrk="1" hangingPunct="1">
              <a:buFont typeface="Symbol" pitchFamily="18" charset="2"/>
              <a:buNone/>
            </a:pPr>
            <a:r>
              <a:rPr lang="ru-RU" b="1" smtClean="0">
                <a:solidFill>
                  <a:srgbClr val="FF0000"/>
                </a:solidFill>
                <a:latin typeface="Times New Roman" pitchFamily="18" charset="0"/>
              </a:rPr>
              <a:t>организма и возраста.</a:t>
            </a:r>
          </a:p>
          <a:p>
            <a:pPr algn="ctr" eaLnBrk="1" hangingPunct="1">
              <a:buFont typeface="Symbol" pitchFamily="18" charset="2"/>
              <a:buNone/>
            </a:pPr>
            <a:r>
              <a:rPr lang="ru-RU" b="1" smtClean="0">
                <a:solidFill>
                  <a:srgbClr val="FF0000"/>
                </a:solidFill>
                <a:latin typeface="Times New Roman" pitchFamily="18" charset="0"/>
              </a:rPr>
              <a:t>Предрасположены к заболеванию: пожилые люди,</a:t>
            </a:r>
          </a:p>
          <a:p>
            <a:pPr algn="ctr" eaLnBrk="1" hangingPunct="1">
              <a:buFont typeface="Symbol" pitchFamily="18" charset="2"/>
              <a:buNone/>
            </a:pPr>
            <a:r>
              <a:rPr lang="ru-RU" b="1" smtClean="0">
                <a:solidFill>
                  <a:srgbClr val="FF0000"/>
                </a:solidFill>
                <a:latin typeface="Times New Roman" pitchFamily="18" charset="0"/>
              </a:rPr>
              <a:t>маленькие дети, беременные женщины и люди,</a:t>
            </a:r>
          </a:p>
          <a:p>
            <a:pPr algn="ctr" eaLnBrk="1" hangingPunct="1">
              <a:buFont typeface="Symbol" pitchFamily="18" charset="2"/>
              <a:buNone/>
            </a:pPr>
            <a:r>
              <a:rPr lang="ru-RU" b="1" smtClean="0">
                <a:solidFill>
                  <a:srgbClr val="FF0000"/>
                </a:solidFill>
                <a:latin typeface="Times New Roman" pitchFamily="18" charset="0"/>
              </a:rPr>
              <a:t>страдающие хроническими заболеваниями (астмой,</a:t>
            </a:r>
          </a:p>
          <a:p>
            <a:pPr algn="ctr" eaLnBrk="1" hangingPunct="1">
              <a:buFont typeface="Symbol" pitchFamily="18" charset="2"/>
              <a:buNone/>
            </a:pPr>
            <a:r>
              <a:rPr lang="ru-RU" b="1" smtClean="0">
                <a:solidFill>
                  <a:srgbClr val="FF0000"/>
                </a:solidFill>
                <a:latin typeface="Times New Roman" pitchFamily="18" charset="0"/>
              </a:rPr>
              <a:t>диабетом, сердечно-сосудистыми заболеваниями), </a:t>
            </a:r>
          </a:p>
          <a:p>
            <a:pPr algn="ctr" eaLnBrk="1" hangingPunct="1">
              <a:buFont typeface="Symbol" pitchFamily="18" charset="2"/>
              <a:buNone/>
            </a:pPr>
            <a:r>
              <a:rPr lang="ru-RU" b="1" smtClean="0">
                <a:solidFill>
                  <a:srgbClr val="FF0000"/>
                </a:solidFill>
                <a:latin typeface="Times New Roman" pitchFamily="18" charset="0"/>
              </a:rPr>
              <a:t>с ослабленным иммунитетом.</a:t>
            </a:r>
            <a:r>
              <a:rPr lang="ru-RU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ru-RU" smtClean="0">
                <a:solidFill>
                  <a:srgbClr val="FF0000"/>
                </a:solidFill>
                <a:latin typeface="Times New Roman" pitchFamily="18" charset="0"/>
              </a:rPr>
            </a:br>
            <a:endParaRPr lang="ru-RU" smtClean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ъект 1"/>
          <p:cNvSpPr>
            <a:spLocks noGrp="1"/>
          </p:cNvSpPr>
          <p:nvPr>
            <p:ph idx="1"/>
          </p:nvPr>
        </p:nvSpPr>
        <p:spPr>
          <a:xfrm>
            <a:off x="871538" y="765175"/>
            <a:ext cx="7408862" cy="5360988"/>
          </a:xfrm>
        </p:spPr>
        <p:txBody>
          <a:bodyPr/>
          <a:lstStyle/>
          <a:p>
            <a:pPr algn="ctr" eaLnBrk="1" hangingPunct="1">
              <a:buFont typeface="Symbol" pitchFamily="18" charset="2"/>
              <a:buNone/>
            </a:pPr>
            <a:r>
              <a:rPr lang="ru-RU" b="1" smtClean="0">
                <a:solidFill>
                  <a:srgbClr val="FF0000"/>
                </a:solidFill>
                <a:latin typeface="Times New Roman" pitchFamily="18" charset="0"/>
              </a:rPr>
              <a:t>ПРАВИЛО 1. ЧАСТО МОЙТЕ РУКИ С МЫЛОМ</a:t>
            </a:r>
          </a:p>
          <a:p>
            <a:pPr algn="ctr" eaLnBrk="1" hangingPunct="1">
              <a:buFont typeface="Symbol" pitchFamily="18" charset="2"/>
              <a:buNone/>
            </a:pPr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</a:rPr>
              <a:t>Чистите и дезинфицируйте поверхности, используя</a:t>
            </a:r>
          </a:p>
          <a:p>
            <a:pPr algn="ctr" eaLnBrk="1" hangingPunct="1">
              <a:buFont typeface="Symbol" pitchFamily="18" charset="2"/>
              <a:buNone/>
            </a:pPr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</a:rPr>
              <a:t>бытовые моющие средства.</a:t>
            </a:r>
          </a:p>
          <a:p>
            <a:pPr algn="ctr" eaLnBrk="1" hangingPunct="1">
              <a:buFont typeface="Symbol" pitchFamily="18" charset="2"/>
              <a:buNone/>
            </a:pPr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</a:rPr>
              <a:t>Гигиена рук - это важная мера профилактики</a:t>
            </a:r>
          </a:p>
          <a:p>
            <a:pPr algn="ctr" eaLnBrk="1" hangingPunct="1">
              <a:buFont typeface="Symbol" pitchFamily="18" charset="2"/>
              <a:buNone/>
            </a:pPr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</a:rPr>
              <a:t>распространения гриппа и коронавирусной</a:t>
            </a:r>
          </a:p>
          <a:p>
            <a:pPr algn="ctr" eaLnBrk="1" hangingPunct="1">
              <a:buFont typeface="Symbol" pitchFamily="18" charset="2"/>
              <a:buNone/>
            </a:pPr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</a:rPr>
              <a:t>инфекции.</a:t>
            </a:r>
          </a:p>
          <a:p>
            <a:pPr algn="ctr" eaLnBrk="1" hangingPunct="1">
              <a:buFont typeface="Symbol" pitchFamily="18" charset="2"/>
              <a:buNone/>
            </a:pPr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</a:rPr>
              <a:t>Мытье с мылом удаляет вирусы. Если нет</a:t>
            </a:r>
          </a:p>
          <a:p>
            <a:pPr algn="ctr" eaLnBrk="1" hangingPunct="1">
              <a:buFont typeface="Symbol" pitchFamily="18" charset="2"/>
              <a:buNone/>
            </a:pPr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</a:rPr>
              <a:t>возможности помыть руки с мылом, пользуйтесь</a:t>
            </a:r>
          </a:p>
          <a:p>
            <a:pPr algn="ctr" eaLnBrk="1" hangingPunct="1">
              <a:buFont typeface="Symbol" pitchFamily="18" charset="2"/>
              <a:buNone/>
            </a:pPr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</a:rPr>
              <a:t>спиртсодержащими или дезинфицирующими</a:t>
            </a:r>
          </a:p>
          <a:p>
            <a:pPr algn="ctr" eaLnBrk="1" hangingPunct="1">
              <a:buFont typeface="Symbol" pitchFamily="18" charset="2"/>
              <a:buNone/>
            </a:pPr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</a:rPr>
              <a:t>салфетками.</a:t>
            </a:r>
          </a:p>
          <a:p>
            <a:pPr algn="ctr" eaLnBrk="1" hangingPunct="1">
              <a:buFont typeface="Symbol" pitchFamily="18" charset="2"/>
              <a:buNone/>
            </a:pPr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</a:rPr>
              <a:t>Чистка и регулярная дезинфекция поверхностей</a:t>
            </a:r>
          </a:p>
          <a:p>
            <a:pPr algn="ctr" eaLnBrk="1" hangingPunct="1">
              <a:buFont typeface="Symbol" pitchFamily="18" charset="2"/>
              <a:buNone/>
            </a:pPr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</a:rPr>
              <a:t>(столов, дверных ручек, стульев, гаджетов и др.)</a:t>
            </a:r>
          </a:p>
          <a:p>
            <a:pPr algn="ctr" eaLnBrk="1" hangingPunct="1">
              <a:buFont typeface="Symbol" pitchFamily="18" charset="2"/>
              <a:buNone/>
            </a:pPr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</a:rPr>
              <a:t>удаляет вирусы. </a:t>
            </a:r>
          </a:p>
          <a:p>
            <a:pPr algn="ctr" eaLnBrk="1" hangingPunct="1"/>
            <a:endParaRPr lang="ru-RU" sz="2000" b="1" smtClean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7410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7411" name="Picture 2" descr="C:\Users\BD4A~1\AppData\Local\Temp\Rar$DIa0.901\гко-0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2888"/>
            <a:ext cx="9144000" cy="710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ъект 1"/>
          <p:cNvSpPr>
            <a:spLocks noGrp="1"/>
          </p:cNvSpPr>
          <p:nvPr>
            <p:ph idx="1"/>
          </p:nvPr>
        </p:nvSpPr>
        <p:spPr>
          <a:xfrm>
            <a:off x="900113" y="692150"/>
            <a:ext cx="7408862" cy="5434013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b="1" smtClean="0">
                <a:solidFill>
                  <a:srgbClr val="FF0000"/>
                </a:solidFill>
                <a:latin typeface="Times New Roman" pitchFamily="18" charset="0"/>
              </a:rPr>
              <a:t>ПРАВИЛО 2. СОБЛЮДАЙТЕ РАССТОЯНИЕ И ЭТИКЕТ</a:t>
            </a:r>
          </a:p>
          <a:p>
            <a:pPr algn="ctr"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</a:rPr>
              <a:t>Вирусы передаются от больного человека</a:t>
            </a:r>
          </a:p>
          <a:p>
            <a:pPr algn="ctr"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</a:rPr>
              <a:t>здоровому воздушно -капельным путем</a:t>
            </a:r>
          </a:p>
          <a:p>
            <a:pPr algn="ctr"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</a:rPr>
              <a:t>(причихании, кашле), поэтому необходимо</a:t>
            </a:r>
          </a:p>
          <a:p>
            <a:pPr algn="ctr"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</a:rPr>
              <a:t>соблюдать расстояние не менее 1,5 метра от больных.</a:t>
            </a:r>
          </a:p>
          <a:p>
            <a:pPr algn="ctr"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</a:rPr>
              <a:t>Избегайте трогать руками глаза, нос или рот. </a:t>
            </a:r>
          </a:p>
          <a:p>
            <a:pPr algn="ctr"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</a:rPr>
              <a:t>Вирус гриппа и коронавирус распространяются</a:t>
            </a:r>
          </a:p>
          <a:p>
            <a:pPr algn="ctr"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</a:rPr>
              <a:t>этими путями.</a:t>
            </a:r>
          </a:p>
          <a:p>
            <a:pPr algn="ctr"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</a:rPr>
              <a:t>Надевайте маску или используйте другие</a:t>
            </a:r>
          </a:p>
          <a:p>
            <a:pPr algn="ctr"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</a:rPr>
              <a:t>подручные средства защиты, чтобы уменьшить</a:t>
            </a:r>
          </a:p>
          <a:p>
            <a:pPr algn="ctr"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</a:rPr>
              <a:t>риск заболевания.</a:t>
            </a:r>
          </a:p>
          <a:p>
            <a:pPr algn="ctr"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</a:rPr>
              <a:t>При кашле, чихании следует прикрывать рот и нос</a:t>
            </a:r>
          </a:p>
          <a:p>
            <a:pPr algn="ctr"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</a:rPr>
              <a:t>одноразовыми салфетками, которые после</a:t>
            </a:r>
          </a:p>
          <a:p>
            <a:pPr algn="ctr"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</a:rPr>
              <a:t>использования нужно выбрасывать. </a:t>
            </a:r>
          </a:p>
          <a:p>
            <a:pPr algn="ctr"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</a:rPr>
              <a:t>Избегая излишние поездки и посещени</a:t>
            </a:r>
          </a:p>
          <a:p>
            <a:pPr algn="ctr"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</a:rPr>
              <a:t>многолюдных мест, можно уменьшить риск</a:t>
            </a:r>
          </a:p>
          <a:p>
            <a:pPr algn="ctr"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</a:rPr>
              <a:t>заболевания.</a:t>
            </a:r>
          </a:p>
          <a:p>
            <a:pPr eaLnBrk="1" hangingPunct="1">
              <a:lnSpc>
                <a:spcPct val="80000"/>
              </a:lnSpc>
            </a:pPr>
            <a:endParaRPr lang="ru-RU" sz="2000" b="1" smtClean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9458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9459" name="Picture 2" descr="C:\Users\BD4A~1\AppData\Local\Temp\Rar$DIa0.726\гко-0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ъект 1"/>
          <p:cNvSpPr>
            <a:spLocks noGrp="1"/>
          </p:cNvSpPr>
          <p:nvPr>
            <p:ph idx="1"/>
          </p:nvPr>
        </p:nvSpPr>
        <p:spPr>
          <a:xfrm>
            <a:off x="2195513" y="2781300"/>
            <a:ext cx="5472112" cy="32004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482" name="Заголовок 2"/>
          <p:cNvSpPr>
            <a:spLocks noGrp="1"/>
          </p:cNvSpPr>
          <p:nvPr>
            <p:ph type="title"/>
          </p:nvPr>
        </p:nvSpPr>
        <p:spPr>
          <a:xfrm>
            <a:off x="457200" y="1268413"/>
            <a:ext cx="8229600" cy="1008062"/>
          </a:xfrm>
        </p:spPr>
        <p:txBody>
          <a:bodyPr/>
          <a:lstStyle/>
          <a:p>
            <a:pPr eaLnBrk="1" hangingPunct="1"/>
            <a:r>
              <a:rPr lang="ru-RU" sz="2400" b="1" smtClean="0">
                <a:solidFill>
                  <a:srgbClr val="FF0000"/>
                </a:solidFill>
                <a:latin typeface="Times New Roman" pitchFamily="18" charset="0"/>
              </a:rPr>
              <a:t>ПРАВИЛО 3. ВЕДИТЕ ЗДОРОВЫЙ ОБРАЗ ЖИЗНИ</a:t>
            </a:r>
            <a:r>
              <a:rPr lang="ru-RU" sz="2400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ru-RU" sz="2400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sz="2400" b="1" smtClean="0">
                <a:solidFill>
                  <a:srgbClr val="FF0000"/>
                </a:solidFill>
                <a:latin typeface="Times New Roman" pitchFamily="18" charset="0"/>
              </a:rPr>
              <a:t>Здоровый образ жизни повышает сопротивляемость организма к инфекции. Соблюдайте здоровый режим, включая полноценный сон, потребление пищевых продуктов богатых белками, витаминами и минеральными веществами, физическую активность.</a:t>
            </a:r>
            <a:r>
              <a:rPr lang="ru-RU" sz="2400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ru-RU" sz="2400" smtClean="0">
                <a:solidFill>
                  <a:srgbClr val="FF0000"/>
                </a:solidFill>
                <a:latin typeface="Times New Roman" pitchFamily="18" charset="0"/>
              </a:rPr>
            </a:br>
            <a:endParaRPr lang="ru-RU" sz="240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20483" name="Picture 3" descr="F:\Коронавирус\i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3092450"/>
            <a:ext cx="6445250" cy="376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ъект 1"/>
          <p:cNvSpPr>
            <a:spLocks noGrp="1"/>
          </p:cNvSpPr>
          <p:nvPr>
            <p:ph idx="1"/>
          </p:nvPr>
        </p:nvSpPr>
        <p:spPr>
          <a:xfrm>
            <a:off x="871538" y="404813"/>
            <a:ext cx="7408862" cy="572135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b="1" smtClean="0">
                <a:solidFill>
                  <a:srgbClr val="FF0000"/>
                </a:solidFill>
                <a:latin typeface="Times New Roman" pitchFamily="18" charset="0"/>
              </a:rPr>
              <a:t>ПРАВИЛО 4.  ЗАЩИЩАЙТЕ ОРГАНЫ ДЫХАНИЯ С ПОМОЩЬЮ МЕДИЦИНСКОЙ МАСКИ</a:t>
            </a:r>
            <a:endParaRPr lang="ru-RU" sz="2000" smtClean="0">
              <a:latin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</a:rPr>
              <a:t>Среди прочих средств профилактики особое место занимает ношение масок, благодаря которым ограничивается распространение вируса.</a:t>
            </a:r>
          </a:p>
          <a:p>
            <a:pPr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</a:rPr>
              <a:t>Медицинские маски для защиты органов дыхания используют:</a:t>
            </a:r>
          </a:p>
          <a:p>
            <a:pPr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</a:rPr>
              <a:t>-   при посещении мест массового скопления людей, поездках в общественном транспорте в период роста заболеваемости острыми респираторными вирусными инфекциями;</a:t>
            </a:r>
          </a:p>
          <a:p>
            <a:pPr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</a:rPr>
              <a:t>-   при уходе за больными острыми респираторными вирусными инфекциями;</a:t>
            </a:r>
          </a:p>
          <a:p>
            <a:pPr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</a:rPr>
              <a:t>-   при общении с лицами с признаками острой респираторной вирусной инфекции;</a:t>
            </a:r>
          </a:p>
          <a:p>
            <a:pPr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</a:rPr>
              <a:t>-   при рисках инфицирования другими инфекциями, передающимися воздушно-капельным путем.</a:t>
            </a:r>
          </a:p>
          <a:p>
            <a:pPr eaLnBrk="1" hangingPunct="1">
              <a:lnSpc>
                <a:spcPct val="80000"/>
              </a:lnSpc>
            </a:pPr>
            <a:endParaRPr lang="ru-RU" sz="200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194</TotalTime>
  <Words>721</Words>
  <Application>Microsoft Office PowerPoint</Application>
  <PresentationFormat>Экран (4:3)</PresentationFormat>
  <Paragraphs>102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15</vt:i4>
      </vt:variant>
    </vt:vector>
  </HeadingPairs>
  <TitlesOfParts>
    <vt:vector size="27" baseType="lpstr">
      <vt:lpstr>Arial</vt:lpstr>
      <vt:lpstr>Candara</vt:lpstr>
      <vt:lpstr>Symbol</vt:lpstr>
      <vt:lpstr>Calibri</vt:lpstr>
      <vt:lpstr>Times New Roman</vt:lpstr>
      <vt:lpstr>Волна</vt:lpstr>
      <vt:lpstr>Волна</vt:lpstr>
      <vt:lpstr>Волна</vt:lpstr>
      <vt:lpstr>Волна</vt:lpstr>
      <vt:lpstr>Волна</vt:lpstr>
      <vt:lpstr>Волна</vt:lpstr>
      <vt:lpstr>Волна</vt:lpstr>
      <vt:lpstr>Муниципальное бюджетное дошкольное образовательное учреждение детский сад №61 «Семицветик»  Старооскольского городского округа </vt:lpstr>
      <vt:lpstr>Короновирус под микроскопом</vt:lpstr>
      <vt:lpstr>Слайд 3</vt:lpstr>
      <vt:lpstr>Слайд 4</vt:lpstr>
      <vt:lpstr>Слайд 5</vt:lpstr>
      <vt:lpstr>Слайд 6</vt:lpstr>
      <vt:lpstr>Слайд 7</vt:lpstr>
      <vt:lpstr>ПРАВИЛО 3. ВЕДИТЕ ЗДОРОВЫЙ ОБРАЗ ЖИЗНИ Здоровый образ жизни повышает сопротивляемость организма к инфекции. Соблюдайте здоровый режим, включая полноценный сон, потребление пищевых продуктов богатых белками, витаминами и минеральными веществами, физическую активность. 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екатерина </cp:lastModifiedBy>
  <cp:revision>30</cp:revision>
  <dcterms:created xsi:type="dcterms:W3CDTF">2020-02-05T11:38:10Z</dcterms:created>
  <dcterms:modified xsi:type="dcterms:W3CDTF">2020-11-30T13:30:29Z</dcterms:modified>
</cp:coreProperties>
</file>