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80" r:id="rId4"/>
    <p:sldId id="258" r:id="rId5"/>
    <p:sldId id="271" r:id="rId6"/>
    <p:sldId id="259" r:id="rId7"/>
    <p:sldId id="260" r:id="rId8"/>
    <p:sldId id="261" r:id="rId9"/>
    <p:sldId id="263" r:id="rId10"/>
    <p:sldId id="284" r:id="rId11"/>
    <p:sldId id="286" r:id="rId12"/>
    <p:sldId id="287" r:id="rId13"/>
    <p:sldId id="288" r:id="rId14"/>
    <p:sldId id="285" r:id="rId15"/>
    <p:sldId id="330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43" r:id="rId28"/>
    <p:sldId id="331" r:id="rId2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92519-F7E2-48CE-8823-2AA516B9DC99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5557C-7593-4A39-B94E-894E1D279A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614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4F81F-F558-4B9E-88ED-42DCBBF8E6F2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721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4000"/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137120" y="-1137120"/>
            <a:ext cx="6869760" cy="914399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352928" cy="4635896"/>
          </a:xfrm>
        </p:spPr>
        <p:txBody>
          <a:bodyPr>
            <a:normAutofit fontScale="90000"/>
          </a:bodyPr>
          <a:lstStyle/>
          <a:p>
            <a:r>
              <a:rPr lang="ru-RU" sz="1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</a:t>
            </a:r>
            <a:b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учреждение </a:t>
            </a:r>
            <a:r>
              <a:rPr lang="ru-RU" sz="2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Емельяновский</a:t>
            </a: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детский сад «Радуга» </a:t>
            </a:r>
            <a:b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комбинированной направленности</a:t>
            </a:r>
            <a:b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«Инновационная педагогическая практика в деятельности детского сада» </a:t>
            </a:r>
            <a:b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  <a:b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воспитатель </a:t>
            </a:r>
            <a:b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Е.С. Курбатова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 txBox="1">
            <a:spLocks noGrp="1"/>
          </p:cNvSpPr>
          <p:nvPr>
            <p:ph type="subTitle" idx="1"/>
          </p:nvPr>
        </p:nvSpPr>
        <p:spPr>
          <a:xfrm>
            <a:off x="1403648" y="4581128"/>
            <a:ext cx="7344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16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2019г.</a:t>
            </a:r>
          </a:p>
        </p:txBody>
      </p:sp>
      <p:pic>
        <p:nvPicPr>
          <p:cNvPr id="23556" name="Picture 4" descr="https://lenleatherwood.files.wordpress.com/2015/08/tablet_pc_book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933056"/>
            <a:ext cx="3366077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2"/>
          <p:cNvSpPr>
            <a:spLocks noGrp="1"/>
          </p:cNvSpPr>
          <p:nvPr>
            <p:ph idx="1"/>
          </p:nvPr>
        </p:nvSpPr>
        <p:spPr>
          <a:xfrm>
            <a:off x="611560" y="0"/>
            <a:ext cx="7992888" cy="119675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ru-RU" sz="4000" b="1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Социально-коммуникативные проекты:</a:t>
            </a:r>
          </a:p>
          <a:p>
            <a:pPr algn="ctr">
              <a:buNone/>
            </a:pPr>
            <a:endParaRPr lang="ru-RU" b="1" i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83568" y="980728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закрепление знаний, умений и навыков    полученные детьми   на занятиях и в повседневной жизни, находят свое отражение в различных видах детской деятельности – игре, изобразительном и художественном творчестве, в создании мини-музеев, выставок, экспозиций при активном участии педагогов ДОУ и родителей. </a:t>
            </a:r>
          </a:p>
          <a:p>
            <a:pPr algn="ctr"/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Особенности: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четко обозначенный, ориентированный на социальные </a:t>
            </a:r>
          </a:p>
          <a:p>
            <a:pPr algn="just"/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интересы результат деятельности</a:t>
            </a:r>
          </a:p>
          <a:p>
            <a:pPr algn="just"/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участников;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продуманная структура и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организация работы на </a:t>
            </a:r>
          </a:p>
          <a:p>
            <a:pPr algn="just"/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отдельных этапах.</a:t>
            </a:r>
          </a:p>
        </p:txBody>
      </p:sp>
      <p:pic>
        <p:nvPicPr>
          <p:cNvPr id="37892" name="Picture 4" descr="http://detsad60.68edu.ru/pics/psihologiya0000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190103"/>
            <a:ext cx="4104456" cy="2667897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одержимое 2"/>
          <p:cNvSpPr txBox="1">
            <a:spLocks/>
          </p:cNvSpPr>
          <p:nvPr/>
        </p:nvSpPr>
        <p:spPr>
          <a:xfrm>
            <a:off x="611560" y="-171400"/>
            <a:ext cx="7920880" cy="9087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ru-RU" sz="73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Познавательно-исследовательские  проекты</a:t>
            </a:r>
            <a:r>
              <a:rPr kumimoji="0" lang="ru-RU" sz="7300" b="1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610136"/>
            <a:ext cx="784887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организация исследования детей по определенной проблеме, сбор информации об объекте, явлении, образе. </a:t>
            </a:r>
          </a:p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Эффективный способ разработки этих проектов – модель «трех </a:t>
            </a:r>
          </a:p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вопросов»: </a:t>
            </a:r>
          </a:p>
          <a:p>
            <a:pPr algn="just"/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Что мы знаем? Проводится обсуждение, чтобы дети выяснили, что они уже знают о предмете или явлении по теме проекта (можно записать ответы детей); </a:t>
            </a:r>
          </a:p>
          <a:p>
            <a:pPr algn="just"/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Что мы хотим узнать? Ответы детей на этот вопрос – основа постановки задач проекта (так же можно записать) Когда дети выскажутся, воспитатель уточняет способы сбора информации – Как </a:t>
            </a:r>
          </a:p>
          <a:p>
            <a:pPr algn="just"/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нам найти ответы на вопросы?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Что мы узнали? Ответы на этот вопрос</a:t>
            </a:r>
          </a:p>
          <a:p>
            <a:pPr algn="just"/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дают воспитателю понять, чему научились дети. </a:t>
            </a:r>
            <a:endParaRPr lang="ru-RU" sz="20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theofficepanda.com/wp-content/uploads/img/LearningResourcesJumboMagnifierSetOf6Y-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5229200"/>
            <a:ext cx="2232248" cy="1361671"/>
          </a:xfrm>
          <a:prstGeom prst="rect">
            <a:avLst/>
          </a:prstGeom>
          <a:noFill/>
        </p:spPr>
      </p:pic>
      <p:pic>
        <p:nvPicPr>
          <p:cNvPr id="36868" name="Picture 4" descr="http://www.tdcomplekt.ru/cukocukov/18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3761656"/>
            <a:ext cx="2749861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2"/>
          <p:cNvSpPr>
            <a:spLocks noGrp="1"/>
          </p:cNvSpPr>
          <p:nvPr>
            <p:ph idx="1"/>
          </p:nvPr>
        </p:nvSpPr>
        <p:spPr>
          <a:xfrm>
            <a:off x="611560" y="0"/>
            <a:ext cx="7992888" cy="177281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4000" b="1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Информационные проекты:</a:t>
            </a:r>
          </a:p>
          <a:p>
            <a:pPr algn="ctr">
              <a:buNone/>
            </a:pPr>
            <a:endParaRPr lang="ru-RU" b="1" i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5939"/>
            <a:ext cx="78488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 информации о каком-то объекте, явлении, ознакомление с ней участников, анализ и обобщение наблюдаемых фактов (дети собирают информацию и реализуют ее, ориентируясь на социальные интересы </a:t>
            </a:r>
          </a:p>
          <a:p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(оформление и дизайн группы, витражи и др.); </a:t>
            </a:r>
          </a:p>
          <a:p>
            <a:endParaRPr lang="ru-RU" sz="2400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Особенности: </a:t>
            </a:r>
          </a:p>
          <a:p>
            <a:pPr algn="just"/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четко обозначенный, ориентированный на социальные интересы результат деятельности участников;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продуманная структура и организация работы на отдельных этапах.</a:t>
            </a:r>
          </a:p>
        </p:txBody>
      </p:sp>
      <p:pic>
        <p:nvPicPr>
          <p:cNvPr id="6" name="Рисунок 5" descr="244361_dogovor-klip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4725144"/>
            <a:ext cx="2592288" cy="1877916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одержимое 2"/>
          <p:cNvSpPr txBox="1">
            <a:spLocks/>
          </p:cNvSpPr>
          <p:nvPr/>
        </p:nvSpPr>
        <p:spPr>
          <a:xfrm>
            <a:off x="611560" y="0"/>
            <a:ext cx="7920880" cy="836712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ru-RU" sz="73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Творческие проекты</a:t>
            </a:r>
            <a:r>
              <a:rPr kumimoji="0" lang="ru-RU" sz="7300" b="1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692696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творческих способностей в процессе разрешения  специально смоделированной проблемной ситуации (дети  экспериментируют, а затем результаты оформляют в виде газет,  драматизации, детского дизайна, детского праздника).</a:t>
            </a:r>
          </a:p>
          <a:p>
            <a:pPr algn="just"/>
            <a:endParaRPr lang="ru-RU" sz="200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img0.liveinternet.ru/images/attach/c/2/69/261/69261128_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573016"/>
            <a:ext cx="2664296" cy="27478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1841242"/>
            <a:ext cx="73448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данных проектов: </a:t>
            </a:r>
          </a:p>
          <a:p>
            <a:pPr algn="just"/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педагог и дети договариваются о форме представления результатов  (сказка, фильм, праздник, концерт, панно и т.д.);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четко продуманную структуру имеет только </a:t>
            </a:r>
          </a:p>
          <a:p>
            <a:pPr algn="just"/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результата (программа концерта, сценарий постановки или  фильма и т.д.);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этих проектах может доминировать </a:t>
            </a:r>
          </a:p>
          <a:p>
            <a:pPr algn="just"/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определенный вид творчества  (изобразительное, </a:t>
            </a:r>
          </a:p>
          <a:p>
            <a:pPr algn="just"/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музыкальное, художественно-речевое, театральное),</a:t>
            </a:r>
          </a:p>
          <a:p>
            <a:pPr algn="just"/>
            <a:r>
              <a:rPr lang="ru-RU" sz="2000" dirty="0" smtClean="0"/>
              <a:t> </a:t>
            </a:r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все остальные виды деятельности его обогащают, </a:t>
            </a:r>
          </a:p>
          <a:p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все виды творческой деятельности равноправны. </a:t>
            </a:r>
          </a:p>
          <a:p>
            <a:pPr algn="just"/>
            <a:endParaRPr lang="ru-RU" sz="20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одержимое 2"/>
          <p:cNvSpPr txBox="1">
            <a:spLocks/>
          </p:cNvSpPr>
          <p:nvPr/>
        </p:nvSpPr>
        <p:spPr>
          <a:xfrm>
            <a:off x="611560" y="0"/>
            <a:ext cx="7920880" cy="112474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ru-RU" sz="73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Игровые проекты</a:t>
            </a:r>
            <a:r>
              <a:rPr kumimoji="0" lang="ru-RU" sz="7300" b="1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83568" y="1196752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имитация социальных или деловых отношений в различных ситуациях (с элементами творческих игр, когда дети входят в образ персонажей сказки и решают по-своему поставленные проблемы); </a:t>
            </a:r>
          </a:p>
          <a:p>
            <a:pPr algn="ctr"/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Особенности: </a:t>
            </a:r>
          </a:p>
          <a:p>
            <a:pPr algn="just"/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структура только намечается; </a:t>
            </a:r>
          </a:p>
          <a:p>
            <a:pPr algn="just"/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участники берут на себя определенные роли: литературных персонажей, выдуманных героев в придуманных ситуациях;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проекты строятся по принципу </a:t>
            </a:r>
          </a:p>
          <a:p>
            <a:pPr algn="just"/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развивающейся интриги: дети </a:t>
            </a:r>
          </a:p>
          <a:p>
            <a:pPr algn="just"/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строят догадки, предположения, </a:t>
            </a:r>
          </a:p>
          <a:p>
            <a:pPr algn="just"/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прогнозируют результат;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ведущий вид деятельности – </a:t>
            </a:r>
          </a:p>
          <a:p>
            <a:pPr algn="just"/>
            <a:r>
              <a:rPr lang="ru-RU" sz="2400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ролево-игровая</a:t>
            </a: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cp.hosting.u-tel.ru:8880/sitebuilder/sites/0d/0df4ad48a6e9c83530af7cc10cbb0a4a/attachments/Image/0_8211e_fc54a5ff_XL.png?14653753757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040296"/>
            <a:ext cx="3240360" cy="281770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Авторы разных методов  проектов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 проектов (Л.В. Свирская)</a:t>
            </a:r>
          </a:p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деятельность(Н.Е. </a:t>
            </a:r>
            <a:r>
              <a:rPr lang="ru-RU" sz="4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Варакса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А.Н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Варакса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проектов (С.М. </a:t>
            </a:r>
            <a:r>
              <a:rPr lang="ru-RU" sz="4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Оберемок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0765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</a:t>
            </a:r>
            <a:r>
              <a:rPr lang="ru-RU" dirty="0" smtClean="0">
                <a:solidFill>
                  <a:srgbClr val="002060"/>
                </a:solidFill>
              </a:rPr>
              <a:t>МЕТОД ПРОЕКТОВ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 ДОШКОЛЬНОМ ОБРАЗОВАНИИ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                 </a:t>
            </a:r>
            <a:r>
              <a:rPr lang="ru-RU" sz="2800" dirty="0" smtClean="0">
                <a:solidFill>
                  <a:srgbClr val="002060"/>
                </a:solidFill>
              </a:rPr>
              <a:t>АВТОР ТЕХНОЛОГИИ: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               СВЕТЛАНА МИХАЙЛОВНА ОБЕРЕМОК</a:t>
            </a:r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1800" dirty="0" smtClean="0"/>
              <a:t>старший преподаватель кафедры управления Новосибирского </a:t>
            </a:r>
          </a:p>
          <a:p>
            <a:pPr algn="ctr">
              <a:buNone/>
            </a:pPr>
            <a:r>
              <a:rPr lang="ru-RU" sz="1800" dirty="0" smtClean="0"/>
              <a:t>института  повышения квалификации и переподготовки</a:t>
            </a:r>
          </a:p>
          <a:p>
            <a:pPr algn="ctr">
              <a:buNone/>
            </a:pPr>
            <a:r>
              <a:rPr lang="ru-RU" sz="1800" dirty="0" smtClean="0"/>
              <a:t>работников образования</a:t>
            </a:r>
          </a:p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r>
              <a:rPr lang="ru-RU" sz="1800" dirty="0" smtClean="0"/>
              <a:t>Учебно-методическое пособие  (научный редактор</a:t>
            </a:r>
          </a:p>
          <a:p>
            <a:pPr algn="ctr">
              <a:buNone/>
            </a:pPr>
            <a:r>
              <a:rPr lang="ru-RU" sz="1800" dirty="0" err="1" smtClean="0"/>
              <a:t>канд.пед.наук</a:t>
            </a:r>
            <a:r>
              <a:rPr lang="ru-RU" sz="1800" dirty="0" smtClean="0"/>
              <a:t>, проф. Л.А. </a:t>
            </a:r>
            <a:r>
              <a:rPr lang="ru-RU" sz="1800" dirty="0" err="1" smtClean="0"/>
              <a:t>Каменщикова</a:t>
            </a:r>
            <a:r>
              <a:rPr lang="ru-RU" sz="1800" dirty="0" smtClean="0"/>
              <a:t>), Новосибирск, 2011.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58932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620688"/>
            <a:ext cx="5366792" cy="123675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Проект – (</a:t>
            </a:r>
            <a:r>
              <a:rPr lang="en-US" sz="2400" b="1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PROjectus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),</a:t>
            </a:r>
            <a:br>
              <a:rPr lang="ru-RU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«брошенный вперед», </a:t>
            </a:r>
            <a:br>
              <a:rPr lang="ru-RU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замысел в виде прообраза объекта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132856"/>
            <a:ext cx="7344816" cy="38164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 проектов – это педагогическая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технология, стержнем которой является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самостоятельная деятельность детей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исследовательская, познавательная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продуктивная, в процессе которой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познает окружающий мир и воплощает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новые знания в реальные продукты.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43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239000" cy="836712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Этапы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7239000" cy="55470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                                     </a:t>
            </a:r>
            <a:r>
              <a:rPr lang="ru-RU" sz="2000" b="1" dirty="0" smtClean="0"/>
              <a:t>ПОСТИЖЕНИЕ НОВОГО</a:t>
            </a:r>
          </a:p>
          <a:p>
            <a:r>
              <a:rPr lang="ru-RU" dirty="0" smtClean="0"/>
              <a:t>1. ВЫБОР ТЕМЫ (планирование</a:t>
            </a:r>
          </a:p>
          <a:p>
            <a:pPr>
              <a:buNone/>
            </a:pPr>
            <a:r>
              <a:rPr lang="ru-RU" dirty="0" smtClean="0"/>
              <a:t>познавательной деятельности)</a:t>
            </a:r>
          </a:p>
          <a:p>
            <a:r>
              <a:rPr lang="ru-RU" dirty="0" smtClean="0"/>
              <a:t>2. СБОР СВЕДЕНИЙ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                </a:t>
            </a:r>
            <a:r>
              <a:rPr lang="ru-RU" sz="2000" b="1" dirty="0" smtClean="0"/>
              <a:t>ОСУЩЕСТВЛЕНИЕ ЗАМЫСЛА</a:t>
            </a:r>
          </a:p>
          <a:p>
            <a:r>
              <a:rPr lang="ru-RU" dirty="0" smtClean="0"/>
              <a:t>3. ВЫБОР ПРОЕКТОВ</a:t>
            </a:r>
          </a:p>
          <a:p>
            <a:r>
              <a:rPr lang="ru-RU" dirty="0" smtClean="0"/>
              <a:t>4. РЕАЛИЗАЦИЯ ПРОЕКТОВ</a:t>
            </a:r>
          </a:p>
          <a:p>
            <a:r>
              <a:rPr lang="ru-RU" dirty="0" smtClean="0"/>
              <a:t>5. ПРЕЗЕНТАЦИЯ ПРОЕКТОВ</a:t>
            </a: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6372200" y="1700808"/>
            <a:ext cx="864096" cy="1296144"/>
          </a:xfrm>
          <a:prstGeom prst="rightBrace">
            <a:avLst>
              <a:gd name="adj1" fmla="val 1443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6588224" y="4293096"/>
            <a:ext cx="792088" cy="1224136"/>
          </a:xfrm>
          <a:prstGeom prst="rightBrace">
            <a:avLst>
              <a:gd name="adj1" fmla="val 1399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9813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1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4000" dirty="0" smtClean="0"/>
              <a:t>ВЫБОР  ТЕМЫ </a:t>
            </a:r>
          </a:p>
          <a:p>
            <a:r>
              <a:rPr lang="ru-RU" sz="4000" dirty="0" smtClean="0"/>
              <a:t>ЗАПУСК ТЕМЫ МЕТОДОМ  3-х вопросов</a:t>
            </a:r>
          </a:p>
          <a:p>
            <a:pPr marL="109728" indent="0">
              <a:buNone/>
            </a:pPr>
            <a:r>
              <a:rPr lang="ru-RU" sz="4000" dirty="0"/>
              <a:t>-</a:t>
            </a:r>
            <a:r>
              <a:rPr lang="ru-RU" sz="4000" dirty="0" smtClean="0"/>
              <a:t>Что мы знаем?</a:t>
            </a:r>
          </a:p>
          <a:p>
            <a:pPr marL="109728" indent="0">
              <a:buNone/>
            </a:pPr>
            <a:r>
              <a:rPr lang="ru-RU" sz="4000" dirty="0" smtClean="0"/>
              <a:t>-Что мы хотим узнать?</a:t>
            </a:r>
          </a:p>
          <a:p>
            <a:pPr marL="109728" indent="0">
              <a:buNone/>
            </a:pPr>
            <a:r>
              <a:rPr lang="ru-RU" sz="4000" dirty="0" smtClean="0"/>
              <a:t>- Как узнаем? (Где ?)</a:t>
            </a:r>
          </a:p>
          <a:p>
            <a:endParaRPr lang="ru-RU" sz="4000" dirty="0" smtClean="0"/>
          </a:p>
          <a:p>
            <a:pPr>
              <a:buNone/>
            </a:pPr>
            <a:r>
              <a:rPr lang="ru-RU" sz="4000" b="1" dirty="0" smtClean="0"/>
              <a:t>Задача воспитателя </a:t>
            </a:r>
            <a:r>
              <a:rPr lang="ru-RU" sz="4000" dirty="0" smtClean="0"/>
              <a:t>–</a:t>
            </a:r>
          </a:p>
          <a:p>
            <a:pPr>
              <a:buNone/>
            </a:pPr>
            <a:r>
              <a:rPr lang="ru-RU" sz="4000" dirty="0" smtClean="0"/>
              <a:t>осуществить выбор темы для более</a:t>
            </a:r>
          </a:p>
          <a:p>
            <a:pPr>
              <a:buNone/>
            </a:pPr>
            <a:r>
              <a:rPr lang="ru-RU" sz="4000" dirty="0" smtClean="0"/>
              <a:t>глубокого изучения и вместе с детьми</a:t>
            </a:r>
          </a:p>
          <a:p>
            <a:pPr>
              <a:buNone/>
            </a:pPr>
            <a:r>
              <a:rPr lang="ru-RU" sz="4000" dirty="0" smtClean="0"/>
              <a:t>составить план предстоящей познавательной</a:t>
            </a:r>
          </a:p>
          <a:p>
            <a:pPr>
              <a:buNone/>
            </a:pPr>
            <a:r>
              <a:rPr lang="ru-RU" sz="4000" dirty="0" smtClean="0"/>
              <a:t>деятельности.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9496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60648"/>
            <a:ext cx="7848872" cy="547260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ru-RU" sz="23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43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Знание только тогда Знание,</a:t>
            </a:r>
            <a:endParaRPr lang="ru-RU" sz="430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43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оно приобретено усилием мысли, а не памятью.</a:t>
            </a:r>
            <a:endParaRPr lang="ru-RU" sz="430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b="1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</a:p>
          <a:p>
            <a:pPr algn="r">
              <a:buNone/>
            </a:pPr>
            <a:r>
              <a:rPr lang="ru-RU" sz="36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Л.Н. Толстой</a:t>
            </a:r>
            <a:endParaRPr lang="ru-RU" sz="360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Picture 4" descr="https://lenleatherwood.files.wordpress.com/2015/08/tablet_pc_book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933056"/>
            <a:ext cx="3774086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                  2 этап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СБОР  СВЕДЕНИЙ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Задача воспитателя </a:t>
            </a:r>
            <a:r>
              <a:rPr lang="ru-RU" dirty="0" smtClean="0"/>
              <a:t>– создать</a:t>
            </a:r>
          </a:p>
          <a:p>
            <a:pPr>
              <a:buNone/>
            </a:pPr>
            <a:r>
              <a:rPr lang="ru-RU" dirty="0" smtClean="0"/>
              <a:t>условия для реализации познавательной</a:t>
            </a:r>
          </a:p>
          <a:p>
            <a:pPr>
              <a:buNone/>
            </a:pPr>
            <a:r>
              <a:rPr lang="ru-RU" dirty="0" smtClean="0"/>
              <a:t>деятельности детей.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45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5972" y="230009"/>
            <a:ext cx="13104813" cy="619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1960" y="3140968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ТЕМА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90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3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ВЫБОР ПРОЕКТА (ПРОДУКТОВ ДЕТСКОЙ ДЕЯТЕЛЬНОСТИ)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Задача воспитателя </a:t>
            </a:r>
            <a:r>
              <a:rPr lang="ru-RU" dirty="0" smtClean="0"/>
              <a:t>– </a:t>
            </a:r>
          </a:p>
          <a:p>
            <a:pPr>
              <a:buNone/>
            </a:pPr>
            <a:r>
              <a:rPr lang="ru-RU" dirty="0" smtClean="0"/>
              <a:t>помочь детям выбрать какой проект (какие</a:t>
            </a:r>
          </a:p>
          <a:p>
            <a:pPr>
              <a:buNone/>
            </a:pPr>
            <a:r>
              <a:rPr lang="ru-RU" dirty="0" smtClean="0"/>
              <a:t>проекты) они будут осуществлять и  помочь</a:t>
            </a:r>
          </a:p>
          <a:p>
            <a:pPr>
              <a:buNone/>
            </a:pPr>
            <a:r>
              <a:rPr lang="ru-RU" dirty="0" smtClean="0"/>
              <a:t>определить роль в проекте. Воспитатель должен</a:t>
            </a:r>
          </a:p>
          <a:p>
            <a:pPr>
              <a:buNone/>
            </a:pPr>
            <a:r>
              <a:rPr lang="ru-RU" dirty="0" smtClean="0"/>
              <a:t>задать детям вопросы: «Почему именно этот</a:t>
            </a:r>
          </a:p>
          <a:p>
            <a:pPr>
              <a:buNone/>
            </a:pPr>
            <a:r>
              <a:rPr lang="ru-RU" dirty="0" smtClean="0"/>
              <a:t>проект они выбирают? Что именно они хотят</a:t>
            </a:r>
          </a:p>
          <a:p>
            <a:pPr>
              <a:buNone/>
            </a:pPr>
            <a:r>
              <a:rPr lang="ru-RU" dirty="0" smtClean="0"/>
              <a:t>получить?  Что им необходимо для этого</a:t>
            </a:r>
          </a:p>
          <a:p>
            <a:pPr>
              <a:buNone/>
            </a:pPr>
            <a:r>
              <a:rPr lang="ru-RU" dirty="0" smtClean="0"/>
              <a:t>проекта?».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30411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4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РЕАЛИЗАЦИЯ ПРОЕКТА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Задача воспитателя </a:t>
            </a:r>
            <a:r>
              <a:rPr lang="ru-RU" dirty="0" smtClean="0"/>
              <a:t>–</a:t>
            </a:r>
          </a:p>
          <a:p>
            <a:pPr>
              <a:buNone/>
            </a:pPr>
            <a:r>
              <a:rPr lang="ru-RU" dirty="0" smtClean="0"/>
              <a:t>создать в группе условия для осуществления</a:t>
            </a:r>
          </a:p>
          <a:p>
            <a:pPr>
              <a:buNone/>
            </a:pPr>
            <a:r>
              <a:rPr lang="ru-RU" dirty="0" smtClean="0"/>
              <a:t>детских замыслов.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3767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5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ПРЕЗЕНТАЦИЯ ПРОЕКТОВ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Задача воспитателя </a:t>
            </a:r>
            <a:r>
              <a:rPr lang="ru-RU" dirty="0" smtClean="0"/>
              <a:t>–</a:t>
            </a:r>
          </a:p>
          <a:p>
            <a:pPr>
              <a:buNone/>
            </a:pPr>
            <a:r>
              <a:rPr lang="ru-RU" dirty="0" smtClean="0"/>
              <a:t>создать условия для того, чтобы дети имели</a:t>
            </a:r>
          </a:p>
          <a:p>
            <a:pPr>
              <a:buNone/>
            </a:pPr>
            <a:r>
              <a:rPr lang="ru-RU" dirty="0" smtClean="0"/>
              <a:t>возможность рассказать о своей работе,</a:t>
            </a:r>
          </a:p>
          <a:p>
            <a:pPr>
              <a:buNone/>
            </a:pPr>
            <a:r>
              <a:rPr lang="ru-RU" dirty="0" smtClean="0"/>
              <a:t>испытать чувство компетентности, гордости</a:t>
            </a:r>
          </a:p>
          <a:p>
            <a:pPr>
              <a:buNone/>
            </a:pPr>
            <a:r>
              <a:rPr lang="ru-RU" dirty="0" smtClean="0"/>
              <a:t>за достижения, осмыслить результаты</a:t>
            </a:r>
          </a:p>
          <a:p>
            <a:pPr>
              <a:buNone/>
            </a:pPr>
            <a:r>
              <a:rPr lang="ru-RU" dirty="0" smtClean="0"/>
              <a:t>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4674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                   РИСКИ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Превращение метода проектов в систему традиционных занятий.</a:t>
            </a:r>
          </a:p>
          <a:p>
            <a:r>
              <a:rPr lang="ru-RU" dirty="0" smtClean="0"/>
              <a:t>Потеря интереса детей, снижение мотивации.</a:t>
            </a:r>
          </a:p>
          <a:p>
            <a:r>
              <a:rPr lang="ru-RU" dirty="0" smtClean="0"/>
              <a:t>Ограничение введения метода проекта в одной группе детского сада.</a:t>
            </a:r>
          </a:p>
          <a:p>
            <a:r>
              <a:rPr lang="ru-RU" dirty="0" smtClean="0"/>
              <a:t>Родители в лучшем случае только получают информацию о том, чем заняты дети.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27041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ПРАВИЛА ДЛЯ РАБОТЫ </a:t>
            </a:r>
            <a:br>
              <a:rPr lang="ru-RU" dirty="0" smtClean="0"/>
            </a:br>
            <a:r>
              <a:rPr lang="ru-RU" dirty="0" smtClean="0"/>
              <a:t>             С РОДИТЕЛЯМИ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Информированность.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Добровольность и возможность выбора.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Чувство успешности.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50343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820713"/>
              </p:ext>
            </p:extLst>
          </p:nvPr>
        </p:nvGraphicFramePr>
        <p:xfrm>
          <a:off x="611560" y="1628800"/>
          <a:ext cx="7848872" cy="3627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/>
                <a:gridCol w="2160240"/>
                <a:gridCol w="2088232"/>
                <a:gridCol w="2160240"/>
              </a:tblGrid>
              <a:tr h="456906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 взрослого и детей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Самостоятельная деятельность детей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Взаимодействие с семьями воспитанников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690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Образовательная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деятельность в ходе режимных моментов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13812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Занятия 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Наблюдения</a:t>
                      </a:r>
                    </a:p>
                    <a:p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Игры, дидактические</a:t>
                      </a:r>
                      <a:r>
                        <a:rPr lang="ru-RU" sz="20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игры</a:t>
                      </a:r>
                      <a:endParaRPr lang="ru-RU" sz="20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Возможные формы работы детей в центрах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000" b="0" i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</a:t>
                      </a:r>
                      <a:r>
                        <a:rPr lang="ru-RU" sz="2000" b="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проектам </a:t>
                      </a:r>
                      <a:endParaRPr lang="ru-RU" sz="2000" b="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Информирование, собеседования, родительские клубы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0457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/>
                </a:solidFill>
              </a:rPr>
              <a:t>Спасибо за внимание! </a:t>
            </a:r>
            <a:endParaRPr lang="ru-RU" sz="54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933056"/>
            <a:ext cx="8229600" cy="219310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384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143932" cy="623731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3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6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условиях </a:t>
            </a:r>
            <a:r>
              <a:rPr lang="ru-RU" sz="36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реформирования системы </a:t>
            </a:r>
            <a:r>
              <a:rPr lang="ru-RU" sz="36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большое </a:t>
            </a:r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 </a:t>
            </a:r>
            <a:r>
              <a:rPr lang="ru-RU" sz="36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уделяется </a:t>
            </a:r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использованию инновационных </a:t>
            </a:r>
            <a:r>
              <a:rPr lang="ru-RU" sz="36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педагогических технологий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открывающих новые возможности для воспитания и обучения, способствующих развитию инициативы, творческой активности и самостоятельности ребёнка.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44361_dogovor-klip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5445224"/>
            <a:ext cx="1950206" cy="141277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91264" cy="5832647"/>
          </a:xfrm>
        </p:spPr>
        <p:txBody>
          <a:bodyPr>
            <a:normAutofit fontScale="92500" lnSpcReduction="10000"/>
          </a:bodyPr>
          <a:lstStyle/>
          <a:p>
            <a:pPr algn="ctr" fontAlgn="base">
              <a:buNone/>
            </a:pPr>
            <a:r>
              <a:rPr lang="ru-RU" sz="27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Становление новой системы образования, ориентированной на вхождение в мировое пространство, требует существенных изменений в педагогической теории и практике дошкольных учреждений, совершенствования педагогических технологий.</a:t>
            </a:r>
          </a:p>
          <a:p>
            <a:pPr algn="ctr">
              <a:buNone/>
            </a:pPr>
            <a:r>
              <a:rPr lang="ru-RU" sz="27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смену традиционному образованию приходит продуктивное обучение</a:t>
            </a:r>
            <a:r>
              <a:rPr lang="ru-RU" sz="27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7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которое направлено на развитие </a:t>
            </a:r>
            <a:r>
              <a:rPr lang="ru-RU" sz="25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творческих</a:t>
            </a:r>
            <a:r>
              <a:rPr lang="ru-RU" sz="27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способностей, формирование у дошкольников интереса и потребности к активной созидательной деятельности. </a:t>
            </a:r>
            <a:endParaRPr lang="ru-RU" sz="2700" b="1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7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sz="27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перспективных методов, способствующих решению этой проблемы, является</a:t>
            </a:r>
            <a:r>
              <a:rPr lang="ru-RU" sz="27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7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700" b="1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 ПРОЕКТНОЙ ДЕЯТЕЛЬНОСТИ</a:t>
            </a:r>
            <a:endParaRPr lang="ru-RU" sz="2700" b="1" u="sng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проектной деятельности - 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7776864" cy="51125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   </a:t>
            </a:r>
            <a:r>
              <a:rPr lang="ru-RU" sz="36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инновационная педагогическая технология</a:t>
            </a:r>
            <a:r>
              <a:rPr lang="ru-RU" sz="36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стержнем которой является самостоятельная исследовательская, познавательная, игровая, творческая, продуктивная деятельность детей, в процессе которой ребенок познает себя и окружающий мир, воплощает свои знания в реальные продукты.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0648"/>
            <a:ext cx="7603778" cy="65973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ходе осуществления проектной деятельности в ДОУ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ребёнок ощущает себя субъектом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поскольку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получает возможность экспериментировать, быть активным и самостоятельным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занимает позицию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«рядом» с ребенком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становясь организатором его деятельности. Метод проектов позволяет развивать познавательный интерес к различным областям знаний, формировать коммуникативные навыки и нравственные качества дошкольников.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Этим обуславливается актуальность и необходимость использования метода проектов в современном образовательном процессе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Следует отметить, что осуществление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проектной деятельности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ДОУ является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подготовительной ступенью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дальнейшей реализации метода проектов в школе.</a:t>
            </a:r>
            <a:endParaRPr lang="ru-RU" sz="2400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208912" cy="638306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«Наводить»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ребенка, помогать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обнаруживать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проблему  или даже 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провоцировать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ее возникновение, 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вызывать к ней интерес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включать детей в совместный проект, при этом 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переусердствовать с опекой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помощью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педагогов и родителей – вот та самая важная 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главная цель, которую необходимо использовать при организации проектной деятельности.</a:t>
            </a:r>
          </a:p>
          <a:p>
            <a:pPr algn="just">
              <a:buNone/>
            </a:pP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Моделируя цикл творческой, познавательной, практической деятельности не только с учетом необходимости решения проблемы, лежащей в его основе, но и учитывая задачи личностного роста  и развития  воспитанников.</a:t>
            </a:r>
          </a:p>
          <a:p>
            <a:endParaRPr lang="ru-RU" sz="23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08912" cy="540060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Отличительной чертой </a:t>
            </a: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метода проектов  </a:t>
            </a: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опора на ведущую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дошкольников –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игровую.</a:t>
            </a:r>
          </a:p>
          <a:p>
            <a:pPr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Именно посредством игры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вводится проблемная ситуация,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затем осуществляется реализация самого детского проекта. </a:t>
            </a:r>
          </a:p>
          <a:p>
            <a:pPr algn="ctr">
              <a:buNone/>
            </a:pPr>
            <a:r>
              <a:rPr lang="ru-RU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Поэтому важные задачи:</a:t>
            </a:r>
          </a:p>
          <a:p>
            <a:pPr algn="just">
              <a:buNone/>
            </a:pP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– подготовить дошкольников к осуществлению   проектной деятельности; </a:t>
            </a:r>
          </a:p>
          <a:p>
            <a:pPr algn="just">
              <a:buNone/>
            </a:pP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– обучить умениям и навыкам исследовательского поиска; </a:t>
            </a:r>
          </a:p>
          <a:p>
            <a:pPr algn="just">
              <a:buNone/>
            </a:pP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– создать условия для развития коммуникативных навыков и рефлексии дошкольников;</a:t>
            </a:r>
          </a:p>
          <a:p>
            <a:pPr algn="just">
              <a:buNone/>
            </a:pP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– способствовать практическому применению имеющихся у детей  знаний и умений.</a:t>
            </a:r>
            <a:endParaRPr lang="ru-RU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>
            <a:off x="2051720" y="3429000"/>
            <a:ext cx="633670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52928" cy="76470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проектов:</a:t>
            </a:r>
            <a:endParaRPr lang="ru-RU" sz="4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827584" y="1412776"/>
            <a:ext cx="122413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899592" y="2564904"/>
            <a:ext cx="122413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827584" y="5877272"/>
            <a:ext cx="122413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827584" y="3573016"/>
            <a:ext cx="122413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827584" y="4797152"/>
            <a:ext cx="122413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23728" y="1196752"/>
            <a:ext cx="626469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держимое 2"/>
          <p:cNvSpPr>
            <a:spLocks noGrp="1"/>
          </p:cNvSpPr>
          <p:nvPr>
            <p:ph idx="1"/>
          </p:nvPr>
        </p:nvSpPr>
        <p:spPr>
          <a:xfrm>
            <a:off x="2051720" y="980728"/>
            <a:ext cx="6336704" cy="108012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ru-RU" sz="4000" b="1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8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Социально-коммуникативные</a:t>
            </a:r>
          </a:p>
          <a:p>
            <a:pPr algn="ctr">
              <a:buNone/>
            </a:pPr>
            <a:endParaRPr lang="ru-RU" b="1" i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23728" y="2348880"/>
            <a:ext cx="626469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1907704" y="2276872"/>
            <a:ext cx="6480720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ru-RU" sz="58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Познавательно-исследовательскне</a:t>
            </a:r>
            <a:endParaRPr kumimoji="0" lang="ru-RU" sz="5800" b="1" i="0" u="none" strike="noStrike" kern="1200" cap="none" spc="0" normalizeH="0" baseline="0" noProof="0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2411760" y="3212976"/>
            <a:ext cx="5544616" cy="100811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800" b="1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Информационные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051720" y="4509120"/>
            <a:ext cx="633670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51720" y="5661248"/>
            <a:ext cx="633670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2267744" y="4293096"/>
            <a:ext cx="5544616" cy="100811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800" b="1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Творческие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Содержимое 2"/>
          <p:cNvSpPr txBox="1">
            <a:spLocks/>
          </p:cNvSpPr>
          <p:nvPr/>
        </p:nvSpPr>
        <p:spPr>
          <a:xfrm>
            <a:off x="2483768" y="5517232"/>
            <a:ext cx="5544616" cy="100811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800" b="1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Игровые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" grpId="0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3" grpId="0" build="p"/>
      <p:bldP spid="15" grpId="0" animBg="1"/>
      <p:bldP spid="16" grpId="0"/>
      <p:bldP spid="17" grpId="0"/>
      <p:bldP spid="19" grpId="0" animBg="1"/>
      <p:bldP spid="20" grpId="0" animBg="1"/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1143</TotalTime>
  <Words>1184</Words>
  <Application>Microsoft Office PowerPoint</Application>
  <PresentationFormat>Экран (4:3)</PresentationFormat>
  <Paragraphs>204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     Муниципальное бюджетное дошкольное образовательное учреждение Емельяновский детский сад «Радуга»  комбинированной направленности   Тема : «Инновационная педагогическая практика в деятельности детского сада»                                                      Выполнила:                                                                                                       воспитатель                                                                                                    Е.С. Курбатова </vt:lpstr>
      <vt:lpstr> </vt:lpstr>
      <vt:lpstr> </vt:lpstr>
      <vt:lpstr>Презентация PowerPoint</vt:lpstr>
      <vt:lpstr>Метод проектной деятельности - </vt:lpstr>
      <vt:lpstr>Презентация PowerPoint</vt:lpstr>
      <vt:lpstr>Презентация PowerPoint</vt:lpstr>
      <vt:lpstr>Задачи:</vt:lpstr>
      <vt:lpstr>Виды проектов: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Авторы разных методов  проектов</vt:lpstr>
      <vt:lpstr>          МЕТОД ПРОЕКТОВ В ДОШКОЛЬНОМ ОБРАЗОВАНИИ</vt:lpstr>
      <vt:lpstr>Проект – (PROjectus),  «брошенный вперед»,  замысел в виде прообраза объекта</vt:lpstr>
      <vt:lpstr>                  Этапы</vt:lpstr>
      <vt:lpstr>                  1 этап</vt:lpstr>
      <vt:lpstr>                     2 этап</vt:lpstr>
      <vt:lpstr>Презентация PowerPoint</vt:lpstr>
      <vt:lpstr>                    3 этап</vt:lpstr>
      <vt:lpstr>                 4 этап</vt:lpstr>
      <vt:lpstr>                 5 этап</vt:lpstr>
      <vt:lpstr>                   РИСКИ</vt:lpstr>
      <vt:lpstr>        ПРАВИЛА ДЛЯ РАБОТЫ               С РОДИТЕЛЯМИ                    </vt:lpstr>
      <vt:lpstr>Презентация PowerPoint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проектов  и его место в образовательной деятельности ДОУ</dc:title>
  <dc:creator>User1</dc:creator>
  <cp:lastModifiedBy>Делопроизводитель</cp:lastModifiedBy>
  <cp:revision>52</cp:revision>
  <cp:lastPrinted>2019-01-16T04:57:32Z</cp:lastPrinted>
  <dcterms:created xsi:type="dcterms:W3CDTF">2014-03-25T11:28:54Z</dcterms:created>
  <dcterms:modified xsi:type="dcterms:W3CDTF">2020-11-30T03:07:12Z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1347968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